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2"/>
  </p:notesMasterIdLst>
  <p:sldIdLst>
    <p:sldId id="258" r:id="rId3"/>
    <p:sldId id="667" r:id="rId4"/>
    <p:sldId id="679" r:id="rId5"/>
    <p:sldId id="680" r:id="rId6"/>
    <p:sldId id="668" r:id="rId7"/>
    <p:sldId id="672" r:id="rId8"/>
    <p:sldId id="674" r:id="rId9"/>
    <p:sldId id="696" r:id="rId10"/>
    <p:sldId id="695" r:id="rId11"/>
    <p:sldId id="698" r:id="rId12"/>
    <p:sldId id="699" r:id="rId13"/>
    <p:sldId id="700" r:id="rId14"/>
    <p:sldId id="723" r:id="rId15"/>
    <p:sldId id="724" r:id="rId16"/>
    <p:sldId id="727" r:id="rId17"/>
    <p:sldId id="729" r:id="rId18"/>
    <p:sldId id="730" r:id="rId19"/>
    <p:sldId id="731" r:id="rId20"/>
    <p:sldId id="732" r:id="rId21"/>
    <p:sldId id="733" r:id="rId22"/>
    <p:sldId id="734" r:id="rId23"/>
    <p:sldId id="735" r:id="rId24"/>
    <p:sldId id="736" r:id="rId25"/>
    <p:sldId id="737" r:id="rId26"/>
    <p:sldId id="564" r:id="rId27"/>
    <p:sldId id="747" r:id="rId28"/>
    <p:sldId id="739" r:id="rId29"/>
    <p:sldId id="740" r:id="rId30"/>
    <p:sldId id="741" r:id="rId31"/>
    <p:sldId id="742" r:id="rId32"/>
    <p:sldId id="750" r:id="rId33"/>
    <p:sldId id="751" r:id="rId34"/>
    <p:sldId id="743" r:id="rId35"/>
    <p:sldId id="582" r:id="rId36"/>
    <p:sldId id="578" r:id="rId37"/>
    <p:sldId id="579" r:id="rId38"/>
    <p:sldId id="580" r:id="rId39"/>
    <p:sldId id="581" r:id="rId40"/>
    <p:sldId id="583" r:id="rId41"/>
    <p:sldId id="745" r:id="rId42"/>
    <p:sldId id="753" r:id="rId43"/>
    <p:sldId id="754" r:id="rId44"/>
    <p:sldId id="755" r:id="rId45"/>
    <p:sldId id="756" r:id="rId46"/>
    <p:sldId id="752" r:id="rId47"/>
    <p:sldId id="757" r:id="rId48"/>
    <p:sldId id="758" r:id="rId49"/>
    <p:sldId id="760" r:id="rId50"/>
    <p:sldId id="761" r:id="rId51"/>
    <p:sldId id="759" r:id="rId52"/>
    <p:sldId id="763" r:id="rId53"/>
    <p:sldId id="764" r:id="rId54"/>
    <p:sldId id="770" r:id="rId55"/>
    <p:sldId id="769" r:id="rId56"/>
    <p:sldId id="767" r:id="rId57"/>
    <p:sldId id="765" r:id="rId58"/>
    <p:sldId id="648" r:id="rId59"/>
    <p:sldId id="688" r:id="rId60"/>
    <p:sldId id="771" r:id="rId6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00"/>
    <a:srgbClr val="FF00FF"/>
    <a:srgbClr val="003300"/>
    <a:srgbClr val="FF33CC"/>
    <a:srgbClr val="33CCFF"/>
    <a:srgbClr val="99CCFF"/>
    <a:srgbClr val="0033CC"/>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56" autoAdjust="0"/>
  </p:normalViewPr>
  <p:slideViewPr>
    <p:cSldViewPr snapToGrid="0">
      <p:cViewPr varScale="1">
        <p:scale>
          <a:sx n="100" d="100"/>
          <a:sy n="100" d="100"/>
        </p:scale>
        <p:origin x="954" y="72"/>
      </p:cViewPr>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55E29-1A3D-4B0B-A399-F1D4423657B3}" type="datetimeFigureOut">
              <a:rPr lang="zh-TW" altLang="en-US" smtClean="0"/>
              <a:t>2022/9/9</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E4421-0943-41DE-89CD-153F7D120B28}" type="slidenum">
              <a:rPr lang="zh-TW" altLang="en-US" smtClean="0"/>
              <a:t>‹#›</a:t>
            </a:fld>
            <a:endParaRPr lang="zh-TW" altLang="en-US"/>
          </a:p>
        </p:txBody>
      </p:sp>
    </p:spTree>
    <p:extLst>
      <p:ext uri="{BB962C8B-B14F-4D97-AF65-F5344CB8AC3E}">
        <p14:creationId xmlns:p14="http://schemas.microsoft.com/office/powerpoint/2010/main" val="1704047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13</a:t>
            </a:fld>
            <a:endParaRPr lang="zh-TW" altLang="en-US"/>
          </a:p>
        </p:txBody>
      </p:sp>
    </p:spTree>
    <p:extLst>
      <p:ext uri="{BB962C8B-B14F-4D97-AF65-F5344CB8AC3E}">
        <p14:creationId xmlns:p14="http://schemas.microsoft.com/office/powerpoint/2010/main" val="189941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17</a:t>
            </a:fld>
            <a:endParaRPr lang="zh-TW" altLang="en-US"/>
          </a:p>
        </p:txBody>
      </p:sp>
    </p:spTree>
    <p:extLst>
      <p:ext uri="{BB962C8B-B14F-4D97-AF65-F5344CB8AC3E}">
        <p14:creationId xmlns:p14="http://schemas.microsoft.com/office/powerpoint/2010/main" val="3875159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22</a:t>
            </a:fld>
            <a:endParaRPr lang="zh-TW" altLang="en-US"/>
          </a:p>
        </p:txBody>
      </p:sp>
    </p:spTree>
    <p:extLst>
      <p:ext uri="{BB962C8B-B14F-4D97-AF65-F5344CB8AC3E}">
        <p14:creationId xmlns:p14="http://schemas.microsoft.com/office/powerpoint/2010/main" val="192648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25</a:t>
            </a:fld>
            <a:endParaRPr lang="zh-TW" altLang="en-US"/>
          </a:p>
        </p:txBody>
      </p:sp>
    </p:spTree>
    <p:extLst>
      <p:ext uri="{BB962C8B-B14F-4D97-AF65-F5344CB8AC3E}">
        <p14:creationId xmlns:p14="http://schemas.microsoft.com/office/powerpoint/2010/main" val="23897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34</a:t>
            </a:fld>
            <a:endParaRPr lang="zh-TW" altLang="en-US"/>
          </a:p>
        </p:txBody>
      </p:sp>
    </p:spTree>
    <p:extLst>
      <p:ext uri="{BB962C8B-B14F-4D97-AF65-F5344CB8AC3E}">
        <p14:creationId xmlns:p14="http://schemas.microsoft.com/office/powerpoint/2010/main" val="3692843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44</a:t>
            </a:fld>
            <a:endParaRPr lang="zh-TW" altLang="en-US"/>
          </a:p>
        </p:txBody>
      </p:sp>
    </p:spTree>
    <p:extLst>
      <p:ext uri="{BB962C8B-B14F-4D97-AF65-F5344CB8AC3E}">
        <p14:creationId xmlns:p14="http://schemas.microsoft.com/office/powerpoint/2010/main" val="50555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45</a:t>
            </a:fld>
            <a:endParaRPr lang="zh-TW" altLang="en-US"/>
          </a:p>
        </p:txBody>
      </p:sp>
    </p:spTree>
    <p:extLst>
      <p:ext uri="{BB962C8B-B14F-4D97-AF65-F5344CB8AC3E}">
        <p14:creationId xmlns:p14="http://schemas.microsoft.com/office/powerpoint/2010/main" val="2477806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3DE4421-0943-41DE-89CD-153F7D120B28}" type="slidenum">
              <a:rPr lang="zh-TW" altLang="en-US" smtClean="0"/>
              <a:t>54</a:t>
            </a:fld>
            <a:endParaRPr lang="zh-TW" altLang="en-US"/>
          </a:p>
        </p:txBody>
      </p:sp>
    </p:spTree>
    <p:extLst>
      <p:ext uri="{BB962C8B-B14F-4D97-AF65-F5344CB8AC3E}">
        <p14:creationId xmlns:p14="http://schemas.microsoft.com/office/powerpoint/2010/main" val="4256056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413967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Vertical Text Placeholder 2"/>
          <p:cNvSpPr>
            <a:spLocks noGrp="1"/>
          </p:cNvSpPr>
          <p:nvPr>
            <p:ph type="body" orient="vert" idx="1"/>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394696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2614046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C47741-49DC-4D44-970D-FAD116E0FF8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0A8154C-166D-4116-A549-D523B94B6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11BE07-8B4C-4177-AE92-074C7D7EB1F8}"/>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5" name="頁尾版面配置區 4">
            <a:extLst>
              <a:ext uri="{FF2B5EF4-FFF2-40B4-BE49-F238E27FC236}">
                <a16:creationId xmlns:a16="http://schemas.microsoft.com/office/drawing/2014/main" id="{BB84C435-C982-48C1-8ADB-CB1D5CC621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5884A1-C45C-457D-A8E9-63FBF9C210EA}"/>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900102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014AE4-2C95-4C5E-AB01-2AE3AD0EC7F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4FAE085-ABDF-4D49-8455-57CAF477E887}"/>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4AD6092-00C6-45BD-9130-DCA0B5840145}"/>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5" name="頁尾版面配置區 4">
            <a:extLst>
              <a:ext uri="{FF2B5EF4-FFF2-40B4-BE49-F238E27FC236}">
                <a16:creationId xmlns:a16="http://schemas.microsoft.com/office/drawing/2014/main" id="{ACFE5A88-1517-4EE8-BB01-DC3EF7F2A5C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C2DBEF7-0511-4A2F-8FB7-D003D08EB317}"/>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97327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BFBAAF-2D61-4EE8-B584-84EA12A3DF6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E7221A-AA67-4598-9749-E7AC7C1DBA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F9045B13-BE02-43E6-AB7D-366CE711D340}"/>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5" name="頁尾版面配置區 4">
            <a:extLst>
              <a:ext uri="{FF2B5EF4-FFF2-40B4-BE49-F238E27FC236}">
                <a16:creationId xmlns:a16="http://schemas.microsoft.com/office/drawing/2014/main" id="{AF66AD3B-4210-4881-807A-B6B3A3FF318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2EA784A-BAD8-4555-964A-DA8640E7BE87}"/>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4288312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818BF8-EEB5-4B77-93D3-06FB7E7BDB5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652AB02-6A5B-45BB-B66B-60CDBAFE4428}"/>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52C0D2B-6171-4CC3-8F26-6C4ED76C9CE3}"/>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484C7A0-1AB9-4693-8D35-B7FCA04E062A}"/>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6" name="頁尾版面配置區 5">
            <a:extLst>
              <a:ext uri="{FF2B5EF4-FFF2-40B4-BE49-F238E27FC236}">
                <a16:creationId xmlns:a16="http://schemas.microsoft.com/office/drawing/2014/main" id="{D59AADB1-34F0-4DF5-AAC3-B2E3EA72455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CA1F711-2D1C-4F8B-8EDD-9DADE6F96C2E}"/>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983391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FFC8F2-5DBE-47B6-B09E-23B9EA0297A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05B13D9-EDDB-4072-A868-3FCE6D8AE6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B739C77F-D8D0-49D8-940B-6948C07BA5DF}"/>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44F09C0-1FF0-42EA-8B5C-8E4AE300AC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149D1928-C6F4-4216-BF61-9BD492C7587C}"/>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740E94E-C376-4C9E-8109-556F7B3419DD}"/>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8" name="頁尾版面配置區 7">
            <a:extLst>
              <a:ext uri="{FF2B5EF4-FFF2-40B4-BE49-F238E27FC236}">
                <a16:creationId xmlns:a16="http://schemas.microsoft.com/office/drawing/2014/main" id="{8ED0FF9A-046D-45D1-A19B-B592F34B613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1CE3C62-9ABD-4E09-82D1-670A9324520C}"/>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3244472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594654-3824-45A6-9995-78178C01E63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F7C0B0F-11F6-4AA9-98E0-A4E1D36278CC}"/>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4" name="頁尾版面配置區 3">
            <a:extLst>
              <a:ext uri="{FF2B5EF4-FFF2-40B4-BE49-F238E27FC236}">
                <a16:creationId xmlns:a16="http://schemas.microsoft.com/office/drawing/2014/main" id="{7290C49C-65D9-4B7E-A2C1-3A8C101970D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6611A69-4302-4EA5-9208-719A2BACDDE8}"/>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2973580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9330B56-0660-467A-9CCA-59B6BBE22546}"/>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3" name="頁尾版面配置區 2">
            <a:extLst>
              <a:ext uri="{FF2B5EF4-FFF2-40B4-BE49-F238E27FC236}">
                <a16:creationId xmlns:a16="http://schemas.microsoft.com/office/drawing/2014/main" id="{12C14DD0-6D67-4948-8698-C70B2100ED5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70E4E5F-0AD9-4408-A8BF-C5D75634D653}"/>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1373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DC0905-2FC4-4A09-A5FB-053687A231E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3B1F284-D765-4178-A42C-CCA44EBE3E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CC62AD9-8A22-490B-8E7F-694E4AEF8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FAE12F3-5A99-4347-B327-83E390611F43}"/>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6" name="頁尾版面配置區 5">
            <a:extLst>
              <a:ext uri="{FF2B5EF4-FFF2-40B4-BE49-F238E27FC236}">
                <a16:creationId xmlns:a16="http://schemas.microsoft.com/office/drawing/2014/main" id="{44155020-25C5-4637-8A43-E8DF7C8F5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F424FD9-B192-40AE-A7E4-188935562F35}"/>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2843530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473949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B6BE27-723F-48E8-8879-ECA8BB064F5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CE83309-EBF7-4BD7-AAA8-3ED39666D6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71A8E44-2902-4CD1-BB0D-EDD2FA41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D1D9E61-4BC8-445B-8E43-38030A304E40}"/>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6" name="頁尾版面配置區 5">
            <a:extLst>
              <a:ext uri="{FF2B5EF4-FFF2-40B4-BE49-F238E27FC236}">
                <a16:creationId xmlns:a16="http://schemas.microsoft.com/office/drawing/2014/main" id="{8B37DAE4-723C-4B42-BC70-7BC45EFB6E8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02986AD-60A5-40A0-9CB0-B9AB1B84E283}"/>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72017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298444-6C6D-44EB-B6B4-397CFBCF5EA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7CF55DF-37C0-4938-AC19-C660A3DC16BA}"/>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4FB37F1-30AC-42E1-B417-5FF900D32B68}"/>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5" name="頁尾版面配置區 4">
            <a:extLst>
              <a:ext uri="{FF2B5EF4-FFF2-40B4-BE49-F238E27FC236}">
                <a16:creationId xmlns:a16="http://schemas.microsoft.com/office/drawing/2014/main" id="{51689258-4376-4042-9093-B0CC16F00B9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2C7482-612D-4396-A970-408842E87004}"/>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31532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7B82939-7F29-4111-AA71-C498F24F02E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048706-E5CD-4BB8-892E-FE04E04D0B54}"/>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F8D8A4E-CFAC-43B9-B837-F86621593FC6}"/>
              </a:ext>
            </a:extLst>
          </p:cNvPr>
          <p:cNvSpPr>
            <a:spLocks noGrp="1"/>
          </p:cNvSpPr>
          <p:nvPr>
            <p:ph type="dt" sz="half" idx="10"/>
          </p:nvPr>
        </p:nvSpPr>
        <p:spPr/>
        <p:txBody>
          <a:bodyPr/>
          <a:lstStyle/>
          <a:p>
            <a:fld id="{6CD0A0FF-1869-4F44-9C25-370648A0CA60}" type="datetimeFigureOut">
              <a:rPr lang="zh-TW" altLang="en-US" smtClean="0"/>
              <a:pPr/>
              <a:t>2022/9/9</a:t>
            </a:fld>
            <a:endParaRPr lang="zh-TW" altLang="en-US"/>
          </a:p>
        </p:txBody>
      </p:sp>
      <p:sp>
        <p:nvSpPr>
          <p:cNvPr id="5" name="頁尾版面配置區 4">
            <a:extLst>
              <a:ext uri="{FF2B5EF4-FFF2-40B4-BE49-F238E27FC236}">
                <a16:creationId xmlns:a16="http://schemas.microsoft.com/office/drawing/2014/main" id="{CC6080FF-3188-456F-B332-E243FE748D1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8E2AF73-66F0-4A0C-BC64-410CA7A8F1EC}"/>
              </a:ext>
            </a:extLst>
          </p:cNvPr>
          <p:cNvSpPr>
            <a:spLocks noGrp="1"/>
          </p:cNvSpPr>
          <p:nvPr>
            <p:ph type="sldNum" sz="quarter" idx="12"/>
          </p:nvPr>
        </p:nvSpPr>
        <p:spPr/>
        <p:txBody>
          <a:body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1196754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05379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76553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265802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Date Placeholder 2"/>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4003021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431817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90965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p:cNvSpPr>
            <a:spLocks noGrp="1"/>
          </p:cNvSpPr>
          <p:nvPr>
            <p:ph type="dt" sz="half" idx="10"/>
          </p:nvPr>
        </p:nvSpPr>
        <p:spPr/>
        <p:txBody>
          <a:bodyPr/>
          <a:lstStyle/>
          <a:p>
            <a:fld id="{2BB45666-C7C1-42B5-A747-8E3D5A5880F0}" type="datetimeFigureOut">
              <a:rPr lang="zh-TW" altLang="en-US" smtClean="0"/>
              <a:t>2022/9/9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3957794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45666-C7C1-42B5-A747-8E3D5A5880F0}" type="datetimeFigureOut">
              <a:rPr lang="zh-TW" altLang="en-US" smtClean="0"/>
              <a:t>2022/9/9</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03FE94-57C8-49E2-9BF0-7D55BFF6DD95}" type="slidenum">
              <a:rPr lang="zh-TW" altLang="en-US" smtClean="0"/>
              <a:t>‹#›</a:t>
            </a:fld>
            <a:endParaRPr lang="zh-TW" altLang="en-US"/>
          </a:p>
        </p:txBody>
      </p:sp>
    </p:spTree>
    <p:extLst>
      <p:ext uri="{BB962C8B-B14F-4D97-AF65-F5344CB8AC3E}">
        <p14:creationId xmlns:p14="http://schemas.microsoft.com/office/powerpoint/2010/main" val="1302443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D51C27B-010E-4C5D-A124-784205ED56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289D962-4ABB-4244-B904-E1A394D6D7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795ABC6-1D47-41B1-AE78-CF0F471DA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0A0FF-1869-4F44-9C25-370648A0CA60}" type="datetimeFigureOut">
              <a:rPr lang="zh-TW" altLang="en-US" smtClean="0"/>
              <a:pPr/>
              <a:t>2022/9/9</a:t>
            </a:fld>
            <a:endParaRPr lang="zh-TW" altLang="en-US"/>
          </a:p>
        </p:txBody>
      </p:sp>
      <p:sp>
        <p:nvSpPr>
          <p:cNvPr id="5" name="頁尾版面配置區 4">
            <a:extLst>
              <a:ext uri="{FF2B5EF4-FFF2-40B4-BE49-F238E27FC236}">
                <a16:creationId xmlns:a16="http://schemas.microsoft.com/office/drawing/2014/main" id="{528BD5A5-5E54-435C-9DCD-0C743A1F7D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EC1EB48-12F6-4A2A-B35C-6BAF26FB3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10FFFF-F845-43DA-83A0-62E9E2BA9448}" type="slidenum">
              <a:rPr lang="zh-TW" altLang="en-US" smtClean="0"/>
              <a:pPr/>
              <a:t>‹#›</a:t>
            </a:fld>
            <a:endParaRPr lang="zh-TW" altLang="en-US"/>
          </a:p>
        </p:txBody>
      </p:sp>
    </p:spTree>
    <p:extLst>
      <p:ext uri="{BB962C8B-B14F-4D97-AF65-F5344CB8AC3E}">
        <p14:creationId xmlns:p14="http://schemas.microsoft.com/office/powerpoint/2010/main" val="39053442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upload.wikimedia.org/wikipedia/commons/c/c2/Convex-function-graph-1.png" TargetMode="External"/><Relationship Id="rId7" Type="http://schemas.openxmlformats.org/officeDocument/2006/relationships/image" Target="../media/image46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1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oleObject" Target="../embeddings/oleObject1.bin"/><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wmf"/><Relationship Id="rId11" Type="http://schemas.openxmlformats.org/officeDocument/2006/relationships/image" Target="../media/image580.png"/><Relationship Id="rId5" Type="http://schemas.openxmlformats.org/officeDocument/2006/relationships/oleObject" Target="../embeddings/oleObject2.bin"/><Relationship Id="rId10" Type="http://schemas.openxmlformats.org/officeDocument/2006/relationships/image" Target="../media/image570.png"/><Relationship Id="rId4" Type="http://schemas.openxmlformats.org/officeDocument/2006/relationships/image" Target="../media/image28.wmf"/><Relationship Id="rId9" Type="http://schemas.openxmlformats.org/officeDocument/2006/relationships/image" Target="../media/image560.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14.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52.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7107" y="1271508"/>
            <a:ext cx="9144000" cy="3235743"/>
          </a:xfrm>
        </p:spPr>
        <p:txBody>
          <a:bodyPr>
            <a:normAutofit/>
          </a:bodyPr>
          <a:lstStyle/>
          <a:p>
            <a:r>
              <a:rPr lang="en-US" altLang="zh-TW" b="1" smtClean="0">
                <a:latin typeface="Times New Roman" panose="02020603050405020304" pitchFamily="18" charset="0"/>
                <a:cs typeface="Times New Roman" panose="02020603050405020304" pitchFamily="18" charset="0"/>
              </a:rPr>
              <a:t>Expectation-Maximization Algorithm</a:t>
            </a:r>
            <a:r>
              <a:rPr lang="en-US" altLang="zh-TW" b="1" dirty="0">
                <a:latin typeface="Times New Roman" panose="02020603050405020304" pitchFamily="18" charset="0"/>
                <a:cs typeface="Times New Roman" panose="02020603050405020304" pitchFamily="18" charset="0"/>
              </a:rPr>
              <a:t/>
            </a:r>
            <a:br>
              <a:rPr lang="en-US" altLang="zh-TW" b="1" dirty="0">
                <a:latin typeface="Times New Roman" panose="02020603050405020304" pitchFamily="18" charset="0"/>
                <a:cs typeface="Times New Roman" panose="02020603050405020304" pitchFamily="18" charset="0"/>
              </a:rPr>
            </a:br>
            <a:r>
              <a:rPr lang="zh-TW" altLang="en-US" sz="4900" dirty="0">
                <a:latin typeface="標楷體" panose="03000509000000000000" pitchFamily="65" charset="-120"/>
                <a:ea typeface="標楷體" panose="03000509000000000000" pitchFamily="65" charset="-120"/>
              </a:rPr>
              <a:t>生醫光電所 吳育德</a:t>
            </a:r>
            <a:br>
              <a:rPr lang="zh-TW" altLang="en-US" sz="4900" dirty="0">
                <a:latin typeface="標楷體" panose="03000509000000000000" pitchFamily="65" charset="-120"/>
                <a:ea typeface="標楷體" panose="03000509000000000000" pitchFamily="65" charset="-120"/>
              </a:rPr>
            </a:br>
            <a:r>
              <a:rPr lang="en-US" altLang="zh-TW" b="1" dirty="0">
                <a:latin typeface="Times New Roman" panose="02020603050405020304" pitchFamily="18" charset="0"/>
                <a:cs typeface="Times New Roman" panose="02020603050405020304" pitchFamily="18" charset="0"/>
              </a:rPr>
              <a:t> </a:t>
            </a:r>
            <a:endParaRPr lang="zh-TW" altLang="en-US" sz="5300" b="1" dirty="0">
              <a:latin typeface="Times New Roman" panose="02020603050405020304" pitchFamily="18" charset="0"/>
              <a:cs typeface="Times New Roman" panose="02020603050405020304" pitchFamily="18" charset="0"/>
            </a:endParaRPr>
          </a:p>
        </p:txBody>
      </p:sp>
      <p:sp>
        <p:nvSpPr>
          <p:cNvPr id="4" name="Rectangle 3"/>
          <p:cNvSpPr/>
          <p:nvPr/>
        </p:nvSpPr>
        <p:spPr>
          <a:xfrm>
            <a:off x="3500582" y="6488668"/>
            <a:ext cx="8515927" cy="369332"/>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Chap6. A First Course in Machine Learning, 2ed, Simon Rogers and Mark </a:t>
            </a:r>
            <a:r>
              <a:rPr lang="en-US" altLang="zh-TW" dirty="0" err="1">
                <a:latin typeface="Times New Roman" panose="02020603050405020304" pitchFamily="18" charset="0"/>
                <a:cs typeface="Times New Roman" panose="02020603050405020304" pitchFamily="18" charset="0"/>
              </a:rPr>
              <a:t>Girolami</a:t>
            </a:r>
            <a:r>
              <a:rPr lang="en-US" altLang="zh-TW" dirty="0">
                <a:latin typeface="Times New Roman" panose="02020603050405020304" pitchFamily="18" charset="0"/>
                <a:cs typeface="Times New Roman" panose="02020603050405020304" pitchFamily="18" charset="0"/>
              </a:rPr>
              <a:t>, 2017 </a:t>
            </a:r>
            <a:endParaRPr lang="en-US" altLang="zh-TW"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73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4775537" y="46711"/>
            <a:ext cx="1781257"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Remarks</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193964" y="631486"/>
                <a:ext cx="11998036" cy="5157438"/>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It </a:t>
                </a:r>
                <a:r>
                  <a:rPr lang="en-US" altLang="zh-TW" sz="2800" dirty="0">
                    <a:latin typeface="Times New Roman" panose="02020603050405020304" pitchFamily="18" charset="0"/>
                    <a:cs typeface="Times New Roman" panose="02020603050405020304" pitchFamily="18" charset="0"/>
                  </a:rPr>
                  <a:t>is </a:t>
                </a:r>
                <a:r>
                  <a:rPr lang="en-US" altLang="zh-TW" sz="2800" dirty="0">
                    <a:solidFill>
                      <a:srgbClr val="FF0000"/>
                    </a:solidFill>
                    <a:latin typeface="Times New Roman" panose="02020603050405020304" pitchFamily="18" charset="0"/>
                    <a:cs typeface="Times New Roman" panose="02020603050405020304" pitchFamily="18" charset="0"/>
                  </a:rPr>
                  <a:t>not</a:t>
                </a:r>
                <a:r>
                  <a:rPr lang="en-US" altLang="zh-TW" sz="2800" dirty="0">
                    <a:latin typeface="Times New Roman" panose="02020603050405020304" pitchFamily="18" charset="0"/>
                    <a:cs typeface="Times New Roman" panose="02020603050405020304" pitchFamily="18" charset="0"/>
                  </a:rPr>
                  <a:t>, in general, </a:t>
                </a:r>
                <a:r>
                  <a:rPr lang="en-US" altLang="zh-TW" sz="2800" dirty="0">
                    <a:solidFill>
                      <a:srgbClr val="FF0000"/>
                    </a:solidFill>
                    <a:latin typeface="Times New Roman" panose="02020603050405020304" pitchFamily="18" charset="0"/>
                    <a:cs typeface="Times New Roman" panose="02020603050405020304" pitchFamily="18" charset="0"/>
                  </a:rPr>
                  <a:t>possible</a:t>
                </a:r>
                <a:r>
                  <a:rPr lang="en-US" altLang="zh-TW" sz="2800" dirty="0">
                    <a:latin typeface="Times New Roman" panose="02020603050405020304" pitchFamily="18" charset="0"/>
                    <a:cs typeface="Times New Roman" panose="02020603050405020304" pitchFamily="18" charset="0"/>
                  </a:rPr>
                  <a:t> to actually compute </a:t>
                </a:r>
                <a:r>
                  <a:rPr lang="en-US" altLang="zh-TW" sz="2800" dirty="0" smtClean="0">
                    <a:latin typeface="Times New Roman" panose="02020603050405020304" pitchFamily="18" charset="0"/>
                    <a:cs typeface="Times New Roman" panose="02020603050405020304" pitchFamily="18" charset="0"/>
                  </a:rPr>
                  <a:t>the cluster </a:t>
                </a:r>
                <a:r>
                  <a:rPr lang="en-US" altLang="zh-TW" sz="2800" dirty="0">
                    <a:latin typeface="Times New Roman" panose="02020603050405020304" pitchFamily="18" charset="0"/>
                    <a:cs typeface="Times New Roman" panose="02020603050405020304" pitchFamily="18" charset="0"/>
                  </a:rPr>
                  <a:t>means in the transformed space</a:t>
                </a:r>
                <a:r>
                  <a:rPr lang="en-US" altLang="zh-TW" sz="2800" dirty="0" smtClean="0">
                    <a:latin typeface="Times New Roman" panose="02020603050405020304" pitchFamily="18" charset="0"/>
                    <a:cs typeface="Times New Roman" panose="02020603050405020304" pitchFamily="18" charset="0"/>
                  </a:rPr>
                  <a:t>.</a:t>
                </a:r>
              </a:p>
              <a:p>
                <a:r>
                  <a:rPr lang="en-US" altLang="zh-TW" sz="2800" dirty="0" smtClean="0">
                    <a:solidFill>
                      <a:prstClr val="black"/>
                    </a:solidFill>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srgbClr val="000000"/>
                            </a:solidFill>
                            <a:latin typeface="Cambria Math" panose="02040503050406030204" pitchFamily="18" charset="0"/>
                            <a:ea typeface="Cambria Math" panose="02040503050406030204" pitchFamily="18" charset="0"/>
                          </a:rPr>
                          <m:t>𝝁</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b="0" i="1" smtClean="0">
                                    <a:solidFill>
                                      <a:srgbClr val="000000"/>
                                    </a:solidFill>
                                    <a:latin typeface="Cambria Math" panose="02040503050406030204" pitchFamily="18" charset="0"/>
                                    <a:ea typeface="Cambria Math" panose="02040503050406030204" pitchFamily="18" charset="0"/>
                                  </a:rPr>
                                  <m:t>𝑛</m:t>
                                </m:r>
                                <m:r>
                                  <a:rPr lang="en-US" altLang="zh-TW" sz="2800" i="1">
                                    <a:solidFill>
                                      <a:srgbClr val="000000"/>
                                    </a:solidFill>
                                    <a:latin typeface="Cambria Math" panose="02040503050406030204" pitchFamily="18" charset="0"/>
                                    <a:ea typeface="Cambria Math" panose="02040503050406030204" pitchFamily="18" charset="0"/>
                                  </a:rPr>
                                  <m:t>𝑘</m:t>
                                </m:r>
                              </m:sub>
                            </m:sSub>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sub>
                            </m:sSub>
                          </m:e>
                        </m:nary>
                      </m:num>
                      <m:den>
                        <m:nary>
                          <m:naryPr>
                            <m:chr m:val="∑"/>
                            <m:supHide m:val="on"/>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up/>
                          <m:e>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e>
                        </m:nary>
                      </m:den>
                    </m:f>
                    <m:r>
                      <a:rPr lang="en-US" altLang="zh-TW" sz="2800" b="0" i="1" smtClean="0">
                        <a:solidFill>
                          <a:srgbClr val="FF0000"/>
                        </a:solidFill>
                        <a:latin typeface="Cambria Math" panose="02040503050406030204" pitchFamily="18" charset="0"/>
                        <a:ea typeface="Cambria Math" panose="02040503050406030204" pitchFamily="18" charset="0"/>
                      </a:rPr>
                      <m:t>  </m:t>
                    </m:r>
                  </m:oMath>
                </a14:m>
                <a:r>
                  <a:rPr lang="en-US" altLang="zh-TW" sz="2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srgbClr val="000000"/>
                            </a:solidFill>
                            <a:latin typeface="Cambria Math" panose="02040503050406030204" pitchFamily="18" charset="0"/>
                            <a:ea typeface="Cambria Math" panose="02040503050406030204" pitchFamily="18" charset="0"/>
                          </a:rPr>
                          <m:t>𝝁</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r>
                              <a:rPr lang="zh-TW" altLang="en-US" sz="2800" i="1" smtClean="0">
                                <a:solidFill>
                                  <a:srgbClr val="000000"/>
                                </a:solidFill>
                                <a:latin typeface="Cambria Math" panose="02040503050406030204" pitchFamily="18" charset="0"/>
                                <a:ea typeface="Cambria Math" panose="02040503050406030204" pitchFamily="18" charset="0"/>
                              </a:rPr>
                              <m:t>𝛷</m:t>
                            </m:r>
                            <m:r>
                              <a:rPr lang="en-US" altLang="zh-TW" sz="2800" b="0" i="1" smtClean="0">
                                <a:solidFill>
                                  <a:srgbClr val="000000"/>
                                </a:solidFill>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nary>
                      </m:num>
                      <m:den>
                        <m:nary>
                          <m:naryPr>
                            <m:chr m:val="∑"/>
                            <m:supHide m:val="on"/>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up/>
                          <m:e>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e>
                        </m:nary>
                      </m:den>
                    </m:f>
                  </m:oMath>
                </a14:m>
                <a:endParaRPr lang="en-US" altLang="zh-TW" sz="2800" dirty="0" smtClean="0">
                  <a:latin typeface="Times New Roman" panose="02020603050405020304" pitchFamily="18" charset="0"/>
                  <a:cs typeface="Times New Roman" panose="02020603050405020304" pitchFamily="18" charset="0"/>
                </a:endParaRP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For </a:t>
                </a:r>
                <a:r>
                  <a:rPr lang="en-US" altLang="zh-TW" sz="2800" dirty="0">
                    <a:latin typeface="Times New Roman" panose="02020603050405020304" pitchFamily="18" charset="0"/>
                    <a:cs typeface="Times New Roman" panose="02020603050405020304" pitchFamily="18" charset="0"/>
                  </a:rPr>
                  <a:t>most kernel functions, we cannot compute </a:t>
                </a:r>
                <a:r>
                  <a:rPr lang="en-US" altLang="zh-TW" sz="2800" dirty="0" smtClean="0">
                    <a:latin typeface="Times New Roman" panose="02020603050405020304" pitchFamily="18" charset="0"/>
                    <a:cs typeface="Times New Roman" panose="02020603050405020304" pitchFamily="18" charset="0"/>
                  </a:rPr>
                  <a:t>the transformation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2800" i="1">
                        <a:solidFill>
                          <a:srgbClr val="000000"/>
                        </a:solidFill>
                        <a:latin typeface="Cambria Math" panose="02040503050406030204" pitchFamily="18" charset="0"/>
                        <a:ea typeface="Cambria Math" panose="02040503050406030204" pitchFamily="18" charset="0"/>
                      </a:rPr>
                      <m:t>𝛷</m:t>
                    </m:r>
                    <m:r>
                      <a:rPr lang="en-US" altLang="zh-TW" sz="2800" i="1">
                        <a:solidFill>
                          <a:srgbClr val="000000"/>
                        </a:solidFill>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a:t>
                </a:r>
                <a:r>
                  <a:rPr lang="en-US" altLang="zh-TW" sz="2800" dirty="0">
                    <a:latin typeface="Times New Roman" panose="02020603050405020304" pitchFamily="18" charset="0"/>
                    <a:cs typeface="Times New Roman" panose="02020603050405020304" pitchFamily="18" charset="0"/>
                  </a:rPr>
                  <a:t>can only compute inner products in the </a:t>
                </a:r>
                <a:r>
                  <a:rPr lang="en-US" altLang="zh-TW" sz="2800" dirty="0" smtClean="0">
                    <a:latin typeface="Times New Roman" panose="02020603050405020304" pitchFamily="18" charset="0"/>
                    <a:cs typeface="Times New Roman" panose="02020603050405020304" pitchFamily="18" charset="0"/>
                  </a:rPr>
                  <a:t>transformed space </a:t>
                </a:r>
                <a14:m>
                  <m:oMath xmlns:m="http://schemas.openxmlformats.org/officeDocument/2006/math">
                    <m:sSup>
                      <m:sSupPr>
                        <m:ctrlPr>
                          <a:rPr lang="en-US" altLang="zh-TW" sz="2800" i="1" smtClean="0">
                            <a:solidFill>
                              <a:srgbClr val="000000"/>
                            </a:solidFill>
                            <a:latin typeface="Cambria Math" panose="02040503050406030204" pitchFamily="18" charset="0"/>
                            <a:ea typeface="Cambria Math" panose="02040503050406030204" pitchFamily="18" charset="0"/>
                          </a:rPr>
                        </m:ctrlPr>
                      </m:sSupPr>
                      <m:e>
                        <m:r>
                          <a:rPr lang="zh-TW" altLang="en-US" sz="2800" i="1">
                            <a:solidFill>
                              <a:srgbClr val="000000"/>
                            </a:solidFill>
                            <a:latin typeface="Cambria Math" panose="02040503050406030204" pitchFamily="18" charset="0"/>
                            <a:ea typeface="Cambria Math" panose="02040503050406030204" pitchFamily="18" charset="0"/>
                          </a:rPr>
                          <m:t>𝛷</m:t>
                        </m:r>
                        <m:r>
                          <a:rPr lang="en-US" altLang="zh-TW" sz="2800" i="1">
                            <a:solidFill>
                              <a:srgbClr val="000000"/>
                            </a:solidFill>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altLang="zh-TW" sz="2800" b="0" i="1" smtClean="0">
                            <a:solidFill>
                              <a:srgbClr val="000000"/>
                            </a:solidFill>
                            <a:latin typeface="Cambria Math" panose="02040503050406030204" pitchFamily="18" charset="0"/>
                            <a:ea typeface="Cambria Math" panose="02040503050406030204" pitchFamily="18" charset="0"/>
                          </a:rPr>
                          <m:t>𝑇</m:t>
                        </m:r>
                      </m:sup>
                    </m:sSup>
                    <m:r>
                      <a:rPr lang="zh-TW" altLang="en-US" sz="2800" i="1">
                        <a:solidFill>
                          <a:srgbClr val="000000"/>
                        </a:solidFill>
                        <a:latin typeface="Cambria Math" panose="02040503050406030204" pitchFamily="18" charset="0"/>
                        <a:ea typeface="Cambria Math" panose="02040503050406030204" pitchFamily="18" charset="0"/>
                      </a:rPr>
                      <m:t>𝛷</m:t>
                    </m:r>
                    <m:r>
                      <a:rPr lang="en-US" altLang="zh-TW" sz="2800" i="1">
                        <a:solidFill>
                          <a:srgbClr val="000000"/>
                        </a:solidFill>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If </a:t>
                </a:r>
                <a:r>
                  <a:rPr lang="en-US" altLang="zh-TW" sz="2800" dirty="0">
                    <a:latin typeface="Times New Roman" panose="02020603050405020304" pitchFamily="18" charset="0"/>
                    <a:cs typeface="Times New Roman" panose="02020603050405020304" pitchFamily="18" charset="0"/>
                  </a:rPr>
                  <a:t>we are unable to compute the transformation, </a:t>
                </a:r>
                <a:r>
                  <a:rPr lang="en-US" altLang="zh-TW" sz="2800" dirty="0" smtClean="0">
                    <a:latin typeface="Times New Roman" panose="02020603050405020304" pitchFamily="18" charset="0"/>
                    <a:cs typeface="Times New Roman" panose="02020603050405020304" pitchFamily="18" charset="0"/>
                  </a:rPr>
                  <a:t>we cannot </a:t>
                </a:r>
                <a:r>
                  <a:rPr lang="en-US" altLang="zh-TW" sz="2800" dirty="0">
                    <a:latin typeface="Times New Roman" panose="02020603050405020304" pitchFamily="18" charset="0"/>
                    <a:cs typeface="Times New Roman" panose="02020603050405020304" pitchFamily="18" charset="0"/>
                  </a:rPr>
                  <a:t>compute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srgbClr val="000000"/>
                            </a:solidFill>
                            <a:latin typeface="Cambria Math" panose="02040503050406030204" pitchFamily="18" charset="0"/>
                            <a:ea typeface="Cambria Math" panose="02040503050406030204" pitchFamily="18" charset="0"/>
                          </a:rPr>
                          <m:t>𝝁</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b>
                    </m:sSub>
                  </m:oMath>
                </a14:m>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and </a:t>
                </a:r>
                <a:r>
                  <a:rPr lang="en-US" altLang="zh-TW" sz="2800" dirty="0" smtClean="0">
                    <a:latin typeface="Times New Roman" panose="02020603050405020304" pitchFamily="18" charset="0"/>
                    <a:cs typeface="Times New Roman" panose="02020603050405020304" pitchFamily="18" charset="0"/>
                  </a:rPr>
                  <a:t>therefore initialize </a:t>
                </a:r>
                <a:r>
                  <a:rPr lang="en-US" altLang="zh-TW" sz="2800" dirty="0">
                    <a:latin typeface="Times New Roman" panose="02020603050405020304" pitchFamily="18" charset="0"/>
                    <a:cs typeface="Times New Roman" panose="02020603050405020304" pitchFamily="18" charset="0"/>
                  </a:rPr>
                  <a:t>the algorithm via the object-cluster assignments, </a:t>
                </a:r>
                <a14:m>
                  <m:oMath xmlns:m="http://schemas.openxmlformats.org/officeDocument/2006/math">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oMath>
                </a14:m>
                <a:r>
                  <a:rPr lang="en-US" altLang="zh-TW"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93964" y="631486"/>
                <a:ext cx="11998036" cy="5157438"/>
              </a:xfrm>
              <a:prstGeom prst="rect">
                <a:avLst/>
              </a:prstGeom>
              <a:blipFill>
                <a:blip r:embed="rId2"/>
                <a:stretch>
                  <a:fillRect l="-915" t="-1300"/>
                </a:stretch>
              </a:blipFill>
            </p:spPr>
            <p:txBody>
              <a:bodyPr/>
              <a:lstStyle/>
              <a:p>
                <a:r>
                  <a:rPr lang="zh-TW" altLang="en-US">
                    <a:noFill/>
                  </a:rPr>
                  <a:t> </a:t>
                </a:r>
              </a:p>
            </p:txBody>
          </p:sp>
        </mc:Fallback>
      </mc:AlternateContent>
      <p:sp>
        <p:nvSpPr>
          <p:cNvPr id="7" name="Multiply 6"/>
          <p:cNvSpPr/>
          <p:nvPr/>
        </p:nvSpPr>
        <p:spPr>
          <a:xfrm>
            <a:off x="5786578" y="1607130"/>
            <a:ext cx="508000" cy="683491"/>
          </a:xfrm>
          <a:prstGeom prst="mathMultiply">
            <a:avLst/>
          </a:prstGeom>
          <a:solidFill>
            <a:srgbClr val="FF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Straight Arrow Connector 8"/>
          <p:cNvCxnSpPr/>
          <p:nvPr/>
        </p:nvCxnSpPr>
        <p:spPr>
          <a:xfrm flipV="1">
            <a:off x="5366324" y="1948876"/>
            <a:ext cx="1348509"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007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2238594" y="46711"/>
            <a:ext cx="7727441" cy="584775"/>
          </a:xfrm>
          <a:prstGeom prst="rect">
            <a:avLst/>
          </a:prstGeom>
        </p:spPr>
        <p:txBody>
          <a:bodyPr wrap="square">
            <a:spAutoFit/>
          </a:bodyPr>
          <a:lstStyle/>
          <a:p>
            <a:r>
              <a:rPr lang="en-US" altLang="zh-TW" sz="3200" b="1" dirty="0" smtClean="0">
                <a:latin typeface="Times New Roman" panose="02020603050405020304" pitchFamily="18" charset="0"/>
                <a:cs typeface="Times New Roman" panose="02020603050405020304" pitchFamily="18" charset="0"/>
              </a:rPr>
              <a:t>Mixture Models and A Generative Process</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378691" y="631486"/>
                <a:ext cx="11369964" cy="6048515"/>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The problem of K-means algorithm: definition </a:t>
                </a:r>
                <a:r>
                  <a:rPr lang="en-US" altLang="zh-TW" sz="2800" dirty="0">
                    <a:latin typeface="Times New Roman" panose="02020603050405020304" pitchFamily="18" charset="0"/>
                    <a:cs typeface="Times New Roman" panose="02020603050405020304" pitchFamily="18" charset="0"/>
                  </a:rPr>
                  <a:t>of a cluster was too crude. </a:t>
                </a: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Statistical mixtures </a:t>
                </a:r>
                <a:r>
                  <a:rPr lang="en-US" altLang="zh-TW" sz="2800" dirty="0">
                    <a:latin typeface="Times New Roman" panose="02020603050405020304" pitchFamily="18" charset="0"/>
                    <a:cs typeface="Times New Roman" panose="02020603050405020304" pitchFamily="18" charset="0"/>
                  </a:rPr>
                  <a:t>represent each cluster as a probability </a:t>
                </a:r>
                <a:r>
                  <a:rPr lang="en-US" altLang="zh-TW" sz="2800" dirty="0" smtClean="0">
                    <a:latin typeface="Times New Roman" panose="02020603050405020304" pitchFamily="18" charset="0"/>
                    <a:cs typeface="Times New Roman" panose="02020603050405020304" pitchFamily="18" charset="0"/>
                  </a:rPr>
                  <a:t>density</a:t>
                </a:r>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and </a:t>
                </a:r>
                <a:r>
                  <a:rPr lang="en-US" altLang="zh-TW" sz="2800" dirty="0">
                    <a:latin typeface="Times New Roman" panose="02020603050405020304" pitchFamily="18" charset="0"/>
                    <a:cs typeface="Times New Roman" panose="02020603050405020304" pitchFamily="18" charset="0"/>
                  </a:rPr>
                  <a:t>we can model clusters with a wide variety of shapes </a:t>
                </a:r>
                <a:r>
                  <a:rPr lang="en-US" altLang="zh-TW" sz="2800" dirty="0" smtClean="0">
                    <a:latin typeface="Times New Roman" panose="02020603050405020304" pitchFamily="18" charset="0"/>
                    <a:cs typeface="Times New Roman" panose="02020603050405020304" pitchFamily="18" charset="0"/>
                  </a:rPr>
                  <a:t>in almost </a:t>
                </a:r>
                <a:r>
                  <a:rPr lang="en-US" altLang="zh-TW" sz="2800" dirty="0">
                    <a:latin typeface="Times New Roman" panose="02020603050405020304" pitchFamily="18" charset="0"/>
                    <a:cs typeface="Times New Roman" panose="02020603050405020304" pitchFamily="18" charset="0"/>
                  </a:rPr>
                  <a:t>any type of data</a:t>
                </a:r>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Assume the </a:t>
                </a:r>
                <a:r>
                  <a:rPr lang="en-US" altLang="zh-TW" sz="2800" dirty="0">
                    <a:latin typeface="Times New Roman" panose="02020603050405020304" pitchFamily="18" charset="0"/>
                    <a:cs typeface="Times New Roman" panose="02020603050405020304" pitchFamily="18" charset="0"/>
                  </a:rPr>
                  <a:t>data was generated by 3</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separate Gaussians suggests </a:t>
                </a:r>
                <a:r>
                  <a:rPr lang="en-US" altLang="zh-TW" sz="2800" dirty="0" smtClean="0">
                    <a:latin typeface="Times New Roman" panose="02020603050405020304" pitchFamily="18" charset="0"/>
                    <a:cs typeface="Times New Roman" panose="02020603050405020304" pitchFamily="18" charset="0"/>
                  </a:rPr>
                  <a:t>a 2-step </a:t>
                </a:r>
                <a:r>
                  <a:rPr lang="en-US" altLang="zh-TW" sz="2800" dirty="0">
                    <a:latin typeface="Times New Roman" panose="02020603050405020304" pitchFamily="18" charset="0"/>
                    <a:cs typeface="Times New Roman" panose="02020603050405020304" pitchFamily="18" charset="0"/>
                  </a:rPr>
                  <a:t>procedure for sampling the </a:t>
                </a:r>
                <a14:m>
                  <m:oMath xmlns:m="http://schemas.openxmlformats.org/officeDocument/2006/math">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800" dirty="0">
                    <a:latin typeface="Times New Roman" panose="02020603050405020304" pitchFamily="18" charset="0"/>
                    <a:cs typeface="Times New Roman" panose="02020603050405020304" pitchFamily="18" charset="0"/>
                  </a:rPr>
                  <a:t>th data object,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en-US" altLang="zh-TW" sz="2800" dirty="0" smtClean="0">
                    <a:latin typeface="Times New Roman" panose="02020603050405020304" pitchFamily="18" charset="0"/>
                    <a:cs typeface="Times New Roman" panose="02020603050405020304" pitchFamily="18" charset="0"/>
                  </a:rPr>
                  <a:t>:</a:t>
                </a:r>
              </a:p>
              <a:p>
                <a:pPr marL="971550" lvl="1" indent="-514350">
                  <a:buAutoNum type="arabicPeriod"/>
                </a:pPr>
                <a:r>
                  <a:rPr lang="en-US" altLang="zh-TW" sz="2800" dirty="0" smtClean="0">
                    <a:latin typeface="Times New Roman" panose="02020603050405020304" pitchFamily="18" charset="0"/>
                    <a:cs typeface="Times New Roman" panose="02020603050405020304" pitchFamily="18" charset="0"/>
                  </a:rPr>
                  <a:t>Select </a:t>
                </a:r>
                <a:r>
                  <a:rPr lang="en-US" altLang="zh-TW" sz="2800" dirty="0">
                    <a:latin typeface="Times New Roman" panose="02020603050405020304" pitchFamily="18" charset="0"/>
                    <a:cs typeface="Times New Roman" panose="02020603050405020304" pitchFamily="18" charset="0"/>
                  </a:rPr>
                  <a:t>one of the three Gaussians</a:t>
                </a:r>
                <a:r>
                  <a:rPr lang="en-US" altLang="zh-TW" sz="2800" dirty="0" smtClean="0">
                    <a:latin typeface="Times New Roman" panose="02020603050405020304" pitchFamily="18" charset="0"/>
                    <a:cs typeface="Times New Roman" panose="02020603050405020304" pitchFamily="18" charset="0"/>
                  </a:rPr>
                  <a:t>.</a:t>
                </a:r>
              </a:p>
              <a:p>
                <a:pPr marL="1371600" lvl="2" indent="-457200">
                  <a:buFont typeface="Arial" panose="020B0604020202020204" pitchFamily="34" charset="0"/>
                  <a:buChar char="•"/>
                </a:pPr>
                <a:r>
                  <a:rPr lang="en-US" altLang="zh-TW" sz="2600" dirty="0" smtClean="0">
                    <a:latin typeface="Times New Roman" panose="02020603050405020304" pitchFamily="18" charset="0"/>
                    <a:cs typeface="Times New Roman" panose="02020603050405020304" pitchFamily="18" charset="0"/>
                  </a:rPr>
                  <a:t>Choose </a:t>
                </a:r>
                <a:r>
                  <a:rPr lang="en-US" altLang="zh-TW" sz="2600" dirty="0">
                    <a:latin typeface="Times New Roman" panose="02020603050405020304" pitchFamily="18" charset="0"/>
                    <a:cs typeface="Times New Roman" panose="02020603050405020304" pitchFamily="18" charset="0"/>
                  </a:rPr>
                  <a:t>one value </a:t>
                </a:r>
                <a:r>
                  <a:rPr lang="en-US" altLang="zh-TW" sz="2600" dirty="0" smtClean="0">
                    <a:latin typeface="Times New Roman" panose="02020603050405020304" pitchFamily="18" charset="0"/>
                    <a:cs typeface="Times New Roman" panose="02020603050405020304" pitchFamily="18" charset="0"/>
                  </a:rPr>
                  <a:t>from a </a:t>
                </a:r>
                <a:r>
                  <a:rPr lang="en-US" altLang="zh-TW" sz="2600" dirty="0">
                    <a:latin typeface="Times New Roman" panose="02020603050405020304" pitchFamily="18" charset="0"/>
                    <a:cs typeface="Times New Roman" panose="02020603050405020304" pitchFamily="18" charset="0"/>
                  </a:rPr>
                  <a:t>discrete </a:t>
                </a:r>
                <a:r>
                  <a:rPr lang="en-US" altLang="zh-TW" sz="2600" dirty="0" smtClean="0">
                    <a:latin typeface="Times New Roman" panose="02020603050405020304" pitchFamily="18" charset="0"/>
                    <a:cs typeface="Times New Roman" panose="02020603050405020304" pitchFamily="18" charset="0"/>
                  </a:rPr>
                  <a:t>set, we need </a:t>
                </a:r>
                <a:r>
                  <a:rPr lang="en-US" altLang="zh-TW" sz="2600" dirty="0">
                    <a:latin typeface="Times New Roman" panose="02020603050405020304" pitchFamily="18" charset="0"/>
                    <a:cs typeface="Times New Roman" panose="02020603050405020304" pitchFamily="18" charset="0"/>
                  </a:rPr>
                  <a:t>to </a:t>
                </a:r>
                <a:endParaRPr lang="en-US" altLang="zh-TW" sz="2600" dirty="0" smtClean="0">
                  <a:latin typeface="Times New Roman" panose="02020603050405020304" pitchFamily="18" charset="0"/>
                  <a:cs typeface="Times New Roman" panose="02020603050405020304" pitchFamily="18" charset="0"/>
                </a:endParaRPr>
              </a:p>
              <a:p>
                <a:pPr lvl="2"/>
                <a:r>
                  <a:rPr lang="en-US" altLang="zh-TW" sz="2600" dirty="0">
                    <a:latin typeface="Times New Roman" panose="02020603050405020304" pitchFamily="18" charset="0"/>
                    <a:cs typeface="Times New Roman" panose="02020603050405020304" pitchFamily="18" charset="0"/>
                  </a:rPr>
                  <a:t> </a:t>
                </a:r>
                <a:r>
                  <a:rPr lang="en-US" altLang="zh-TW" sz="2600" dirty="0" smtClean="0">
                    <a:latin typeface="Times New Roman" panose="02020603050405020304" pitchFamily="18" charset="0"/>
                    <a:cs typeface="Times New Roman" panose="02020603050405020304" pitchFamily="18" charset="0"/>
                  </a:rPr>
                  <a:t>     define </a:t>
                </a:r>
                <a:r>
                  <a:rPr lang="en-US" altLang="zh-TW" sz="2600" dirty="0">
                    <a:latin typeface="Times New Roman" panose="02020603050405020304" pitchFamily="18" charset="0"/>
                    <a:cs typeface="Times New Roman" panose="02020603050405020304" pitchFamily="18" charset="0"/>
                  </a:rPr>
                  <a:t>the </a:t>
                </a:r>
                <a:r>
                  <a:rPr lang="en-US" altLang="zh-TW" sz="2600" dirty="0" smtClean="0">
                    <a:latin typeface="Times New Roman" panose="02020603050405020304" pitchFamily="18" charset="0"/>
                    <a:cs typeface="Times New Roman" panose="02020603050405020304" pitchFamily="18" charset="0"/>
                  </a:rPr>
                  <a:t>probability from each outcome </a:t>
                </a:r>
                <a14:m>
                  <m:oMath xmlns:m="http://schemas.openxmlformats.org/officeDocument/2006/math">
                    <m:sSub>
                      <m:sSubPr>
                        <m:ctrlPr>
                          <a:rPr lang="en-US" altLang="zh-TW" sz="2600" i="1">
                            <a:latin typeface="Cambria Math" panose="02040503050406030204" pitchFamily="18" charset="0"/>
                            <a:cs typeface="Times New Roman" panose="02020603050405020304" pitchFamily="18" charset="0"/>
                          </a:rPr>
                        </m:ctrlPr>
                      </m:sSubPr>
                      <m:e>
                        <m:r>
                          <a:rPr lang="zh-TW" altLang="en-US" sz="2600" i="1">
                            <a:latin typeface="Cambria Math" panose="02040503050406030204" pitchFamily="18" charset="0"/>
                            <a:cs typeface="Times New Roman" panose="02020603050405020304" pitchFamily="18" charset="0"/>
                          </a:rPr>
                          <m:t>𝜋</m:t>
                        </m:r>
                      </m:e>
                      <m:sub>
                        <m:r>
                          <a:rPr lang="en-US" altLang="zh-TW" sz="2600" i="1">
                            <a:latin typeface="Cambria Math" panose="02040503050406030204" pitchFamily="18" charset="0"/>
                            <a:cs typeface="Times New Roman" panose="02020603050405020304" pitchFamily="18" charset="0"/>
                          </a:rPr>
                          <m:t>𝑘</m:t>
                        </m:r>
                      </m:sub>
                    </m:sSub>
                    <m:r>
                      <a:rPr lang="en-US" altLang="zh-TW" sz="2600" i="1">
                        <a:latin typeface="Cambria Math" panose="02040503050406030204" pitchFamily="18" charset="0"/>
                        <a:cs typeface="Times New Roman" panose="02020603050405020304" pitchFamily="18" charset="0"/>
                      </a:rPr>
                      <m:t>, </m:t>
                    </m:r>
                  </m:oMath>
                </a14:m>
                <a:endParaRPr lang="en-US" altLang="zh-TW" sz="2600" dirty="0" smtClean="0">
                  <a:latin typeface="Times New Roman" panose="02020603050405020304" pitchFamily="18" charset="0"/>
                  <a:cs typeface="Times New Roman" panose="02020603050405020304" pitchFamily="18" charset="0"/>
                </a:endParaRPr>
              </a:p>
              <a:p>
                <a:pPr lvl="2"/>
                <a:r>
                  <a:rPr lang="en-US" altLang="zh-TW" sz="2600" dirty="0" smtClean="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600" i="1">
                                <a:latin typeface="Cambria Math" panose="02040503050406030204" pitchFamily="18" charset="0"/>
                                <a:cs typeface="Times New Roman" panose="02020603050405020304" pitchFamily="18" charset="0"/>
                              </a:rPr>
                            </m:ctrlPr>
                          </m:sSubPr>
                          <m:e>
                            <m:r>
                              <a:rPr lang="zh-TW" altLang="en-US" sz="2600" i="1">
                                <a:latin typeface="Cambria Math" panose="02040503050406030204" pitchFamily="18" charset="0"/>
                                <a:cs typeface="Times New Roman" panose="02020603050405020304" pitchFamily="18" charset="0"/>
                              </a:rPr>
                              <m:t>𝜋</m:t>
                            </m:r>
                          </m:e>
                          <m:sub>
                            <m:r>
                              <a:rPr lang="en-US" altLang="zh-TW" sz="2600" i="1">
                                <a:latin typeface="Cambria Math" panose="02040503050406030204" pitchFamily="18" charset="0"/>
                                <a:cs typeface="Times New Roman" panose="02020603050405020304" pitchFamily="18" charset="0"/>
                              </a:rPr>
                              <m:t>𝑘</m:t>
                            </m:r>
                          </m:sub>
                        </m:sSub>
                      </m:e>
                    </m:nary>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oMath>
                </a14:m>
                <a:endParaRPr lang="en-US" altLang="zh-TW" sz="2600" dirty="0">
                  <a:latin typeface="Times New Roman" panose="02020603050405020304" pitchFamily="18" charset="0"/>
                  <a:cs typeface="Times New Roman" panose="02020603050405020304" pitchFamily="18" charset="0"/>
                </a:endParaRPr>
              </a:p>
              <a:p>
                <a:pPr lvl="1"/>
                <a:r>
                  <a:rPr lang="en-US" altLang="zh-TW" sz="2800" dirty="0" smtClean="0">
                    <a:latin typeface="Times New Roman" panose="02020603050405020304" pitchFamily="18" charset="0"/>
                    <a:cs typeface="Times New Roman" panose="02020603050405020304" pitchFamily="18" charset="0"/>
                  </a:rPr>
                  <a:t>2</a:t>
                </a:r>
                <a:r>
                  <a:rPr lang="en-US" altLang="zh-TW" sz="2800" dirty="0">
                    <a:latin typeface="Times New Roman" panose="02020603050405020304" pitchFamily="18" charset="0"/>
                    <a:cs typeface="Times New Roman" panose="02020603050405020304" pitchFamily="18" charset="0"/>
                  </a:rPr>
                  <a:t>. Sample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en-US" altLang="zh-TW" sz="2800" dirty="0">
                    <a:latin typeface="Times New Roman" panose="02020603050405020304" pitchFamily="18" charset="0"/>
                    <a:cs typeface="Times New Roman" panose="02020603050405020304" pitchFamily="18" charset="0"/>
                  </a:rPr>
                  <a:t> from this Gaussian</a:t>
                </a:r>
                <a:r>
                  <a:rPr lang="en-US" altLang="zh-TW" sz="2800" dirty="0" smtClean="0">
                    <a:latin typeface="Times New Roman" panose="02020603050405020304" pitchFamily="18" charset="0"/>
                    <a:cs typeface="Times New Roman" panose="02020603050405020304" pitchFamily="18" charset="0"/>
                  </a:rPr>
                  <a:t>.</a:t>
                </a:r>
              </a:p>
              <a:p>
                <a:pPr lvl="1"/>
                <a:endParaRPr lang="en-US" altLang="zh-TW" sz="2800" dirty="0">
                  <a:latin typeface="Times New Roman" panose="02020603050405020304" pitchFamily="18" charset="0"/>
                  <a:cs typeface="Times New Roman" panose="02020603050405020304" pitchFamily="18" charset="0"/>
                </a:endParaRPr>
              </a:p>
              <a:p>
                <a:pPr lvl="1"/>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78691" y="631486"/>
                <a:ext cx="11369964" cy="6048515"/>
              </a:xfrm>
              <a:prstGeom prst="rect">
                <a:avLst/>
              </a:prstGeom>
              <a:blipFill>
                <a:blip r:embed="rId2"/>
                <a:stretch>
                  <a:fillRect l="-965" t="-1109" r="-1233"/>
                </a:stretch>
              </a:blipFill>
            </p:spPr>
            <p:txBody>
              <a:bodyPr/>
              <a:lstStyle/>
              <a:p>
                <a:r>
                  <a:rPr lang="zh-TW" altLang="en-US">
                    <a:noFill/>
                  </a:rPr>
                  <a:t> </a:t>
                </a:r>
              </a:p>
            </p:txBody>
          </p:sp>
        </mc:Fallback>
      </mc:AlternateContent>
      <p:pic>
        <p:nvPicPr>
          <p:cNvPr id="9" name="Picture 8"/>
          <p:cNvPicPr>
            <a:picLocks noChangeAspect="1"/>
          </p:cNvPicPr>
          <p:nvPr/>
        </p:nvPicPr>
        <p:blipFill>
          <a:blip r:embed="rId3"/>
          <a:stretch>
            <a:fillRect/>
          </a:stretch>
        </p:blipFill>
        <p:spPr>
          <a:xfrm>
            <a:off x="8338439" y="3676073"/>
            <a:ext cx="3779669" cy="3088120"/>
          </a:xfrm>
          <a:prstGeom prst="rect">
            <a:avLst/>
          </a:prstGeom>
        </p:spPr>
      </p:pic>
    </p:spTree>
    <p:extLst>
      <p:ext uri="{BB962C8B-B14F-4D97-AF65-F5344CB8AC3E}">
        <p14:creationId xmlns:p14="http://schemas.microsoft.com/office/powerpoint/2010/main" val="3696726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517236" y="723175"/>
                <a:ext cx="11176000" cy="5585247"/>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As in K-means, we will use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as an indicator variable. </a:t>
                </a: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If </a:t>
                </a:r>
                <a:r>
                  <a:rPr lang="en-US" altLang="zh-TW" sz="2800" dirty="0">
                    <a:latin typeface="Times New Roman" panose="02020603050405020304" pitchFamily="18" charset="0"/>
                    <a:cs typeface="Times New Roman" panose="02020603050405020304" pitchFamily="18" charset="0"/>
                  </a:rPr>
                  <a:t>we choose </a:t>
                </a:r>
                <a:r>
                  <a:rPr lang="en-US" altLang="zh-TW" sz="2800" dirty="0" smtClean="0">
                    <a:latin typeface="Times New Roman" panose="02020603050405020304" pitchFamily="18" charset="0"/>
                    <a:cs typeface="Times New Roman" panose="02020603050405020304" pitchFamily="18" charset="0"/>
                  </a:rPr>
                  <a:t>the </a:t>
                </a:r>
                <a14:m>
                  <m:oMath xmlns:m="http://schemas.openxmlformats.org/officeDocument/2006/math">
                    <m:r>
                      <a:rPr lang="en-US" altLang="zh-TW"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oMath>
                </a14:m>
                <a:r>
                  <a:rPr lang="en-US" altLang="zh-TW" sz="2800" dirty="0" smtClean="0">
                    <a:latin typeface="Times New Roman" panose="02020603050405020304" pitchFamily="18" charset="0"/>
                    <a:cs typeface="Times New Roman" panose="02020603050405020304" pitchFamily="18" charset="0"/>
                  </a:rPr>
                  <a:t>th </a:t>
                </a:r>
                <a:r>
                  <a:rPr lang="en-US" altLang="zh-TW" sz="2800" dirty="0">
                    <a:latin typeface="Times New Roman" panose="02020603050405020304" pitchFamily="18" charset="0"/>
                    <a:cs typeface="Times New Roman" panose="02020603050405020304" pitchFamily="18" charset="0"/>
                  </a:rPr>
                  <a:t>component as the source of the </a:t>
                </a:r>
                <a14:m>
                  <m:oMath xmlns:m="http://schemas.openxmlformats.org/officeDocument/2006/math">
                    <m:r>
                      <a:rPr lang="en-US" altLang="zh-TW"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oMath>
                </a14:m>
                <a:r>
                  <a:rPr lang="en-US" altLang="zh-TW" sz="2800" dirty="0">
                    <a:latin typeface="Times New Roman" panose="02020603050405020304" pitchFamily="18" charset="0"/>
                    <a:cs typeface="Times New Roman" panose="02020603050405020304" pitchFamily="18" charset="0"/>
                  </a:rPr>
                  <a:t>th object, we set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oMath>
                </a14:m>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 ∀ </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TW" sz="2800" dirty="0" smtClean="0">
                  <a:latin typeface="Times New Roman" panose="02020603050405020304" pitchFamily="18" charset="0"/>
                  <a:cs typeface="Times New Roman" panose="02020603050405020304" pitchFamily="18" charset="0"/>
                </a:endParaRPr>
              </a:p>
              <a:p>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Assume </a:t>
                </a:r>
                <a:r>
                  <a:rPr lang="en-US" altLang="zh-TW" sz="2800" dirty="0">
                    <a:latin typeface="Times New Roman" panose="02020603050405020304" pitchFamily="18" charset="0"/>
                    <a:cs typeface="Times New Roman" panose="02020603050405020304" pitchFamily="18" charset="0"/>
                  </a:rPr>
                  <a:t>density function for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produced </a:t>
                </a:r>
                <a:r>
                  <a:rPr lang="en-US" altLang="zh-TW" sz="2800" dirty="0">
                    <a:latin typeface="Times New Roman" panose="02020603050405020304" pitchFamily="18" charset="0"/>
                    <a:cs typeface="Times New Roman" panose="02020603050405020304" pitchFamily="18" charset="0"/>
                  </a:rPr>
                  <a:t>by the </a:t>
                </a:r>
                <a14:m>
                  <m:oMath xmlns:m="http://schemas.openxmlformats.org/officeDocument/2006/math">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oMath>
                </a14:m>
                <a:r>
                  <a:rPr lang="en-US" altLang="zh-TW" sz="2800" dirty="0">
                    <a:latin typeface="Times New Roman" panose="02020603050405020304" pitchFamily="18" charset="0"/>
                    <a:cs typeface="Times New Roman" panose="02020603050405020304" pitchFamily="18" charset="0"/>
                  </a:rPr>
                  <a:t>th </a:t>
                </a:r>
                <a:r>
                  <a:rPr lang="en-US" altLang="zh-TW" sz="2800" dirty="0" smtClean="0">
                    <a:latin typeface="Times New Roman" panose="02020603050405020304" pitchFamily="18" charset="0"/>
                    <a:cs typeface="Times New Roman" panose="02020603050405020304" pitchFamily="18" charset="0"/>
                  </a:rPr>
                  <a:t>component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oMath>
                </a14:m>
                <a:r>
                  <a:rPr lang="en-US" altLang="zh-TW" sz="2800" dirty="0">
                    <a:latin typeface="Times New Roman" panose="02020603050405020304" pitchFamily="18" charset="0"/>
                    <a:cs typeface="Times New Roman" panose="02020603050405020304" pitchFamily="18" charset="0"/>
                  </a:rPr>
                  <a:t>) is a Gaussian with mean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en-US" altLang="zh-TW" sz="2800" dirty="0" smtClean="0">
                    <a:latin typeface="Times New Roman" panose="02020603050405020304" pitchFamily="18" charset="0"/>
                    <a:cs typeface="Times New Roman" panose="02020603050405020304" pitchFamily="18" charset="0"/>
                  </a:rPr>
                  <a:t> and </a:t>
                </a:r>
                <a:r>
                  <a:rPr lang="en-US" altLang="zh-TW" sz="2800" dirty="0">
                    <a:latin typeface="Times New Roman" panose="02020603050405020304" pitchFamily="18" charset="0"/>
                    <a:cs typeface="Times New Roman" panose="02020603050405020304" pitchFamily="18" charset="0"/>
                  </a:rPr>
                  <a:t>covariance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Example:  </a:t>
                </a:r>
                <a14:m>
                  <m:oMath xmlns:m="http://schemas.openxmlformats.org/officeDocument/2006/math">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𝐾</m:t>
                    </m:r>
                    <m:r>
                      <a:rPr lang="en-US" altLang="zh-TW" sz="2800" b="0" i="0" smtClean="0">
                        <a:latin typeface="Cambria Math" panose="02040503050406030204" pitchFamily="18" charset="0"/>
                        <a:ea typeface="Cambria Math" panose="02040503050406030204" pitchFamily="18" charset="0"/>
                        <a:cs typeface="Times New Roman" panose="02020603050405020304" pitchFamily="18" charset="0"/>
                      </a:rPr>
                      <m:t>=2, </m:t>
                    </m:r>
                    <m:sSub>
                      <m:sSubPr>
                        <m:ctrlPr>
                          <a:rPr lang="el-GR"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l-GR" altLang="zh-TW" sz="2800" b="1" i="1">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3</m:t>
                              </m:r>
                            </m:e>
                          </m:mr>
                          <m:mr>
                            <m:e>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3</m:t>
                              </m:r>
                            </m:e>
                          </m:mr>
                        </m:m>
                      </m:e>
                    </m:d>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e>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e>
                          </m:mr>
                          <m:m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e>
                            <m:e>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2</m:t>
                              </m:r>
                            </m:e>
                          </m:mr>
                        </m:m>
                      </m:e>
                    </m:d>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l-GR"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l-GR" altLang="zh-TW" sz="2800" b="1" i="1">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e>
                          </m:mr>
                          <m:mr>
                            <m:e>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−3</m:t>
                              </m:r>
                            </m:e>
                          </m:mr>
                        </m:m>
                      </m:e>
                    </m:d>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2</m:t>
                              </m:r>
                            </m:e>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e>
                          </m:mr>
                          <m:m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e>
                            <m:e>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e>
                          </m:mr>
                        </m:m>
                      </m:e>
                    </m:d>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800" b="0" i="1"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800" dirty="0" smtClean="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𝜋</m:t>
                        </m:r>
                      </m:e>
                      <m:sub>
                        <m:r>
                          <a:rPr lang="en-US" altLang="zh-TW" sz="2800" b="0" i="1" smtClean="0">
                            <a:latin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cs typeface="Times New Roman" panose="02020603050405020304" pitchFamily="18" charset="0"/>
                      </a:rPr>
                      <m:t>=0.7,</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𝜋</m:t>
                        </m:r>
                      </m:e>
                      <m:sub>
                        <m:r>
                          <a:rPr lang="en-US" altLang="zh-TW" sz="2800" i="1">
                            <a:latin typeface="Cambria Math" panose="02040503050406030204" pitchFamily="18" charset="0"/>
                            <a:cs typeface="Times New Roman" panose="02020603050405020304" pitchFamily="18" charset="0"/>
                          </a:rPr>
                          <m:t>1</m:t>
                        </m:r>
                      </m:sub>
                    </m:sSub>
                    <m:r>
                      <a:rPr lang="en-US" altLang="zh-TW" sz="2800" i="1">
                        <a:latin typeface="Cambria Math" panose="02040503050406030204" pitchFamily="18" charset="0"/>
                        <a:cs typeface="Times New Roman" panose="02020603050405020304" pitchFamily="18" charset="0"/>
                      </a:rPr>
                      <m:t>=0.</m:t>
                    </m:r>
                    <m:r>
                      <a:rPr lang="en-US" altLang="zh-TW" sz="2800" b="0" i="1" smtClean="0">
                        <a:latin typeface="Cambria Math" panose="02040503050406030204" pitchFamily="18" charset="0"/>
                        <a:cs typeface="Times New Roman" panose="02020603050405020304" pitchFamily="18" charset="0"/>
                      </a:rPr>
                      <m:t>3,  </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𝑁</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=50</m:t>
                    </m:r>
                  </m:oMath>
                </a14:m>
                <a:endParaRPr lang="en-US" altLang="zh-TW" sz="2800" dirty="0"/>
              </a:p>
              <a:p>
                <a:pPr marL="457200" indent="-457200">
                  <a:buFont typeface="Arial" panose="020B0604020202020204" pitchFamily="34" charset="0"/>
                  <a:buChar char="•"/>
                </a:pP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17236" y="723175"/>
                <a:ext cx="11176000" cy="5585247"/>
              </a:xfrm>
              <a:prstGeom prst="rect">
                <a:avLst/>
              </a:prstGeom>
              <a:blipFill>
                <a:blip r:embed="rId2"/>
                <a:stretch>
                  <a:fillRect l="-982" t="-1201" r="-2946"/>
                </a:stretch>
              </a:blipFill>
            </p:spPr>
            <p:txBody>
              <a:bodyPr/>
              <a:lstStyle/>
              <a:p>
                <a:r>
                  <a:rPr lang="zh-TW" altLang="en-US">
                    <a:noFill/>
                  </a:rPr>
                  <a:t> </a:t>
                </a:r>
              </a:p>
            </p:txBody>
          </p:sp>
        </mc:Fallback>
      </mc:AlternateContent>
      <p:sp>
        <p:nvSpPr>
          <p:cNvPr id="5" name="Rectangle 4"/>
          <p:cNvSpPr/>
          <p:nvPr/>
        </p:nvSpPr>
        <p:spPr>
          <a:xfrm>
            <a:off x="2238594" y="46711"/>
            <a:ext cx="7727441" cy="584775"/>
          </a:xfrm>
          <a:prstGeom prst="rect">
            <a:avLst/>
          </a:prstGeom>
        </p:spPr>
        <p:txBody>
          <a:bodyPr wrap="square">
            <a:spAutoFit/>
          </a:bodyPr>
          <a:lstStyle/>
          <a:p>
            <a:r>
              <a:rPr lang="en-US" altLang="zh-TW" sz="3200" b="1" dirty="0" smtClean="0">
                <a:latin typeface="Times New Roman" panose="02020603050405020304" pitchFamily="18" charset="0"/>
                <a:cs typeface="Times New Roman" panose="02020603050405020304" pitchFamily="18" charset="0"/>
              </a:rPr>
              <a:t>Mixture Models and A Generative Process</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901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59" y="583188"/>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307496" y="0"/>
            <a:ext cx="4827540"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Mixture </a:t>
            </a:r>
            <a:r>
              <a:rPr lang="en-US" altLang="zh-TW" sz="3200" b="1" dirty="0" smtClean="0">
                <a:latin typeface="Times New Roman" panose="02020603050405020304" pitchFamily="18" charset="0"/>
                <a:cs typeface="Times New Roman" panose="02020603050405020304" pitchFamily="18" charset="0"/>
              </a:rPr>
              <a:t>Model Likelihood</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350982" y="584485"/>
                <a:ext cx="11508509" cy="6124754"/>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Our learning task is to infer, from the observed data, the component parameters </a:t>
                </a:r>
                <a:r>
                  <a:rPr lang="en-US" altLang="zh-TW" sz="28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en-US" altLang="zh-TW" sz="2800"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and the assignments of objects to components. </a:t>
                </a: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As </a:t>
                </a:r>
                <a:r>
                  <a:rPr lang="en-US" altLang="zh-TW" sz="2800" dirty="0">
                    <a:latin typeface="Times New Roman" panose="02020603050405020304" pitchFamily="18" charset="0"/>
                    <a:cs typeface="Times New Roman" panose="02020603050405020304" pitchFamily="18" charset="0"/>
                  </a:rPr>
                  <a:t>with </a:t>
                </a:r>
                <a:r>
                  <a:rPr lang="en-US" altLang="zh-TW" sz="2800" dirty="0" smtClean="0">
                    <a:latin typeface="Times New Roman" panose="02020603050405020304" pitchFamily="18" charset="0"/>
                    <a:cs typeface="Times New Roman" panose="02020603050405020304" pitchFamily="18" charset="0"/>
                  </a:rPr>
                  <a:t>K-means</a:t>
                </a:r>
                <a:r>
                  <a:rPr lang="en-US" altLang="zh-TW" sz="2800" dirty="0">
                    <a:latin typeface="Times New Roman" panose="02020603050405020304" pitchFamily="18" charset="0"/>
                    <a:cs typeface="Times New Roman" panose="02020603050405020304" pitchFamily="18" charset="0"/>
                  </a:rPr>
                  <a:t>, this is a circular argument</a:t>
                </a:r>
                <a:r>
                  <a:rPr lang="en-US" altLang="zh-TW" sz="2800" dirty="0" smtClean="0">
                    <a:latin typeface="Times New Roman" panose="02020603050405020304" pitchFamily="18" charset="0"/>
                    <a:cs typeface="Times New Roman" panose="02020603050405020304" pitchFamily="18" charset="0"/>
                  </a:rPr>
                  <a:t>:</a:t>
                </a:r>
              </a:p>
              <a:p>
                <a:pPr marL="971550" lvl="1" indent="-514350">
                  <a:buFont typeface="+mj-lt"/>
                  <a:buAutoNum type="arabicPeriod"/>
                </a:pPr>
                <a:r>
                  <a:rPr lang="en-US" altLang="zh-TW" sz="2800" dirty="0" smtClean="0">
                    <a:latin typeface="Times New Roman" panose="02020603050405020304" pitchFamily="18" charset="0"/>
                    <a:cs typeface="Times New Roman" panose="02020603050405020304" pitchFamily="18" charset="0"/>
                  </a:rPr>
                  <a:t>compute the </a:t>
                </a:r>
                <a:r>
                  <a:rPr lang="en-US" altLang="zh-TW" sz="2800" dirty="0">
                    <a:latin typeface="Times New Roman" panose="02020603050405020304" pitchFamily="18" charset="0"/>
                    <a:cs typeface="Times New Roman" panose="02020603050405020304" pitchFamily="18" charset="0"/>
                  </a:rPr>
                  <a:t>component </a:t>
                </a:r>
                <a:r>
                  <a:rPr lang="en-US" altLang="zh-TW" sz="2800" dirty="0" smtClean="0">
                    <a:latin typeface="Times New Roman" panose="02020603050405020304" pitchFamily="18" charset="0"/>
                    <a:cs typeface="Times New Roman" panose="02020603050405020304" pitchFamily="18" charset="0"/>
                  </a:rPr>
                  <a:t>parameters </a:t>
                </a:r>
                <a:r>
                  <a:rPr lang="en-US" altLang="zh-TW" sz="2800" dirty="0">
                    <a:latin typeface="Times New Roman" panose="02020603050405020304" pitchFamily="18" charset="0"/>
                    <a:cs typeface="Times New Roman" panose="02020603050405020304" pitchFamily="18" charset="0"/>
                  </a:rPr>
                  <a:t>if we knew the assignments, </a:t>
                </a:r>
                <a:endParaRPr lang="en-US" altLang="zh-TW" sz="2800" dirty="0" smtClean="0">
                  <a:latin typeface="Times New Roman" panose="02020603050405020304" pitchFamily="18" charset="0"/>
                  <a:cs typeface="Times New Roman" panose="02020603050405020304" pitchFamily="18" charset="0"/>
                </a:endParaRPr>
              </a:p>
              <a:p>
                <a:pPr marL="971550" lvl="1" indent="-514350">
                  <a:buFont typeface="+mj-lt"/>
                  <a:buAutoNum type="arabicPeriod"/>
                </a:pPr>
                <a:r>
                  <a:rPr lang="en-US" altLang="zh-TW" sz="2800" dirty="0" smtClean="0">
                    <a:latin typeface="Times New Roman" panose="02020603050405020304" pitchFamily="18" charset="0"/>
                    <a:cs typeface="Times New Roman" panose="02020603050405020304" pitchFamily="18" charset="0"/>
                  </a:rPr>
                  <a:t>compute </a:t>
                </a:r>
                <a:r>
                  <a:rPr lang="en-US" altLang="zh-TW" sz="2800" dirty="0">
                    <a:latin typeface="Times New Roman" panose="02020603050405020304" pitchFamily="18" charset="0"/>
                    <a:cs typeface="Times New Roman" panose="02020603050405020304" pitchFamily="18" charset="0"/>
                  </a:rPr>
                  <a:t>the assignments </a:t>
                </a:r>
                <a:r>
                  <a:rPr lang="en-US" altLang="zh-TW" sz="2800" dirty="0" smtClean="0">
                    <a:latin typeface="Times New Roman" panose="02020603050405020304" pitchFamily="18" charset="0"/>
                    <a:cs typeface="Times New Roman" panose="02020603050405020304" pitchFamily="18" charset="0"/>
                  </a:rPr>
                  <a:t>if </a:t>
                </a:r>
                <a:r>
                  <a:rPr lang="en-US" altLang="zh-TW" sz="2800" dirty="0">
                    <a:latin typeface="Times New Roman" panose="02020603050405020304" pitchFamily="18" charset="0"/>
                    <a:cs typeface="Times New Roman" panose="02020603050405020304" pitchFamily="18" charset="0"/>
                  </a:rPr>
                  <a:t>we knew the component parameters. </a:t>
                </a:r>
                <a:endParaRPr lang="en-US" altLang="zh-TW" sz="2800" dirty="0" smtClean="0">
                  <a:latin typeface="Times New Roman" panose="02020603050405020304" pitchFamily="18" charset="0"/>
                  <a:cs typeface="Times New Roman" panose="02020603050405020304" pitchFamily="18" charset="0"/>
                </a:endParaRPr>
              </a:p>
              <a:p>
                <a:pPr lvl="1"/>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Chicken and egg problem</a:t>
                </a:r>
              </a:p>
              <a:p>
                <a:pPr lvl="1"/>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The </a:t>
                </a:r>
                <a:r>
                  <a:rPr lang="en-US" altLang="zh-TW" sz="2800" dirty="0">
                    <a:latin typeface="Times New Roman" panose="02020603050405020304" pitchFamily="18" charset="0"/>
                    <a:cs typeface="Times New Roman" panose="02020603050405020304" pitchFamily="18" charset="0"/>
                  </a:rPr>
                  <a:t>answer </a:t>
                </a:r>
                <a:r>
                  <a:rPr lang="en-US" altLang="zh-TW" sz="2800" dirty="0" smtClean="0">
                    <a:latin typeface="Times New Roman" panose="02020603050405020304" pitchFamily="18" charset="0"/>
                    <a:cs typeface="Times New Roman" panose="02020603050405020304" pitchFamily="18" charset="0"/>
                  </a:rPr>
                  <a:t>is </a:t>
                </a:r>
                <a:r>
                  <a:rPr lang="en-US" altLang="zh-TW" sz="2800" dirty="0">
                    <a:latin typeface="Times New Roman" panose="02020603050405020304" pitchFamily="18" charset="0"/>
                    <a:cs typeface="Times New Roman" panose="02020603050405020304" pitchFamily="18" charset="0"/>
                  </a:rPr>
                  <a:t>the </a:t>
                </a:r>
                <a:r>
                  <a:rPr lang="en-US" altLang="zh-TW" sz="2800" b="1" dirty="0" smtClean="0">
                    <a:solidFill>
                      <a:srgbClr val="FF0000"/>
                    </a:solidFill>
                    <a:latin typeface="Times New Roman" panose="02020603050405020304" pitchFamily="18" charset="0"/>
                    <a:cs typeface="Times New Roman" panose="02020603050405020304" pitchFamily="18" charset="0"/>
                  </a:rPr>
                  <a:t>Expectation-Maximization </a:t>
                </a:r>
                <a:r>
                  <a:rPr lang="en-US" altLang="zh-TW" sz="2800" b="1" dirty="0">
                    <a:solidFill>
                      <a:srgbClr val="FF0000"/>
                    </a:solidFill>
                    <a:latin typeface="Times New Roman" panose="02020603050405020304" pitchFamily="18" charset="0"/>
                    <a:cs typeface="Times New Roman" panose="02020603050405020304" pitchFamily="18" charset="0"/>
                  </a:rPr>
                  <a:t>(</a:t>
                </a:r>
                <a:r>
                  <a:rPr lang="en-US" altLang="zh-TW" sz="2800" b="1" dirty="0" smtClean="0">
                    <a:solidFill>
                      <a:srgbClr val="FF0000"/>
                    </a:solidFill>
                    <a:latin typeface="Times New Roman" panose="02020603050405020304" pitchFamily="18" charset="0"/>
                    <a:cs typeface="Times New Roman" panose="02020603050405020304" pitchFamily="18" charset="0"/>
                  </a:rPr>
                  <a:t>EM) algorithm</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a:t>
                </a:r>
                <a:r>
                  <a:rPr lang="en-US" altLang="zh-TW" sz="2800" dirty="0">
                    <a:latin typeface="Times New Roman" panose="02020603050405020304" pitchFamily="18" charset="0"/>
                    <a:cs typeface="Times New Roman" panose="02020603050405020304" pitchFamily="18" charset="0"/>
                  </a:rPr>
                  <a:t>will work with </a:t>
                </a:r>
                <a:r>
                  <a:rPr lang="en-US" altLang="zh-TW" sz="2800" dirty="0" smtClean="0">
                    <a:latin typeface="Times New Roman" panose="02020603050405020304" pitchFamily="18" charset="0"/>
                    <a:cs typeface="Times New Roman" panose="02020603050405020304" pitchFamily="18" charset="0"/>
                  </a:rPr>
                  <a:t>likelihood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𝑝</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denotes the parameters of the </a:t>
                </a:r>
                <a:r>
                  <a:rPr lang="en-US" altLang="zh-TW" sz="2800" i="1" dirty="0">
                    <a:latin typeface="Times New Roman" panose="02020603050405020304" pitchFamily="18" charset="0"/>
                    <a:cs typeface="Times New Roman" panose="02020603050405020304" pitchFamily="18" charset="0"/>
                  </a:rPr>
                  <a:t>k</a:t>
                </a:r>
                <a:r>
                  <a:rPr lang="en-US" altLang="zh-TW" sz="2800" dirty="0">
                    <a:latin typeface="Times New Roman" panose="02020603050405020304" pitchFamily="18" charset="0"/>
                    <a:cs typeface="Times New Roman" panose="02020603050405020304" pitchFamily="18" charset="0"/>
                  </a:rPr>
                  <a:t>th </a:t>
                </a:r>
                <a:r>
                  <a:rPr lang="en-US" altLang="zh-TW" sz="2800" dirty="0" smtClean="0">
                    <a:latin typeface="Times New Roman" panose="02020603050405020304" pitchFamily="18" charset="0"/>
                    <a:cs typeface="Times New Roman" panose="02020603050405020304" pitchFamily="18" charset="0"/>
                  </a:rPr>
                  <a:t>density</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14:m>
                  <m:oMath xmlns:m="http://schemas.openxmlformats.org/officeDocument/2006/math">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b>
                        </m:sSub>
                      </m:e>
                    </m:d>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r>
                      <a:rPr lang="zh-TW" altLang="en-US" sz="28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𝜋</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𝜋</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b>
                        </m:sSub>
                      </m:e>
                    </m:d>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𝜋</m:t>
                        </m:r>
                      </m:e>
                      <m: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𝑝</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oMath>
                </a14:m>
                <a:endParaRPr lang="zh-TW" altLang="en-US" sz="2800" b="1"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50982" y="584485"/>
                <a:ext cx="11508509" cy="6124754"/>
              </a:xfrm>
              <a:prstGeom prst="rect">
                <a:avLst/>
              </a:prstGeom>
              <a:blipFill>
                <a:blip r:embed="rId3"/>
                <a:stretch>
                  <a:fillRect l="-954" t="-109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70567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563525" y="626807"/>
                <a:ext cx="11461898" cy="5979842"/>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require the likelihood of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en-US" altLang="zh-TW" sz="2800" dirty="0">
                    <a:latin typeface="Times New Roman" panose="02020603050405020304" pitchFamily="18" charset="0"/>
                    <a:cs typeface="Times New Roman" panose="02020603050405020304" pitchFamily="18" charset="0"/>
                  </a:rPr>
                  <a:t> under the whole model:</a:t>
                </a:r>
                <a:r>
                  <a:rPr lang="en-US" altLang="zh-TW" sz="2800" dirty="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oMath>
                </a14:m>
                <a:endParaRPr lang="en-US" altLang="zh-TW" sz="2800" i="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Start </a:t>
                </a:r>
                <a:r>
                  <a:rPr lang="en-US" altLang="zh-TW" sz="2800" dirty="0">
                    <a:latin typeface="Times New Roman" panose="02020603050405020304" pitchFamily="18" charset="0"/>
                    <a:cs typeface="Times New Roman" panose="02020603050405020304" pitchFamily="18" charset="0"/>
                  </a:rPr>
                  <a:t>with the likelihood of a particular data object conditioned on </a:t>
                </a:r>
                <a14:m>
                  <m:oMath xmlns:m="http://schemas.openxmlformats.org/officeDocument/2006/math">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oMath>
                </a14:m>
                <a:endPar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d>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oMath>
                  </m:oMathPara>
                </a14:m>
                <a:endPar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d>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oMath>
                </a14:m>
                <a:r>
                  <a:rPr lang="en-US" altLang="zh-TW" sz="2800" b="1" dirty="0">
                    <a:solidFill>
                      <a:srgbClr val="FF0000"/>
                    </a:solidFill>
                    <a:ea typeface="Cambria Math" panose="02040503050406030204" pitchFamily="18" charset="0"/>
                    <a:cs typeface="Times New Roman" panose="02020603050405020304" pitchFamily="18" charset="0"/>
                  </a:rPr>
                  <a:t> </a:t>
                </a:r>
                <a14:m>
                  <m:oMath xmlns:m="http://schemas.openxmlformats.org/officeDocument/2006/math">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a:t>
                </a:r>
                <a:r>
                  <a:rPr lang="zh-TW" altLang="en-US"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latin typeface="Cambria Math" panose="02040503050406030204" pitchFamily="18" charset="0"/>
                            <a:ea typeface="Cambria Math" panose="02040503050406030204" pitchFamily="18" charset="0"/>
                            <a:cs typeface="Times New Roman" panose="02020603050405020304" pitchFamily="18" charset="0"/>
                          </a:rPr>
                          <m:t>𝝅</m:t>
                        </m:r>
                      </m:e>
                    </m:d>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oMath>
                </a14:m>
                <a:endPar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𝑘</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𝐾</m:t>
                        </m:r>
                      </m:sup>
                      <m:e>
                        <m:r>
                          <a:rPr lang="en-US" altLang="zh-TW" sz="2800" i="1" smtClean="0">
                            <a:solidFill>
                              <a:schemeClr val="tx1"/>
                            </a:solidFill>
                            <a:latin typeface="Cambria Math" panose="02040503050406030204" pitchFamily="18" charset="0"/>
                            <a:cs typeface="Times New Roman" panose="02020603050405020304" pitchFamily="18" charset="0"/>
                          </a:rPr>
                          <m:t>𝑝</m:t>
                        </m:r>
                        <m:d>
                          <m:dPr>
                            <m:ctrlPr>
                              <a:rPr lang="en-US" altLang="zh-TW" sz="2800" i="1">
                                <a:solidFill>
                                  <a:schemeClr val="tx1"/>
                                </a:solidFill>
                                <a:latin typeface="Cambria Math" panose="02040503050406030204" pitchFamily="18" charset="0"/>
                                <a:cs typeface="Times New Roman" panose="02020603050405020304" pitchFamily="18" charset="0"/>
                              </a:rPr>
                            </m:ctrlPr>
                          </m:dPr>
                          <m:e>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𝝅</m:t>
                            </m:r>
                          </m:e>
                        </m:d>
                      </m:e>
                    </m:nary>
                    <m:r>
                      <a:rPr lang="en-US" altLang="zh-TW" sz="2800">
                        <a:latin typeface="Cambria Math" panose="02040503050406030204" pitchFamily="18" charset="0"/>
                        <a:cs typeface="Times New Roman" panose="02020603050405020304" pitchFamily="18" charset="0"/>
                      </a:rPr>
                      <m:t>=</m:t>
                    </m:r>
                    <m:nary>
                      <m:naryPr>
                        <m:chr m:val="∑"/>
                        <m:ctrlPr>
                          <a:rPr lang="en-US" altLang="zh-TW" sz="280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𝑘</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e>
                    </m:nary>
                  </m:oMath>
                </a14:m>
                <a:endParaRPr lang="en-US" altLang="zh-TW" sz="2800"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800" dirty="0">
                    <a:latin typeface="Cambria Math" panose="02040503050406030204" pitchFamily="18" charset="0"/>
                    <a:ea typeface="Cambria Math" panose="02040503050406030204" pitchFamily="18" charset="0"/>
                    <a:cs typeface="Times New Roman" panose="02020603050405020304" pitchFamily="18" charset="0"/>
                  </a:rPr>
                  <a:t>⇒</a:t>
                </a:r>
                <a:endParaRPr lang="en-US" altLang="zh-TW" sz="2800"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r>
                        <a:rPr lang="en-US" altLang="zh-TW" sz="28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𝑘</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b="0" i="1" smtClean="0">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r>
                            <a:rPr lang="en-US" altLang="zh-TW" sz="2800" b="1" i="1">
                              <a:solidFill>
                                <a:srgbClr val="0000FF"/>
                              </a:solidFill>
                              <a:latin typeface="Cambria Math" panose="02040503050406030204" pitchFamily="18" charset="0"/>
                              <a:cs typeface="Times New Roman" panose="02020603050405020304" pitchFamily="18" charset="0"/>
                            </a:rPr>
                            <m:t>𝒙</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zh-TW" altLang="en-US" sz="2800" b="1" i="1">
                                  <a:solidFill>
                                    <a:schemeClr val="tx1"/>
                                  </a:solidFill>
                                  <a:latin typeface="Cambria Math" panose="02040503050406030204" pitchFamily="18" charset="0"/>
                                  <a:cs typeface="Times New Roman" panose="02020603050405020304" pitchFamily="18" charset="0"/>
                                </a:rPr>
                                <m:t>𝝁</m:t>
                              </m:r>
                            </m:e>
                            <m:sub>
                              <m:r>
                                <a:rPr lang="en-US" altLang="zh-TW" sz="2800" i="1">
                                  <a:solidFill>
                                    <a:schemeClr val="tx1"/>
                                  </a:solidFill>
                                  <a:latin typeface="Cambria Math" panose="02040503050406030204" pitchFamily="18" charset="0"/>
                                  <a:cs typeface="Times New Roman" panose="02020603050405020304" pitchFamily="18" charset="0"/>
                                </a:rPr>
                                <m:t>𝑘</m:t>
                              </m:r>
                            </m:sub>
                          </m:sSub>
                          <m:r>
                            <a:rPr lang="en-US" altLang="zh-TW" sz="2800" i="1">
                              <a:solidFill>
                                <a:schemeClr val="tx1"/>
                              </a:solidFill>
                              <a:latin typeface="Cambria Math" panose="02040503050406030204" pitchFamily="18" charset="0"/>
                              <a:cs typeface="Times New Roman" panose="02020603050405020304" pitchFamily="18" charset="0"/>
                            </a:rPr>
                            <m:t>, </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chemeClr val="tx1"/>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e>
                      </m:nary>
                      <m:r>
                        <a:rPr lang="en-US" altLang="zh-TW" sz="2800" b="0" i="1" smtClean="0">
                          <a:solidFill>
                            <a:srgbClr val="0000FF"/>
                          </a:solidFill>
                          <a:latin typeface="Cambria Math" panose="02040503050406030204" pitchFamily="18" charset="0"/>
                          <a:cs typeface="Times New Roman" panose="02020603050405020304" pitchFamily="18" charset="0"/>
                        </a:rPr>
                        <m:t> </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if</m:t>
                      </m:r>
                      <m:r>
                        <a:rPr lang="en-US" altLang="zh-TW" sz="2800" b="0" i="0" smtClean="0">
                          <a:solidFill>
                            <a:schemeClr val="tx1"/>
                          </a:solidFill>
                          <a:latin typeface="Cambria Math" panose="02040503050406030204" pitchFamily="18" charset="0"/>
                          <a:cs typeface="Times New Roman" panose="02020603050405020304" pitchFamily="18" charset="0"/>
                        </a:rPr>
                        <m:t> </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we</m:t>
                      </m:r>
                      <m:r>
                        <a:rPr lang="en-US" altLang="zh-TW" sz="2800" b="0" i="0" smtClean="0">
                          <a:solidFill>
                            <a:schemeClr val="tx1"/>
                          </a:solidFill>
                          <a:latin typeface="Cambria Math" panose="02040503050406030204" pitchFamily="18" charset="0"/>
                          <a:cs typeface="Times New Roman" panose="02020603050405020304" pitchFamily="18" charset="0"/>
                        </a:rPr>
                        <m:t> </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assume</m:t>
                      </m:r>
                      <m:r>
                        <a:rPr lang="en-US" altLang="zh-TW" sz="2800" b="0" i="0" smtClean="0">
                          <a:solidFill>
                            <a:schemeClr val="tx1"/>
                          </a:solidFill>
                          <a:latin typeface="Cambria Math" panose="02040503050406030204" pitchFamily="18" charset="0"/>
                          <a:cs typeface="Times New Roman" panose="02020603050405020304" pitchFamily="18" charset="0"/>
                        </a:rPr>
                        <m:t> </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Gaussian</m:t>
                      </m:r>
                    </m:oMath>
                  </m:oMathPara>
                </a14:m>
                <a:endParaRPr lang="en-US" altLang="zh-TW" sz="2800" dirty="0"/>
              </a:p>
              <a:p>
                <a:r>
                  <a:rPr lang="en-US" altLang="zh-TW" sz="2800" dirty="0" smtClean="0">
                    <a:latin typeface="Times New Roman" panose="02020603050405020304" pitchFamily="18" charset="0"/>
                    <a:cs typeface="Times New Roman" panose="02020603050405020304" pitchFamily="18" charset="0"/>
                  </a:rPr>
                  <a:t>Assume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zh-TW" altLang="en-US" sz="2800" dirty="0" smtClean="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are </a:t>
                </a:r>
                <a:r>
                  <a:rPr lang="en-US" altLang="zh-TW" sz="2800" dirty="0" smtClean="0">
                    <a:solidFill>
                      <a:srgbClr val="C00000"/>
                    </a:solidFill>
                    <a:latin typeface="Times New Roman" panose="02020603050405020304" pitchFamily="18" charset="0"/>
                    <a:cs typeface="Times New Roman" panose="02020603050405020304" pitchFamily="18" charset="0"/>
                  </a:rPr>
                  <a:t>conditionally independent</a:t>
                </a:r>
                <a:r>
                  <a:rPr lang="en-US" altLang="zh-TW" sz="2800" dirty="0" smtClean="0">
                    <a:latin typeface="Times New Roman" panose="02020603050405020304" pitchFamily="18" charset="0"/>
                    <a:cs typeface="Times New Roman" panose="02020603050405020304" pitchFamily="18" charset="0"/>
                  </a:rPr>
                  <a:t>,</a:t>
                </a:r>
                <a:r>
                  <a:rPr lang="en-US" altLang="zh-TW" sz="2800" dirty="0" smtClean="0">
                    <a:solidFill>
                      <a:srgbClr val="C00000"/>
                    </a:solidFill>
                    <a:latin typeface="Times New Roman" panose="02020603050405020304" pitchFamily="18" charset="0"/>
                    <a:cs typeface="Times New Roman" panose="02020603050405020304" pitchFamily="18" charset="0"/>
                  </a:rPr>
                  <a:t> </a:t>
                </a: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en-US" altLang="zh-TW" sz="28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𝑿</m:t>
                          </m:r>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r>
                        <a:rPr lang="en-US" altLang="zh-TW" sz="28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8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𝑘</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e>
                          </m:nary>
                        </m:e>
                      </m:nary>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𝑘</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e>
                          </m:nary>
                        </m:e>
                      </m:nary>
                    </m:oMath>
                  </m:oMathPara>
                </a14:m>
                <a:endParaRPr lang="zh-TW" altLang="en-US" sz="28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3525" y="626807"/>
                <a:ext cx="11461898" cy="5979842"/>
              </a:xfrm>
              <a:prstGeom prst="rect">
                <a:avLst/>
              </a:prstGeom>
              <a:blipFill>
                <a:blip r:embed="rId2"/>
                <a:stretch>
                  <a:fillRect l="-1063" t="-1223"/>
                </a:stretch>
              </a:blipFill>
            </p:spPr>
            <p:txBody>
              <a:bodyPr/>
              <a:lstStyle/>
              <a:p>
                <a:r>
                  <a:rPr lang="zh-TW" altLang="en-US">
                    <a:noFill/>
                  </a:rPr>
                  <a:t> </a:t>
                </a:r>
              </a:p>
            </p:txBody>
          </p:sp>
        </mc:Fallback>
      </mc:AlternateContent>
      <p:sp>
        <p:nvSpPr>
          <p:cNvPr id="3" name="Rectangle 2"/>
          <p:cNvSpPr/>
          <p:nvPr/>
        </p:nvSpPr>
        <p:spPr>
          <a:xfrm>
            <a:off x="2765214" y="46711"/>
            <a:ext cx="6535804" cy="584775"/>
          </a:xfrm>
          <a:prstGeom prst="rect">
            <a:avLst/>
          </a:prstGeom>
        </p:spPr>
        <p:txBody>
          <a:bodyPr wrap="square">
            <a:spAutoFit/>
          </a:bodyPr>
          <a:lstStyle/>
          <a:p>
            <a:r>
              <a:rPr lang="en-US" altLang="zh-TW" sz="3200" b="1" dirty="0" smtClean="0">
                <a:latin typeface="Times New Roman" panose="02020603050405020304" pitchFamily="18" charset="0"/>
                <a:cs typeface="Times New Roman" panose="02020603050405020304" pitchFamily="18" charset="0"/>
              </a:rPr>
              <a:t>We </a:t>
            </a:r>
            <a:r>
              <a:rPr lang="en-US" altLang="zh-TW" sz="3200" b="1" dirty="0">
                <a:latin typeface="Times New Roman" panose="02020603050405020304" pitchFamily="18" charset="0"/>
                <a:cs typeface="Times New Roman" panose="02020603050405020304" pitchFamily="18" charset="0"/>
              </a:rPr>
              <a:t>S</a:t>
            </a:r>
            <a:r>
              <a:rPr lang="en-US" altLang="zh-TW" sz="3200" b="1" dirty="0" smtClean="0">
                <a:latin typeface="Times New Roman" panose="02020603050405020304" pitchFamily="18" charset="0"/>
                <a:cs typeface="Times New Roman" panose="02020603050405020304" pitchFamily="18" charset="0"/>
              </a:rPr>
              <a:t>tart from Likelihood as Usual</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398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1505527" y="46711"/>
            <a:ext cx="8959272" cy="584775"/>
          </a:xfrm>
          <a:prstGeom prst="rect">
            <a:avLst/>
          </a:prstGeom>
        </p:spPr>
        <p:txBody>
          <a:bodyPr wrap="square">
            <a:spAutoFit/>
          </a:bodyPr>
          <a:lstStyle/>
          <a:p>
            <a:r>
              <a:rPr lang="en-US" altLang="zh-TW" sz="3200" b="1" dirty="0" smtClean="0">
                <a:latin typeface="Times New Roman" panose="02020603050405020304" pitchFamily="18" charset="0"/>
                <a:cs typeface="Times New Roman" panose="02020603050405020304" pitchFamily="18" charset="0"/>
              </a:rPr>
              <a:t>Using the EM Algorithm to Maximize Likelihood</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719897" y="631486"/>
                <a:ext cx="10945630" cy="4849404"/>
              </a:xfrm>
              <a:prstGeom prst="rect">
                <a:avLst/>
              </a:prstGeom>
            </p:spPr>
            <p:txBody>
              <a:bodyPr wrap="square">
                <a:spAutoFit/>
              </a:bodyPr>
              <a:lstStyle/>
              <a:p>
                <a:pPr marL="457200" indent="-457200">
                  <a:buFont typeface="Arial" panose="020B0604020202020204" pitchFamily="34" charset="0"/>
                  <a:buChar char="•"/>
                </a:pPr>
                <a14:m>
                  <m:oMath xmlns:m="http://schemas.openxmlformats.org/officeDocument/2006/math">
                    <m:r>
                      <a:rPr lang="en-US" altLang="zh-TW" sz="2800" b="0" i="1" smtClean="0">
                        <a:latin typeface="Cambria Math" panose="02040503050406030204" pitchFamily="18" charset="0"/>
                        <a:cs typeface="Times New Roman" panose="02020603050405020304" pitchFamily="18" charset="0"/>
                      </a:rPr>
                      <m:t>𝐿</m:t>
                    </m:r>
                    <m:r>
                      <a:rPr lang="en-US" altLang="zh-TW" sz="2800" b="0" i="1" smtClean="0">
                        <a:latin typeface="Cambria Math" panose="02040503050406030204" pitchFamily="18" charset="0"/>
                        <a:cs typeface="Times New Roman" panose="02020603050405020304" pitchFamily="18" charset="0"/>
                      </a:rPr>
                      <m:t>=</m:t>
                    </m:r>
                    <m:func>
                      <m:funcPr>
                        <m:ctrlPr>
                          <a:rPr lang="en-US" altLang="zh-TW" sz="2800" b="0" i="1" smtClean="0">
                            <a:latin typeface="Cambria Math" panose="02040503050406030204" pitchFamily="18" charset="0"/>
                            <a:cs typeface="Times New Roman" panose="02020603050405020304" pitchFamily="18" charset="0"/>
                          </a:rPr>
                        </m:ctrlPr>
                      </m:funcPr>
                      <m:fName>
                        <m:r>
                          <m:rPr>
                            <m:sty m:val="p"/>
                          </m:rPr>
                          <a:rPr lang="en-US" altLang="zh-TW" sz="2800" b="0" i="0" smtClean="0">
                            <a:latin typeface="Cambria Math" panose="02040503050406030204" pitchFamily="18" charset="0"/>
                            <a:cs typeface="Times New Roman" panose="02020603050405020304" pitchFamily="18" charset="0"/>
                          </a:rPr>
                          <m:t>log</m:t>
                        </m:r>
                      </m:fName>
                      <m:e>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𝑿</m:t>
                            </m:r>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e>
                    </m:func>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func>
                          <m:funcPr>
                            <m:ctrlP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8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𝑘</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e>
                            </m:nary>
                          </m:e>
                        </m:func>
                      </m:e>
                    </m:nary>
                  </m:oMath>
                </a14:m>
                <a:endParaRPr lang="en-US" altLang="zh-TW" sz="2800" dirty="0" smtClean="0"/>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The summation inside the logarithm makes </a:t>
                </a:r>
                <a:r>
                  <a:rPr lang="en-US" altLang="zh-TW" sz="2800" dirty="0" smtClean="0">
                    <a:latin typeface="Times New Roman" panose="02020603050405020304" pitchFamily="18" charset="0"/>
                    <a:cs typeface="Times New Roman" panose="02020603050405020304" pitchFamily="18" charset="0"/>
                  </a:rPr>
                  <a:t>finding optimal </a:t>
                </a: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oMath>
                </a14:m>
                <a:endParaRPr lang="en-US" altLang="zh-TW" sz="2800" dirty="0" smtClean="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difficult</a:t>
                </a:r>
              </a:p>
              <a:p>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The </a:t>
                </a:r>
                <a:r>
                  <a:rPr lang="en-US" altLang="zh-TW" sz="2800" dirty="0">
                    <a:latin typeface="Times New Roman" panose="02020603050405020304" pitchFamily="18" charset="0"/>
                    <a:cs typeface="Times New Roman" panose="02020603050405020304" pitchFamily="18" charset="0"/>
                  </a:rPr>
                  <a:t>EM algorithm overcomes this problem by deriving </a:t>
                </a:r>
                <a:r>
                  <a:rPr lang="en-US" altLang="zh-TW" sz="2800" dirty="0" smtClean="0">
                    <a:latin typeface="Times New Roman" panose="02020603050405020304" pitchFamily="18" charset="0"/>
                    <a:cs typeface="Times New Roman" panose="02020603050405020304" pitchFamily="18" charset="0"/>
                  </a:rPr>
                  <a:t>a lower </a:t>
                </a:r>
                <a:r>
                  <a:rPr lang="en-US" altLang="zh-TW" sz="2800" dirty="0">
                    <a:latin typeface="Times New Roman" panose="02020603050405020304" pitchFamily="18" charset="0"/>
                    <a:cs typeface="Times New Roman" panose="02020603050405020304" pitchFamily="18" charset="0"/>
                  </a:rPr>
                  <a:t>bound on this </a:t>
                </a:r>
                <a:r>
                  <a:rPr lang="en-US" altLang="zh-TW" sz="2800" dirty="0" smtClean="0">
                    <a:latin typeface="Times New Roman" panose="02020603050405020304" pitchFamily="18" charset="0"/>
                    <a:cs typeface="Times New Roman" panose="02020603050405020304" pitchFamily="18" charset="0"/>
                  </a:rPr>
                  <a:t>likelihood  and </a:t>
                </a:r>
                <a:r>
                  <a:rPr lang="en-US" altLang="zh-TW" sz="2800" dirty="0">
                    <a:latin typeface="Times New Roman" panose="02020603050405020304" pitchFamily="18" charset="0"/>
                    <a:cs typeface="Times New Roman" panose="02020603050405020304" pitchFamily="18" charset="0"/>
                  </a:rPr>
                  <a:t>maximize the lower bound i</a:t>
                </a:r>
                <a:r>
                  <a:rPr lang="en-US" altLang="zh-TW" sz="2800" dirty="0" smtClean="0">
                    <a:latin typeface="Times New Roman" panose="02020603050405020304" pitchFamily="18" charset="0"/>
                    <a:cs typeface="Times New Roman" panose="02020603050405020304" pitchFamily="18" charset="0"/>
                  </a:rPr>
                  <a:t>nstead </a:t>
                </a:r>
                <a:r>
                  <a:rPr lang="en-US" altLang="zh-TW" sz="2800" dirty="0">
                    <a:latin typeface="Times New Roman" panose="02020603050405020304" pitchFamily="18" charset="0"/>
                    <a:cs typeface="Times New Roman" panose="02020603050405020304" pitchFamily="18" charset="0"/>
                  </a:rPr>
                  <a:t>of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𝐿</m:t>
                    </m:r>
                  </m:oMath>
                </a14:m>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Jensen's </a:t>
                </a:r>
                <a:r>
                  <a:rPr lang="en-US" altLang="zh-TW" sz="2800" dirty="0" smtClean="0">
                    <a:latin typeface="Times New Roman" panose="02020603050405020304" pitchFamily="18" charset="0"/>
                    <a:cs typeface="Times New Roman" panose="02020603050405020304" pitchFamily="18" charset="0"/>
                  </a:rPr>
                  <a:t>inequality</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unc>
                        <m:funcPr>
                          <m:ctrlPr>
                            <a:rPr lang="en-US" altLang="zh-TW" sz="2800" i="1">
                              <a:latin typeface="Cambria Math" panose="02040503050406030204" pitchFamily="18" charset="0"/>
                              <a:cs typeface="Times New Roman" panose="02020603050405020304" pitchFamily="18" charset="0"/>
                            </a:rPr>
                          </m:ctrlPr>
                        </m:funcPr>
                        <m:fName>
                          <m:r>
                            <m:rPr>
                              <m:sty m:val="p"/>
                            </m:rPr>
                            <a:rPr lang="en-US" altLang="zh-TW" sz="2800">
                              <a:latin typeface="Cambria Math" panose="02040503050406030204" pitchFamily="18" charset="0"/>
                              <a:cs typeface="Times New Roman" panose="02020603050405020304" pitchFamily="18" charset="0"/>
                            </a:rPr>
                            <m:t>log</m:t>
                          </m:r>
                        </m:fName>
                        <m:e>
                          <m:sSub>
                            <m:sSubPr>
                              <m:ctrlPr>
                                <a:rPr lang="en-US" altLang="zh-TW" sz="2800" i="1" smtClean="0">
                                  <a:latin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cs typeface="Times New Roman" panose="02020603050405020304" pitchFamily="18" charset="0"/>
                                </a:rPr>
                                <m:t>𝐸</m:t>
                              </m:r>
                            </m:e>
                            <m:sub>
                              <m:r>
                                <a:rPr lang="en-US" altLang="zh-TW" sz="2800" b="0" i="1" smtClean="0">
                                  <a:latin typeface="Cambria Math" panose="02040503050406030204" pitchFamily="18" charset="0"/>
                                  <a:cs typeface="Times New Roman" panose="02020603050405020304" pitchFamily="18" charset="0"/>
                                </a:rPr>
                                <m:t>𝑝</m:t>
                              </m:r>
                              <m: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𝑧</m:t>
                              </m:r>
                              <m:r>
                                <a:rPr lang="en-US" altLang="zh-TW" sz="2800" b="0" i="1" smtClean="0">
                                  <a:latin typeface="Cambria Math" panose="02040503050406030204" pitchFamily="18" charset="0"/>
                                  <a:cs typeface="Times New Roman" panose="02020603050405020304" pitchFamily="18" charset="0"/>
                                </a:rPr>
                                <m:t>)</m:t>
                              </m:r>
                            </m:sub>
                          </m:sSub>
                          <m:d>
                            <m:dPr>
                              <m:begChr m:val="{"/>
                              <m:endChr m:val="}"/>
                              <m:ctrlPr>
                                <a:rPr lang="en-US" altLang="zh-TW" sz="2800" i="1" smtClean="0">
                                  <a:latin typeface="Cambria Math" panose="02040503050406030204" pitchFamily="18" charset="0"/>
                                  <a:cs typeface="Times New Roman" panose="02020603050405020304" pitchFamily="18" charset="0"/>
                                </a:rPr>
                              </m:ctrlPr>
                            </m:dPr>
                            <m:e>
                              <m:r>
                                <a:rPr lang="en-US" altLang="zh-TW" sz="2800" b="0" i="1" smtClean="0">
                                  <a:latin typeface="Cambria Math" panose="02040503050406030204" pitchFamily="18" charset="0"/>
                                  <a:cs typeface="Times New Roman" panose="02020603050405020304" pitchFamily="18" charset="0"/>
                                </a:rPr>
                                <m:t>𝑓</m:t>
                              </m:r>
                              <m: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𝑧</m:t>
                              </m:r>
                              <m:r>
                                <a:rPr lang="en-US" altLang="zh-TW" sz="2800" b="0" i="1" smtClean="0">
                                  <a:latin typeface="Cambria Math" panose="02040503050406030204" pitchFamily="18" charset="0"/>
                                  <a:cs typeface="Times New Roman" panose="02020603050405020304" pitchFamily="18" charset="0"/>
                                </a:rPr>
                                <m:t>)</m:t>
                              </m:r>
                            </m:e>
                          </m:d>
                        </m:e>
                      </m:func>
                      <m:r>
                        <a:rPr lang="zh-TW" altLang="en-U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𝐸</m:t>
                          </m:r>
                        </m:e>
                        <m:sub>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r>
                                <a:rPr lang="en-US" altLang="zh-TW" sz="2800" i="1">
                                  <a:latin typeface="Cambria Math" panose="02040503050406030204" pitchFamily="18" charset="0"/>
                                  <a:cs typeface="Times New Roman" panose="02020603050405020304" pitchFamily="18" charset="0"/>
                                </a:rPr>
                                <m:t>𝑧</m:t>
                              </m:r>
                            </m:e>
                          </m:d>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8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r>
                            <a:rPr lang="en-US" altLang="zh-TW" sz="2800" i="1">
                              <a:latin typeface="Cambria Math" panose="02040503050406030204" pitchFamily="18" charset="0"/>
                              <a:cs typeface="Times New Roman" panose="02020603050405020304" pitchFamily="18" charset="0"/>
                            </a:rPr>
                            <m:t>𝑓</m:t>
                          </m:r>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𝑧</m:t>
                          </m:r>
                          <m:r>
                            <a:rPr lang="en-US" altLang="zh-TW" sz="2800" i="1">
                              <a:latin typeface="Cambria Math" panose="02040503050406030204" pitchFamily="18" charset="0"/>
                              <a:cs typeface="Times New Roman" panose="02020603050405020304" pitchFamily="18" charset="0"/>
                            </a:rPr>
                            <m:t>)</m:t>
                          </m:r>
                        </m:e>
                      </m:func>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19897" y="631486"/>
                <a:ext cx="10945630" cy="4849404"/>
              </a:xfrm>
              <a:prstGeom prst="rect">
                <a:avLst/>
              </a:prstGeom>
              <a:blipFill>
                <a:blip r:embed="rId2"/>
                <a:stretch>
                  <a:fillRect l="-100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6280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3889972" y="-25716"/>
            <a:ext cx="3660617"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Jensen’s inequality</a:t>
            </a:r>
          </a:p>
        </p:txBody>
      </p:sp>
      <mc:AlternateContent xmlns:mc="http://schemas.openxmlformats.org/markup-compatibility/2006" xmlns:a14="http://schemas.microsoft.com/office/drawing/2010/main">
        <mc:Choice Requires="a14">
          <p:sp>
            <p:nvSpPr>
              <p:cNvPr id="5" name="Text Box 14">
                <a:extLst>
                  <a:ext uri="{FF2B5EF4-FFF2-40B4-BE49-F238E27FC236}">
                    <a16:creationId xmlns:a16="http://schemas.microsoft.com/office/drawing/2014/main" id="{76F4B267-C064-44B4-8893-E53AAC4F8C40}"/>
                  </a:ext>
                </a:extLst>
              </p:cNvPr>
              <p:cNvSpPr txBox="1">
                <a:spLocks noChangeArrowheads="1"/>
              </p:cNvSpPr>
              <p:nvPr/>
            </p:nvSpPr>
            <p:spPr bwMode="auto">
              <a:xfrm>
                <a:off x="742385" y="596860"/>
                <a:ext cx="11027119" cy="57861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457200" indent="-457200">
                  <a:spcBef>
                    <a:spcPct val="50000"/>
                  </a:spcBef>
                </a:pPr>
                <a:r>
                  <a:rPr lang="en-US" altLang="zh-TW" sz="2800" dirty="0">
                    <a:latin typeface="Times New Roman" panose="02020603050405020304" pitchFamily="18" charset="0"/>
                    <a:cs typeface="Times New Roman" panose="02020603050405020304" pitchFamily="18" charset="0"/>
                  </a:rPr>
                  <a:t>Convex </a:t>
                </a:r>
                <a:r>
                  <a:rPr lang="en-US" altLang="zh-TW" sz="2800" dirty="0">
                    <a:solidFill>
                      <a:srgbClr val="0000FF"/>
                    </a:solidFill>
                    <a:latin typeface="Times New Roman" panose="02020603050405020304" pitchFamily="18" charset="0"/>
                    <a:cs typeface="Times New Roman" panose="02020603050405020304" pitchFamily="18" charset="0"/>
                  </a:rPr>
                  <a:t>(concave) </a:t>
                </a:r>
                <a:r>
                  <a:rPr lang="en-US" altLang="zh-TW" sz="2800" dirty="0">
                    <a:latin typeface="Times New Roman" panose="02020603050405020304" pitchFamily="18" charset="0"/>
                    <a:cs typeface="Times New Roman" panose="02020603050405020304" pitchFamily="18" charset="0"/>
                  </a:rPr>
                  <a:t>function:</a:t>
                </a:r>
              </a:p>
              <a:p>
                <a:pPr>
                  <a:spcBef>
                    <a:spcPct val="50000"/>
                  </a:spcBef>
                  <a:buNone/>
                </a:pPr>
                <a14:m>
                  <m:oMathPara xmlns:m="http://schemas.openxmlformats.org/officeDocument/2006/math">
                    <m:oMathParaPr>
                      <m:jc m:val="centerGroup"/>
                    </m:oMathParaPr>
                    <m:oMath xmlns:m="http://schemas.openxmlformats.org/officeDocument/2006/math">
                      <m:r>
                        <m:rPr>
                          <m:nor/>
                        </m:rPr>
                        <a:rPr lang="zh-TW" altLang="en-US" sz="2400">
                          <a:solidFill>
                            <a:srgbClr val="000000"/>
                          </a:solidFill>
                          <a:latin typeface="Cambria Math" panose="02040503050406030204" pitchFamily="18" charset="0"/>
                        </a:rPr>
                        <m:t>function</m:t>
                      </m:r>
                      <m:r>
                        <m:rPr>
                          <m:nor/>
                        </m:rPr>
                        <a:rPr lang="zh-TW" altLang="en-US" sz="240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𝑓</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ℝ</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ℝ</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is</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convex</m:t>
                      </m:r>
                      <m:r>
                        <m:rPr>
                          <m:nor/>
                        </m:rPr>
                        <a:rPr lang="zh-TW" altLang="en-US" sz="2400">
                          <a:solidFill>
                            <a:srgbClr val="000000"/>
                          </a:solidFill>
                          <a:latin typeface="Cambria Math" panose="02040503050406030204" pitchFamily="18" charset="0"/>
                        </a:rPr>
                        <m:t> </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concave</m:t>
                      </m:r>
                      <m:r>
                        <m:rPr>
                          <m:nor/>
                        </m:rPr>
                        <a:rPr lang="en-US" altLang="zh-TW" sz="2400" b="0" i="0" smtClean="0">
                          <a:solidFill>
                            <a:srgbClr val="0000FF"/>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over</m:t>
                      </m:r>
                      <m:r>
                        <m:rPr>
                          <m:nor/>
                        </m:rPr>
                        <a:rPr lang="zh-TW" altLang="en-US" sz="240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m:t>
                      </m:r>
                      <m:r>
                        <a:rPr lang="zh-TW" altLang="en-US" sz="2400" i="1">
                          <a:solidFill>
                            <a:srgbClr val="000000"/>
                          </a:solidFill>
                          <a:latin typeface="Cambria Math" panose="02040503050406030204" pitchFamily="18" charset="0"/>
                        </a:rPr>
                        <m:t>)</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if</m:t>
                      </m:r>
                      <m:r>
                        <m:rPr>
                          <m:nor/>
                        </m:rPr>
                        <a:rPr lang="zh-TW" altLang="en-US" sz="240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𝑥</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∈[0,1]</m:t>
                      </m:r>
                    </m:oMath>
                    <m:oMath xmlns:m="http://schemas.openxmlformats.org/officeDocument/2006/math">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𝑓</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𝑥</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+(1−</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d>
                        <m:dPr>
                          <m:ctrlPr>
                            <a:rPr lang="en-US" altLang="zh-TW" sz="2400" b="0" i="1" smtClean="0">
                              <a:solidFill>
                                <a:srgbClr val="0000FF"/>
                              </a:solidFill>
                              <a:latin typeface="Cambria Math" panose="02040503050406030204" pitchFamily="18" charset="0"/>
                            </a:rPr>
                          </m:ctrlPr>
                        </m:dPr>
                        <m:e>
                          <m:r>
                            <a:rPr lang="zh-TW" altLang="en-US" sz="2400" i="1">
                              <a:solidFill>
                                <a:srgbClr val="0000FF"/>
                              </a:solidFill>
                              <a:latin typeface="Cambria Math" panose="02040503050406030204" pitchFamily="18" charset="0"/>
                            </a:rPr>
                            <m:t>≥</m:t>
                          </m:r>
                        </m:e>
                      </m:d>
                      <m:r>
                        <a:rPr lang="zh-TW" altLang="en-US" sz="2400" i="1">
                          <a:solidFill>
                            <a:srgbClr val="000000"/>
                          </a:solidFill>
                          <a:latin typeface="Cambria Math" panose="02040503050406030204" pitchFamily="18" charset="0"/>
                        </a:rPr>
                        <m:t>𝑡𝑓</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𝑥</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)+(1−</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𝑓</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oMath>
                  </m:oMathPara>
                </a14:m>
                <a:endParaRPr lang="en-US" altLang="zh-TW" sz="2400" dirty="0">
                  <a:latin typeface="Times New Roman" panose="02020603050405020304" pitchFamily="18" charset="0"/>
                  <a:cs typeface="Times New Roman" panose="02020603050405020304" pitchFamily="18" charset="0"/>
                </a:endParaRPr>
              </a:p>
              <a:p>
                <a:pPr>
                  <a:spcBef>
                    <a:spcPct val="50000"/>
                  </a:spcBef>
                  <a:buNone/>
                </a:pPr>
                <a:r>
                  <a:rPr lang="en-US" altLang="zh-TW" sz="2800" dirty="0">
                    <a:latin typeface="Times New Roman" panose="02020603050405020304" pitchFamily="18" charset="0"/>
                    <a:cs typeface="Times New Roman" panose="02020603050405020304" pitchFamily="18" charset="0"/>
                  </a:rPr>
                  <a:t> </a:t>
                </a:r>
              </a:p>
              <a:p>
                <a:pPr>
                  <a:spcBef>
                    <a:spcPct val="50000"/>
                  </a:spcBef>
                  <a:buNone/>
                </a:pPr>
                <a:endParaRPr lang="en-US" altLang="zh-TW" sz="2800" dirty="0">
                  <a:latin typeface="Times New Roman" panose="02020603050405020304" pitchFamily="18" charset="0"/>
                  <a:cs typeface="Times New Roman" panose="02020603050405020304" pitchFamily="18" charset="0"/>
                </a:endParaRPr>
              </a:p>
              <a:p>
                <a:pPr>
                  <a:spcBef>
                    <a:spcPct val="50000"/>
                  </a:spcBef>
                  <a:buNone/>
                </a:pPr>
                <a:endParaRPr lang="en-US" altLang="zh-TW" sz="2800" dirty="0">
                  <a:latin typeface="Times New Roman" panose="02020603050405020304" pitchFamily="18" charset="0"/>
                  <a:cs typeface="Times New Roman" panose="02020603050405020304" pitchFamily="18" charset="0"/>
                </a:endParaRPr>
              </a:p>
              <a:p>
                <a:pPr>
                  <a:spcBef>
                    <a:spcPct val="50000"/>
                  </a:spcBef>
                  <a:buNone/>
                </a:pPr>
                <a:endParaRPr lang="en-US" altLang="zh-TW" sz="2800" dirty="0">
                  <a:latin typeface="Times New Roman" panose="02020603050405020304" pitchFamily="18" charset="0"/>
                  <a:cs typeface="Times New Roman" panose="02020603050405020304" pitchFamily="18" charset="0"/>
                </a:endParaRPr>
              </a:p>
              <a:p>
                <a:pPr>
                  <a:spcBef>
                    <a:spcPct val="50000"/>
                  </a:spcBef>
                  <a:buNone/>
                </a:pPr>
                <a:endParaRPr kumimoji="0" lang="en-US" altLang="zh-TW" sz="2800" dirty="0">
                  <a:solidFill>
                    <a:srgbClr val="FF3399"/>
                  </a:solidFill>
                  <a:latin typeface="Times New Roman" panose="02020603050405020304" pitchFamily="18" charset="0"/>
                  <a:cs typeface="Times New Roman" panose="02020603050405020304" pitchFamily="18" charset="0"/>
                </a:endParaRPr>
              </a:p>
              <a:p>
                <a:pPr marL="457200" indent="-457200">
                  <a:spcBef>
                    <a:spcPct val="50000"/>
                  </a:spcBef>
                </a:pPr>
                <a:r>
                  <a:rPr kumimoji="0" lang="en-US" altLang="zh-TW" sz="2800" dirty="0">
                    <a:solidFill>
                      <a:srgbClr val="FF3399"/>
                    </a:solidFill>
                    <a:latin typeface="Times New Roman" panose="02020603050405020304" pitchFamily="18" charset="0"/>
                    <a:cs typeface="Times New Roman" panose="02020603050405020304" pitchFamily="18" charset="0"/>
                  </a:rPr>
                  <a:t>Jensen’s inequality</a:t>
                </a:r>
                <a:r>
                  <a:rPr kumimoji="0" lang="en-US" altLang="zh-TW" sz="2800" dirty="0">
                    <a:latin typeface="Times New Roman" panose="02020603050405020304" pitchFamily="18" charset="0"/>
                    <a:cs typeface="Times New Roman" panose="02020603050405020304" pitchFamily="18" charset="0"/>
                  </a:rPr>
                  <a:t>:  For convex function  </a:t>
                </a:r>
                <a:r>
                  <a:rPr kumimoji="0" lang="en-US" altLang="zh-TW" sz="2800" i="1" dirty="0">
                    <a:latin typeface="Times New Roman" panose="02020603050405020304" pitchFamily="18" charset="0"/>
                    <a:cs typeface="Times New Roman" panose="02020603050405020304" pitchFamily="18" charset="0"/>
                  </a:rPr>
                  <a:t>f</a:t>
                </a:r>
                <a:r>
                  <a:rPr kumimoji="0" lang="en-US" altLang="zh-TW" sz="2800" dirty="0">
                    <a:latin typeface="Times New Roman" panose="02020603050405020304" pitchFamily="18" charset="0"/>
                    <a:cs typeface="Times New Roman" panose="02020603050405020304" pitchFamily="18" charset="0"/>
                  </a:rPr>
                  <a:t> ,   </a:t>
                </a:r>
                <a14:m>
                  <m:oMath xmlns:m="http://schemas.openxmlformats.org/officeDocument/2006/math">
                    <m:r>
                      <a:rPr lang="zh-TW" altLang="en-US" sz="2800" i="1">
                        <a:solidFill>
                          <a:srgbClr val="000000"/>
                        </a:solidFill>
                        <a:latin typeface="Cambria Math" panose="02040503050406030204" pitchFamily="18" charset="0"/>
                      </a:rPr>
                      <m:t>𝐸</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𝑓</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𝑋</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𝑓</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𝐸</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𝑋</m:t>
                    </m:r>
                    <m:r>
                      <a:rPr lang="zh-TW" altLang="en-US" sz="2800" i="1">
                        <a:solidFill>
                          <a:srgbClr val="000000"/>
                        </a:solidFill>
                        <a:latin typeface="Cambria Math" panose="02040503050406030204" pitchFamily="18" charset="0"/>
                      </a:rPr>
                      <m:t>])</m:t>
                    </m:r>
                  </m:oMath>
                </a14:m>
                <a:endParaRPr lang="en-US" altLang="zh-TW" sz="2800" dirty="0"/>
              </a:p>
              <a:p>
                <a:pPr>
                  <a:spcBef>
                    <a:spcPct val="50000"/>
                  </a:spcBef>
                  <a:buNone/>
                </a:pPr>
                <a:r>
                  <a:rPr kumimoji="0" lang="en-US" altLang="zh-TW" sz="2800" dirty="0">
                    <a:latin typeface="Times New Roman" panose="02020603050405020304" pitchFamily="18" charset="0"/>
                    <a:cs typeface="Times New Roman" panose="02020603050405020304" pitchFamily="18" charset="0"/>
                  </a:rPr>
                  <a:t>                                      For concave function  </a:t>
                </a:r>
                <a:r>
                  <a:rPr kumimoji="0" lang="en-US" altLang="zh-TW" sz="2800" i="1" dirty="0">
                    <a:latin typeface="Times New Roman" panose="02020603050405020304" pitchFamily="18" charset="0"/>
                    <a:cs typeface="Times New Roman" panose="02020603050405020304" pitchFamily="18" charset="0"/>
                  </a:rPr>
                  <a:t>f</a:t>
                </a:r>
                <a:r>
                  <a:rPr kumimoji="0" lang="en-US" altLang="zh-TW" sz="2800" dirty="0">
                    <a:latin typeface="Times New Roman" panose="02020603050405020304" pitchFamily="18" charset="0"/>
                    <a:cs typeface="Times New Roman" panose="02020603050405020304" pitchFamily="18" charset="0"/>
                  </a:rPr>
                  <a:t> ,  </a:t>
                </a:r>
                <a14:m>
                  <m:oMath xmlns:m="http://schemas.openxmlformats.org/officeDocument/2006/math">
                    <m:r>
                      <a:rPr lang="zh-TW" altLang="en-US" sz="2800" i="1">
                        <a:solidFill>
                          <a:srgbClr val="000000"/>
                        </a:solidFill>
                        <a:latin typeface="Cambria Math" panose="02040503050406030204" pitchFamily="18" charset="0"/>
                      </a:rPr>
                      <m:t>𝐸</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𝑓</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𝑋</m:t>
                    </m:r>
                    <m:r>
                      <a:rPr lang="zh-TW" altLang="en-US" sz="2800" i="1">
                        <a:solidFill>
                          <a:srgbClr val="000000"/>
                        </a:solidFill>
                        <a:latin typeface="Cambria Math" panose="02040503050406030204" pitchFamily="18" charset="0"/>
                      </a:rPr>
                      <m:t>)]</m:t>
                    </m:r>
                    <m:r>
                      <a:rPr lang="zh-TW" altLang="en-US" sz="2800" dirty="0" smtClean="0">
                        <a:solidFill>
                          <a:srgbClr val="0000FF"/>
                        </a:solidFill>
                        <a:latin typeface="Cambria Math" panose="02040503050406030204" pitchFamily="18" charset="0"/>
                      </a:rPr>
                      <m:t>≤</m:t>
                    </m:r>
                    <m:r>
                      <a:rPr lang="zh-TW" altLang="en-US" sz="2800" i="1">
                        <a:solidFill>
                          <a:srgbClr val="000000"/>
                        </a:solidFill>
                        <a:latin typeface="Cambria Math" panose="02040503050406030204" pitchFamily="18" charset="0"/>
                      </a:rPr>
                      <m:t>𝑓</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𝐸</m:t>
                    </m:r>
                    <m:d>
                      <m:dPr>
                        <m:begChr m:val="["/>
                        <m:endChr m:val="]"/>
                        <m:ctrlPr>
                          <a:rPr lang="zh-TW" altLang="en-US" sz="2800" i="1">
                            <a:solidFill>
                              <a:srgbClr val="000000"/>
                            </a:solidFill>
                            <a:latin typeface="Cambria Math" panose="02040503050406030204" pitchFamily="18" charset="0"/>
                          </a:rPr>
                        </m:ctrlPr>
                      </m:dPr>
                      <m:e>
                        <m:r>
                          <a:rPr lang="zh-TW" altLang="en-US" sz="2800" i="1">
                            <a:solidFill>
                              <a:srgbClr val="000000"/>
                            </a:solidFill>
                            <a:latin typeface="Cambria Math" panose="02040503050406030204" pitchFamily="18" charset="0"/>
                          </a:rPr>
                          <m:t>𝑋</m:t>
                        </m:r>
                      </m:e>
                    </m:d>
                    <m:r>
                      <a:rPr lang="en-US" altLang="zh-TW" sz="2800" b="0" i="1" smtClean="0">
                        <a:solidFill>
                          <a:srgbClr val="000000"/>
                        </a:solidFill>
                        <a:latin typeface="Cambria Math" panose="02040503050406030204" pitchFamily="18" charset="0"/>
                      </a:rPr>
                      <m:t>)</m:t>
                    </m:r>
                  </m:oMath>
                </a14:m>
                <a:endParaRPr lang="zh-TW" altLang="en-US" sz="2800" dirty="0"/>
              </a:p>
            </p:txBody>
          </p:sp>
        </mc:Choice>
        <mc:Fallback xmlns="">
          <p:sp>
            <p:nvSpPr>
              <p:cNvPr id="5" name="Text Box 14">
                <a:extLst>
                  <a:ext uri="{FF2B5EF4-FFF2-40B4-BE49-F238E27FC236}">
                    <a16:creationId xmlns:a16="http://schemas.microsoft.com/office/drawing/2014/main" id="{76F4B267-C064-44B4-8893-E53AAC4F8C40}"/>
                  </a:ext>
                </a:extLst>
              </p:cNvPr>
              <p:cNvSpPr txBox="1">
                <a:spLocks noRot="1" noChangeAspect="1" noMove="1" noResize="1" noEditPoints="1" noAdjustHandles="1" noChangeArrowheads="1" noChangeShapeType="1" noTextEdit="1"/>
              </p:cNvSpPr>
              <p:nvPr/>
            </p:nvSpPr>
            <p:spPr bwMode="auto">
              <a:xfrm>
                <a:off x="742385" y="596860"/>
                <a:ext cx="11027119" cy="5786199"/>
              </a:xfrm>
              <a:prstGeom prst="rect">
                <a:avLst/>
              </a:prstGeom>
              <a:blipFill>
                <a:blip r:embed="rId2"/>
                <a:stretch>
                  <a:fillRect l="-995" t="-1159" b="-20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mc:Fallback>
      </mc:AlternateContent>
      <p:pic>
        <p:nvPicPr>
          <p:cNvPr id="9" name="Picture 24">
            <a:hlinkClick r:id="rId3"/>
            <a:extLst>
              <a:ext uri="{FF2B5EF4-FFF2-40B4-BE49-F238E27FC236}">
                <a16:creationId xmlns:a16="http://schemas.microsoft.com/office/drawing/2014/main" id="{4690DAFD-4688-4D3F-A6B5-E295D229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560" y="1847918"/>
            <a:ext cx="4480443" cy="342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25">
            <a:extLst>
              <a:ext uri="{FF2B5EF4-FFF2-40B4-BE49-F238E27FC236}">
                <a16:creationId xmlns:a16="http://schemas.microsoft.com/office/drawing/2014/main" id="{F6D3D682-C29A-4BE1-91BA-FE5CF5F5C943}"/>
              </a:ext>
            </a:extLst>
          </p:cNvPr>
          <p:cNvSpPr>
            <a:spLocks noChangeArrowheads="1"/>
          </p:cNvSpPr>
          <p:nvPr/>
        </p:nvSpPr>
        <p:spPr bwMode="auto">
          <a:xfrm>
            <a:off x="3944933" y="3823702"/>
            <a:ext cx="93862" cy="93158"/>
          </a:xfrm>
          <a:prstGeom prst="ellipse">
            <a:avLst/>
          </a:prstGeom>
          <a:solidFill>
            <a:srgbClr val="FF6600"/>
          </a:solidFill>
          <a:ln w="9525">
            <a:solidFill>
              <a:schemeClr val="tx1"/>
            </a:solidFill>
            <a:round/>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p>
        </p:txBody>
      </p:sp>
      <p:sp>
        <p:nvSpPr>
          <p:cNvPr id="11" name="Oval 26">
            <a:extLst>
              <a:ext uri="{FF2B5EF4-FFF2-40B4-BE49-F238E27FC236}">
                <a16:creationId xmlns:a16="http://schemas.microsoft.com/office/drawing/2014/main" id="{3E5B9588-30EC-4479-98C1-D0A1055E0FEA}"/>
              </a:ext>
            </a:extLst>
          </p:cNvPr>
          <p:cNvSpPr>
            <a:spLocks noChangeArrowheads="1"/>
          </p:cNvSpPr>
          <p:nvPr/>
        </p:nvSpPr>
        <p:spPr bwMode="auto">
          <a:xfrm>
            <a:off x="3951633" y="4000084"/>
            <a:ext cx="86207" cy="101143"/>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p>
        </p:txBody>
      </p:sp>
      <p:pic>
        <p:nvPicPr>
          <p:cNvPr id="8" name="Picture 19">
            <a:extLst>
              <a:ext uri="{FF2B5EF4-FFF2-40B4-BE49-F238E27FC236}">
                <a16:creationId xmlns:a16="http://schemas.microsoft.com/office/drawing/2014/main" id="{19145AD8-E4C9-473F-8E25-346D3121F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867" y="1847918"/>
            <a:ext cx="4287113" cy="3267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26">
            <a:extLst>
              <a:ext uri="{FF2B5EF4-FFF2-40B4-BE49-F238E27FC236}">
                <a16:creationId xmlns:a16="http://schemas.microsoft.com/office/drawing/2014/main" id="{3E5B9588-30EC-4479-98C1-D0A1055E0FEA}"/>
              </a:ext>
            </a:extLst>
          </p:cNvPr>
          <p:cNvSpPr>
            <a:spLocks noChangeArrowheads="1"/>
          </p:cNvSpPr>
          <p:nvPr/>
        </p:nvSpPr>
        <p:spPr bwMode="auto">
          <a:xfrm>
            <a:off x="9255467" y="3319563"/>
            <a:ext cx="86207" cy="101143"/>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p>
        </p:txBody>
      </p:sp>
      <p:sp>
        <p:nvSpPr>
          <p:cNvPr id="13" name="Oval 25">
            <a:extLst>
              <a:ext uri="{FF2B5EF4-FFF2-40B4-BE49-F238E27FC236}">
                <a16:creationId xmlns:a16="http://schemas.microsoft.com/office/drawing/2014/main" id="{F6D3D682-C29A-4BE1-91BA-FE5CF5F5C943}"/>
              </a:ext>
            </a:extLst>
          </p:cNvPr>
          <p:cNvSpPr>
            <a:spLocks noChangeArrowheads="1"/>
          </p:cNvSpPr>
          <p:nvPr/>
        </p:nvSpPr>
        <p:spPr bwMode="auto">
          <a:xfrm>
            <a:off x="9248769" y="3795039"/>
            <a:ext cx="93862" cy="93158"/>
          </a:xfrm>
          <a:prstGeom prst="ellipse">
            <a:avLst/>
          </a:prstGeom>
          <a:solidFill>
            <a:srgbClr val="FF6600"/>
          </a:solidFill>
          <a:ln w="9525">
            <a:solidFill>
              <a:schemeClr val="tx1"/>
            </a:solidFill>
            <a:round/>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p>
        </p:txBody>
      </p:sp>
      <mc:AlternateContent xmlns:mc="http://schemas.openxmlformats.org/markup-compatibility/2006" xmlns:a14="http://schemas.microsoft.com/office/drawing/2010/main">
        <mc:Choice Requires="a14">
          <p:sp>
            <p:nvSpPr>
              <p:cNvPr id="2" name="Rectangle 1"/>
              <p:cNvSpPr/>
              <p:nvPr/>
            </p:nvSpPr>
            <p:spPr>
              <a:xfrm>
                <a:off x="508036" y="2266559"/>
                <a:ext cx="13452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2800">
                          <a:solidFill>
                            <a:srgbClr val="000000"/>
                          </a:solidFill>
                          <a:latin typeface="Times New Roman" panose="02020603050405020304" pitchFamily="18" charset="0"/>
                          <a:cs typeface="Times New Roman" panose="02020603050405020304" pitchFamily="18" charset="0"/>
                        </a:rPr>
                        <m:t>convex</m:t>
                      </m:r>
                    </m:oMath>
                  </m:oMathPara>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08036" y="2266559"/>
                <a:ext cx="1345240"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967425" y="2274106"/>
                <a:ext cx="14478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2800" smtClean="0">
                          <a:solidFill>
                            <a:srgbClr val="0000FF"/>
                          </a:solidFill>
                          <a:latin typeface="Times New Roman" panose="02020603050405020304" pitchFamily="18" charset="0"/>
                          <a:cs typeface="Times New Roman" panose="02020603050405020304" pitchFamily="18" charset="0"/>
                        </a:rPr>
                        <m:t>con</m:t>
                      </m:r>
                      <m:r>
                        <m:rPr>
                          <m:nor/>
                        </m:rPr>
                        <a:rPr lang="en-US" altLang="zh-TW" sz="2800" b="0" i="0" smtClean="0">
                          <a:solidFill>
                            <a:srgbClr val="0000FF"/>
                          </a:solidFill>
                          <a:latin typeface="Times New Roman" panose="02020603050405020304" pitchFamily="18" charset="0"/>
                          <a:cs typeface="Times New Roman" panose="02020603050405020304" pitchFamily="18" charset="0"/>
                        </a:rPr>
                        <m:t>cave</m:t>
                      </m:r>
                    </m:oMath>
                  </m:oMathPara>
                </a14:m>
                <a:endParaRPr lang="zh-TW" altLang="en-US" sz="28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9967425" y="2274106"/>
                <a:ext cx="1447832" cy="523220"/>
              </a:xfrm>
              <a:prstGeom prst="rect">
                <a:avLst/>
              </a:prstGeom>
              <a:blipFill>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0139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253969" y="534245"/>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618837" y="534245"/>
                <a:ext cx="11369964" cy="6316345"/>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To use Jensen's inequality to lower bound our likelihood, we need to make </a:t>
                </a:r>
                <a:r>
                  <a:rPr lang="en-US" altLang="zh-TW" sz="2800" dirty="0">
                    <a:latin typeface="Times New Roman" panose="02020603050405020304" pitchFamily="18" charset="0"/>
                    <a:cs typeface="Times New Roman" panose="02020603050405020304" pitchFamily="18" charset="0"/>
                  </a:rPr>
                  <a:t>the right hand </a:t>
                </a:r>
                <a:r>
                  <a:rPr lang="en-US" altLang="zh-TW" sz="2800" dirty="0" smtClean="0">
                    <a:latin typeface="Times New Roman" panose="02020603050405020304" pitchFamily="18" charset="0"/>
                    <a:cs typeface="Times New Roman" panose="02020603050405020304" pitchFamily="18" charset="0"/>
                  </a:rPr>
                  <a:t>side </a:t>
                </a:r>
                <a:r>
                  <a:rPr lang="en-US" altLang="zh-TW" sz="2800" dirty="0">
                    <a:latin typeface="Times New Roman" panose="02020603050405020304" pitchFamily="18" charset="0"/>
                    <a:cs typeface="Times New Roman" panose="02020603050405020304" pitchFamily="18" charset="0"/>
                  </a:rPr>
                  <a:t>look like the log of an expectation</a:t>
                </a:r>
                <a:r>
                  <a:rPr lang="en-US" altLang="zh-TW" sz="2800" dirty="0" smtClean="0">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altLang="zh-TW" sz="2600" i="1">
                          <a:latin typeface="Cambria Math" panose="02040503050406030204" pitchFamily="18" charset="0"/>
                          <a:cs typeface="Times New Roman" panose="02020603050405020304" pitchFamily="18" charset="0"/>
                        </a:rPr>
                        <m:t>𝐿</m:t>
                      </m:r>
                      <m:r>
                        <a:rPr lang="en-US" altLang="zh-TW" sz="26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func>
                            <m:funcPr>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6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nary>
                                <m:naryPr>
                                  <m:chr m:val="∑"/>
                                  <m:ctrlPr>
                                    <a:rPr lang="en-US" altLang="zh-TW" sz="2600" i="1">
                                      <a:latin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cs typeface="Times New Roman" panose="02020603050405020304" pitchFamily="18" charset="0"/>
                                    </a:rPr>
                                    <m:t>𝑘</m:t>
                                  </m:r>
                                  <m:r>
                                    <a:rPr lang="en-US" altLang="zh-TW" sz="2600" i="1">
                                      <a:latin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cs typeface="Times New Roman" panose="02020603050405020304" pitchFamily="18" charset="0"/>
                                    </a:rPr>
                                    <m:t>𝐾</m:t>
                                  </m:r>
                                </m:sup>
                                <m:e>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𝑝</m:t>
                                  </m:r>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latin typeface="Cambria Math" panose="02040503050406030204" pitchFamily="18" charset="0"/>
                                          <a:cs typeface="Times New Roman" panose="02020603050405020304" pitchFamily="18" charset="0"/>
                                        </a:rPr>
                                      </m:ctrlPr>
                                    </m:sSubPr>
                                    <m:e>
                                      <m:r>
                                        <a:rPr lang="zh-TW" altLang="en-US" sz="2600" b="1" i="1">
                                          <a:latin typeface="Cambria Math" panose="02040503050406030204" pitchFamily="18" charset="0"/>
                                          <a:cs typeface="Times New Roman" panose="02020603050405020304" pitchFamily="18" charset="0"/>
                                        </a:rPr>
                                        <m:t>𝝁</m:t>
                                      </m:r>
                                    </m:e>
                                    <m:sub>
                                      <m:r>
                                        <a:rPr lang="en-US" altLang="zh-TW" sz="2600" i="1">
                                          <a:latin typeface="Cambria Math" panose="02040503050406030204" pitchFamily="18" charset="0"/>
                                          <a:cs typeface="Times New Roman" panose="02020603050405020304" pitchFamily="18" charset="0"/>
                                        </a:rPr>
                                        <m:t>𝑘</m:t>
                                      </m:r>
                                    </m:sub>
                                  </m:sSub>
                                  <m:r>
                                    <a:rPr lang="en-US" altLang="zh-TW" sz="2600" i="1">
                                      <a:latin typeface="Cambria Math" panose="02040503050406030204" pitchFamily="18" charset="0"/>
                                      <a:cs typeface="Times New Roman" panose="02020603050405020304" pitchFamily="18" charset="0"/>
                                    </a:rPr>
                                    <m:t>, </m:t>
                                  </m:r>
                                  <m:sSub>
                                    <m:sSubPr>
                                      <m:ctrlPr>
                                        <a:rPr lang="en-US" altLang="zh-TW" sz="2600" i="1">
                                          <a:latin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600" i="1">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m:t>
                                  </m:r>
                                </m:e>
                              </m:nary>
                            </m:e>
                          </m:func>
                        </m:e>
                      </m:nary>
                      <m:f>
                        <m:fPr>
                          <m:ctrlPr>
                            <a:rPr lang="en-US" altLang="zh-TW" sz="2600" i="1" smtClean="0">
                              <a:solidFill>
                                <a:schemeClr val="tx1"/>
                              </a:solidFill>
                              <a:latin typeface="Cambria Math" panose="02040503050406030204" pitchFamily="18" charset="0"/>
                              <a:cs typeface="Times New Roman" panose="02020603050405020304" pitchFamily="18" charset="0"/>
                            </a:rPr>
                          </m:ctrlPr>
                        </m:fPr>
                        <m:num>
                          <m:sSub>
                            <m:sSubPr>
                              <m:ctrlPr>
                                <a:rPr lang="en-US" altLang="zh-TW" sz="2600" i="1" smtClean="0">
                                  <a:solidFill>
                                    <a:srgbClr val="FF00FF"/>
                                  </a:solidFill>
                                  <a:latin typeface="Cambria Math" panose="02040503050406030204" pitchFamily="18" charset="0"/>
                                  <a:cs typeface="Times New Roman" panose="02020603050405020304" pitchFamily="18" charset="0"/>
                                </a:rPr>
                              </m:ctrlPr>
                            </m:sSubPr>
                            <m:e>
                              <m:r>
                                <a:rPr lang="en-US" altLang="zh-TW" sz="2600" b="0" i="1" smtClean="0">
                                  <a:solidFill>
                                    <a:srgbClr val="FF00FF"/>
                                  </a:solidFill>
                                  <a:latin typeface="Cambria Math" panose="02040503050406030204" pitchFamily="18" charset="0"/>
                                  <a:cs typeface="Times New Roman" panose="02020603050405020304" pitchFamily="18" charset="0"/>
                                </a:rPr>
                                <m:t>𝑞</m:t>
                              </m:r>
                            </m:e>
                            <m:sub>
                              <m:r>
                                <a:rPr lang="en-US" altLang="zh-TW" sz="2600" b="0" i="1" smtClean="0">
                                  <a:solidFill>
                                    <a:srgbClr val="FF00FF"/>
                                  </a:solidFill>
                                  <a:latin typeface="Cambria Math" panose="02040503050406030204" pitchFamily="18" charset="0"/>
                                  <a:cs typeface="Times New Roman" panose="02020603050405020304" pitchFamily="18" charset="0"/>
                                </a:rPr>
                                <m:t>𝑛𝑘</m:t>
                              </m:r>
                            </m:sub>
                          </m:sSub>
                        </m:num>
                        <m:den>
                          <m:sSub>
                            <m:sSubPr>
                              <m:ctrlPr>
                                <a:rPr lang="en-US" altLang="zh-TW" sz="2600" i="1" smtClean="0">
                                  <a:solidFill>
                                    <a:schemeClr val="tx1"/>
                                  </a:solidFill>
                                  <a:latin typeface="Cambria Math" panose="02040503050406030204" pitchFamily="18" charset="0"/>
                                  <a:cs typeface="Times New Roman" panose="02020603050405020304" pitchFamily="18" charset="0"/>
                                </a:rPr>
                              </m:ctrlPr>
                            </m:sSubPr>
                            <m:e>
                              <m:r>
                                <a:rPr lang="en-US" altLang="zh-TW" sz="2600" b="0" i="1" smtClean="0">
                                  <a:solidFill>
                                    <a:srgbClr val="FF00FF"/>
                                  </a:solidFill>
                                  <a:latin typeface="Cambria Math" panose="02040503050406030204" pitchFamily="18" charset="0"/>
                                  <a:cs typeface="Times New Roman" panose="02020603050405020304" pitchFamily="18" charset="0"/>
                                </a:rPr>
                                <m:t>𝑞</m:t>
                              </m:r>
                            </m:e>
                            <m:sub>
                              <m:r>
                                <a:rPr lang="en-US" altLang="zh-TW" sz="2600" b="0" i="1" smtClean="0">
                                  <a:solidFill>
                                    <a:srgbClr val="FF00FF"/>
                                  </a:solidFill>
                                  <a:latin typeface="Cambria Math" panose="02040503050406030204" pitchFamily="18" charset="0"/>
                                  <a:cs typeface="Times New Roman" panose="02020603050405020304" pitchFamily="18" charset="0"/>
                                </a:rPr>
                                <m:t>𝑛𝑘</m:t>
                              </m:r>
                            </m:sub>
                          </m:sSub>
                        </m:den>
                      </m:f>
                    </m:oMath>
                  </m:oMathPara>
                </a14:m>
                <a:endParaRPr lang="en-US" altLang="zh-TW" sz="26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6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func>
                            <m:funcPr>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6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nary>
                                <m:naryPr>
                                  <m:chr m:val="∑"/>
                                  <m:ctrlPr>
                                    <a:rPr lang="en-US" altLang="zh-TW" sz="2600" i="1">
                                      <a:latin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cs typeface="Times New Roman" panose="02020603050405020304" pitchFamily="18" charset="0"/>
                                    </a:rPr>
                                    <m:t>𝑘</m:t>
                                  </m:r>
                                  <m:r>
                                    <a:rPr lang="en-US" altLang="zh-TW" sz="2600" i="1">
                                      <a:latin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cs typeface="Times New Roman" panose="02020603050405020304" pitchFamily="18" charset="0"/>
                                    </a:rPr>
                                    <m:t>𝐾</m:t>
                                  </m:r>
                                </m:sup>
                                <m:e>
                                  <m:sSub>
                                    <m:sSubPr>
                                      <m:ctrlPr>
                                        <a:rPr lang="en-US" altLang="zh-TW" sz="2600" i="1">
                                          <a:solidFill>
                                            <a:srgbClr val="FF00FF"/>
                                          </a:solidFill>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e>
                              </m:nary>
                            </m:e>
                          </m:func>
                        </m:e>
                      </m:nary>
                      <m:f>
                        <m:fPr>
                          <m:ctrlPr>
                            <a:rPr lang="en-US" altLang="zh-TW" sz="2600" i="1">
                              <a:latin typeface="Cambria Math" panose="02040503050406030204" pitchFamily="18" charset="0"/>
                              <a:cs typeface="Times New Roman" panose="02020603050405020304" pitchFamily="18" charset="0"/>
                            </a:rPr>
                          </m:ctrlPr>
                        </m:fPr>
                        <m:num>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𝑝</m:t>
                          </m:r>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latin typeface="Cambria Math" panose="02040503050406030204" pitchFamily="18" charset="0"/>
                                  <a:cs typeface="Times New Roman" panose="02020603050405020304" pitchFamily="18" charset="0"/>
                                </a:rPr>
                              </m:ctrlPr>
                            </m:sSubPr>
                            <m:e>
                              <m:r>
                                <a:rPr lang="zh-TW" altLang="en-US" sz="2600" b="1" i="1">
                                  <a:latin typeface="Cambria Math" panose="02040503050406030204" pitchFamily="18" charset="0"/>
                                  <a:cs typeface="Times New Roman" panose="02020603050405020304" pitchFamily="18" charset="0"/>
                                </a:rPr>
                                <m:t>𝝁</m:t>
                              </m:r>
                            </m:e>
                            <m:sub>
                              <m:r>
                                <a:rPr lang="en-US" altLang="zh-TW" sz="2600" i="1">
                                  <a:latin typeface="Cambria Math" panose="02040503050406030204" pitchFamily="18" charset="0"/>
                                  <a:cs typeface="Times New Roman" panose="02020603050405020304" pitchFamily="18" charset="0"/>
                                </a:rPr>
                                <m:t>𝑘</m:t>
                              </m:r>
                            </m:sub>
                          </m:sSub>
                          <m:r>
                            <a:rPr lang="en-US" altLang="zh-TW" sz="2600" i="1">
                              <a:latin typeface="Cambria Math" panose="02040503050406030204" pitchFamily="18" charset="0"/>
                              <a:cs typeface="Times New Roman" panose="02020603050405020304" pitchFamily="18" charset="0"/>
                            </a:rPr>
                            <m:t>, </m:t>
                          </m:r>
                          <m:sSub>
                            <m:sSubPr>
                              <m:ctrlPr>
                                <a:rPr lang="en-US" altLang="zh-TW" sz="2600" i="1">
                                  <a:latin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600" i="1">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m:t>
                          </m:r>
                        </m:num>
                        <m:den>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den>
                      </m:f>
                    </m:oMath>
                  </m:oMathPara>
                </a14:m>
                <a:endParaRPr lang="en-US" altLang="zh-TW" sz="2600" i="1" dirty="0" smtClean="0">
                  <a:solidFill>
                    <a:srgbClr val="FF00FF"/>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6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func>
                            <m:funcPr>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6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sSub>
                                <m:sSubPr>
                                  <m:ctrlPr>
                                    <a:rPr lang="en-US" altLang="zh-TW" sz="26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𝐸</m:t>
                                  </m:r>
                                </m:e>
                                <m:sub>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sub>
                              </m:sSub>
                              <m:d>
                                <m:dPr>
                                  <m:begChr m:val="{"/>
                                  <m:endChr m:val="}"/>
                                  <m:ctrlPr>
                                    <a:rPr lang="en-US" altLang="zh-TW" sz="26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zh-TW" sz="2600" i="1">
                                          <a:latin typeface="Cambria Math" panose="02040503050406030204" pitchFamily="18" charset="0"/>
                                          <a:cs typeface="Times New Roman" panose="02020603050405020304" pitchFamily="18" charset="0"/>
                                        </a:rPr>
                                      </m:ctrlPr>
                                    </m:fPr>
                                    <m:num>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𝑝</m:t>
                                      </m:r>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latin typeface="Cambria Math" panose="02040503050406030204" pitchFamily="18" charset="0"/>
                                              <a:cs typeface="Times New Roman" panose="02020603050405020304" pitchFamily="18" charset="0"/>
                                            </a:rPr>
                                          </m:ctrlPr>
                                        </m:sSubPr>
                                        <m:e>
                                          <m:r>
                                            <a:rPr lang="zh-TW" altLang="en-US" sz="2600" b="1" i="1">
                                              <a:latin typeface="Cambria Math" panose="02040503050406030204" pitchFamily="18" charset="0"/>
                                              <a:cs typeface="Times New Roman" panose="02020603050405020304" pitchFamily="18" charset="0"/>
                                            </a:rPr>
                                            <m:t>𝝁</m:t>
                                          </m:r>
                                        </m:e>
                                        <m:sub>
                                          <m:r>
                                            <a:rPr lang="en-US" altLang="zh-TW" sz="2600" i="1">
                                              <a:latin typeface="Cambria Math" panose="02040503050406030204" pitchFamily="18" charset="0"/>
                                              <a:cs typeface="Times New Roman" panose="02020603050405020304" pitchFamily="18" charset="0"/>
                                            </a:rPr>
                                            <m:t>𝑘</m:t>
                                          </m:r>
                                        </m:sub>
                                      </m:sSub>
                                      <m:r>
                                        <a:rPr lang="en-US" altLang="zh-TW" sz="2600" i="1">
                                          <a:latin typeface="Cambria Math" panose="02040503050406030204" pitchFamily="18" charset="0"/>
                                          <a:cs typeface="Times New Roman" panose="02020603050405020304" pitchFamily="18" charset="0"/>
                                        </a:rPr>
                                        <m:t>, </m:t>
                                      </m:r>
                                      <m:sSub>
                                        <m:sSubPr>
                                          <m:ctrlPr>
                                            <a:rPr lang="en-US" altLang="zh-TW" sz="2600" i="1">
                                              <a:latin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600" i="1">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m:t>
                                      </m:r>
                                    </m:num>
                                    <m:den>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den>
                                  </m:f>
                                </m:e>
                              </m:d>
                            </m:e>
                          </m:func>
                        </m:e>
                      </m:nary>
                    </m:oMath>
                  </m:oMathPara>
                </a14:m>
                <a:endParaRPr lang="en-US" altLang="zh-TW" sz="2600" i="1" dirty="0" smtClean="0">
                  <a:solidFill>
                    <a:srgbClr val="FF00FF"/>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6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𝐸</m:t>
                              </m:r>
                            </m:e>
                            <m:sub>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sub>
                          </m:sSub>
                          <m:d>
                            <m:dPr>
                              <m:begChr m:val="{"/>
                              <m:endChr m:val="}"/>
                              <m:ctrlPr>
                                <a:rPr lang="en-US" altLang="zh-TW" sz="26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en-US" altLang="zh-TW" sz="26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6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f>
                                    <m:fPr>
                                      <m:ctrlPr>
                                        <a:rPr lang="en-US" altLang="zh-TW" sz="2600" i="1">
                                          <a:latin typeface="Cambria Math" panose="02040503050406030204" pitchFamily="18" charset="0"/>
                                          <a:cs typeface="Times New Roman" panose="02020603050405020304" pitchFamily="18" charset="0"/>
                                        </a:rPr>
                                      </m:ctrlPr>
                                    </m:fPr>
                                    <m:num>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𝑝</m:t>
                                      </m:r>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latin typeface="Cambria Math" panose="02040503050406030204" pitchFamily="18" charset="0"/>
                                              <a:cs typeface="Times New Roman" panose="02020603050405020304" pitchFamily="18" charset="0"/>
                                            </a:rPr>
                                          </m:ctrlPr>
                                        </m:sSubPr>
                                        <m:e>
                                          <m:r>
                                            <a:rPr lang="zh-TW" altLang="en-US" sz="2600" b="1" i="1">
                                              <a:latin typeface="Cambria Math" panose="02040503050406030204" pitchFamily="18" charset="0"/>
                                              <a:cs typeface="Times New Roman" panose="02020603050405020304" pitchFamily="18" charset="0"/>
                                            </a:rPr>
                                            <m:t>𝝁</m:t>
                                          </m:r>
                                        </m:e>
                                        <m:sub>
                                          <m:r>
                                            <a:rPr lang="en-US" altLang="zh-TW" sz="2600" i="1">
                                              <a:latin typeface="Cambria Math" panose="02040503050406030204" pitchFamily="18" charset="0"/>
                                              <a:cs typeface="Times New Roman" panose="02020603050405020304" pitchFamily="18" charset="0"/>
                                            </a:rPr>
                                            <m:t>𝑘</m:t>
                                          </m:r>
                                        </m:sub>
                                      </m:sSub>
                                      <m:r>
                                        <a:rPr lang="en-US" altLang="zh-TW" sz="2600" i="1">
                                          <a:latin typeface="Cambria Math" panose="02040503050406030204" pitchFamily="18" charset="0"/>
                                          <a:cs typeface="Times New Roman" panose="02020603050405020304" pitchFamily="18" charset="0"/>
                                        </a:rPr>
                                        <m:t>, </m:t>
                                      </m:r>
                                      <m:sSub>
                                        <m:sSubPr>
                                          <m:ctrlPr>
                                            <a:rPr lang="en-US" altLang="zh-TW" sz="2600" i="1">
                                              <a:latin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600" i="1">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m:t>
                                      </m:r>
                                    </m:num>
                                    <m:den>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den>
                                  </m:f>
                                </m:e>
                              </m:func>
                            </m:e>
                          </m:d>
                        </m:e>
                      </m:nary>
                      <m:r>
                        <a:rPr lang="en-US" altLang="zh-TW" sz="26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6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altLang="zh-TW" sz="2600" dirty="0" smtClean="0">
                  <a:solidFill>
                    <a:srgbClr val="FF00FF"/>
                  </a:solidFill>
                  <a:latin typeface="Times New Roman" panose="02020603050405020304" pitchFamily="18" charset="0"/>
                  <a:cs typeface="Times New Roman" panose="02020603050405020304" pitchFamily="18" charset="0"/>
                </a:endParaRPr>
              </a:p>
              <a:p>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r>
                  <a:rPr lang="en-US" altLang="zh-TW" sz="2800" dirty="0">
                    <a:latin typeface="Times New Roman" panose="02020603050405020304" pitchFamily="18" charset="0"/>
                    <a:cs typeface="Times New Roman" panose="02020603050405020304" pitchFamily="18" charset="0"/>
                  </a:rPr>
                  <a:t> is some probability distribution over the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𝐾</m:t>
                    </m:r>
                  </m:oMath>
                </a14:m>
                <a:r>
                  <a:rPr lang="en-US" altLang="zh-TW" sz="2800" dirty="0">
                    <a:latin typeface="Times New Roman" panose="02020603050405020304" pitchFamily="18" charset="0"/>
                    <a:cs typeface="Times New Roman" panose="02020603050405020304" pitchFamily="18" charset="0"/>
                  </a:rPr>
                  <a:t> components for </a:t>
                </a:r>
                <a14:m>
                  <m:oMath xmlns:m="http://schemas.openxmlformats.org/officeDocument/2006/math">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18837" y="534245"/>
                <a:ext cx="11369964" cy="6316345"/>
              </a:xfrm>
              <a:prstGeom prst="rect">
                <a:avLst/>
              </a:prstGeom>
              <a:blipFill>
                <a:blip r:embed="rId3"/>
                <a:stretch>
                  <a:fillRect l="-965" t="-1062" r="-590" b="-1737"/>
                </a:stretch>
              </a:blipFill>
            </p:spPr>
            <p:txBody>
              <a:bodyPr/>
              <a:lstStyle/>
              <a:p>
                <a:r>
                  <a:rPr lang="zh-TW" altLang="en-US">
                    <a:noFill/>
                  </a:rPr>
                  <a:t> </a:t>
                </a:r>
              </a:p>
            </p:txBody>
          </p:sp>
        </mc:Fallback>
      </mc:AlternateContent>
      <p:sp>
        <p:nvSpPr>
          <p:cNvPr id="3" name="Rectangle 2"/>
          <p:cNvSpPr/>
          <p:nvPr/>
        </p:nvSpPr>
        <p:spPr>
          <a:xfrm>
            <a:off x="2580085" y="-43120"/>
            <a:ext cx="6491457"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L</a:t>
            </a:r>
            <a:r>
              <a:rPr lang="zh-TW" altLang="en-US" sz="3200" b="1" dirty="0" smtClean="0">
                <a:latin typeface="Times New Roman" panose="02020603050405020304" pitchFamily="18" charset="0"/>
                <a:cs typeface="Times New Roman" panose="02020603050405020304" pitchFamily="18" charset="0"/>
              </a:rPr>
              <a:t>o</a:t>
            </a:r>
            <a:r>
              <a:rPr lang="zh-TW" altLang="en-US" sz="3200" b="1" dirty="0">
                <a:latin typeface="Times New Roman" panose="02020603050405020304" pitchFamily="18" charset="0"/>
                <a:cs typeface="Times New Roman" panose="02020603050405020304" pitchFamily="18" charset="0"/>
              </a:rPr>
              <a:t>wer </a:t>
            </a:r>
            <a:r>
              <a:rPr lang="en-US" altLang="zh-TW" sz="3200" b="1" dirty="0" smtClean="0">
                <a:latin typeface="Times New Roman" panose="02020603050405020304" pitchFamily="18" charset="0"/>
                <a:cs typeface="Times New Roman" panose="02020603050405020304" pitchFamily="18" charset="0"/>
              </a:rPr>
              <a:t>B</a:t>
            </a:r>
            <a:r>
              <a:rPr lang="zh-TW" altLang="en-US" sz="3200" b="1" dirty="0" smtClean="0">
                <a:latin typeface="Times New Roman" panose="02020603050405020304" pitchFamily="18" charset="0"/>
                <a:cs typeface="Times New Roman" panose="02020603050405020304" pitchFamily="18" charset="0"/>
              </a:rPr>
              <a:t>o</a:t>
            </a:r>
            <a:r>
              <a:rPr lang="zh-TW" altLang="en-US" sz="3200" b="1" dirty="0">
                <a:latin typeface="Times New Roman" panose="02020603050405020304" pitchFamily="18" charset="0"/>
                <a:cs typeface="Times New Roman" panose="02020603050405020304" pitchFamily="18" charset="0"/>
              </a:rPr>
              <a:t>un</a:t>
            </a:r>
            <a:r>
              <a:rPr lang="zh-TW" altLang="en-US" sz="3200" b="1" dirty="0" smtClean="0">
                <a:latin typeface="Times New Roman" panose="02020603050405020304" pitchFamily="18" charset="0"/>
                <a:cs typeface="Times New Roman" panose="02020603050405020304" pitchFamily="18" charset="0"/>
              </a:rPr>
              <a:t>d </a:t>
            </a:r>
            <a:r>
              <a:rPr lang="en-US" altLang="zh-TW" sz="3200" b="1" dirty="0" smtClean="0">
                <a:latin typeface="Times New Roman" panose="02020603050405020304" pitchFamily="18" charset="0"/>
                <a:cs typeface="Times New Roman" panose="02020603050405020304" pitchFamily="18" charset="0"/>
              </a:rPr>
              <a:t>of the Log-Likelihood</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608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18624" y="540068"/>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410915" y="540068"/>
                <a:ext cx="11448576" cy="56148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8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𝐸</m:t>
                              </m:r>
                            </m:e>
                            <m:sub>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sub>
                          </m:sSub>
                          <m:d>
                            <m:dPr>
                              <m:begChr m:val="{"/>
                              <m:end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8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f>
                                    <m:fPr>
                                      <m:ctrlPr>
                                        <a:rPr lang="en-US" altLang="zh-TW" sz="2800" i="1">
                                          <a:latin typeface="Cambria Math" panose="02040503050406030204" pitchFamily="18" charset="0"/>
                                          <a:cs typeface="Times New Roman" panose="02020603050405020304" pitchFamily="18" charset="0"/>
                                        </a:rPr>
                                      </m:ctrlPr>
                                    </m:fPr>
                                    <m:num>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num>
                                    <m:den>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den>
                                  </m:f>
                                </m:e>
                              </m:func>
                            </m:e>
                          </m:d>
                        </m:e>
                      </m:nary>
                      <m:r>
                        <a:rPr lang="en-US" altLang="zh-TW"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800" b="0" i="1" smtClean="0">
                                      <a:solidFill>
                                        <a:srgbClr val="FF00FF"/>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log</m:t>
                                  </m:r>
                                </m:fName>
                                <m:e>
                                  <m:f>
                                    <m:fPr>
                                      <m:ctrlPr>
                                        <a:rPr lang="en-US" altLang="zh-TW" sz="2800" i="1">
                                          <a:latin typeface="Cambria Math" panose="02040503050406030204" pitchFamily="18" charset="0"/>
                                          <a:cs typeface="Times New Roman" panose="02020603050405020304" pitchFamily="18" charset="0"/>
                                        </a:rPr>
                                      </m:ctrlPr>
                                    </m:fPr>
                                    <m:num>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num>
                                    <m:den>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den>
                                  </m:f>
                                </m:e>
                              </m:func>
                            </m:e>
                          </m:nary>
                        </m:e>
                      </m:nary>
                      <m:r>
                        <a:rPr lang="en-US" altLang="zh-TW"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8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800">
                                      <a:latin typeface="Cambria Math" panose="02040503050406030204" pitchFamily="18" charset="0"/>
                                      <a:cs typeface="Times New Roman" panose="02020603050405020304" pitchFamily="18" charset="0"/>
                                    </a:rPr>
                                    <m:t>log</m:t>
                                  </m:r>
                                </m:fName>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8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800">
                                      <a:latin typeface="Cambria Math" panose="02040503050406030204" pitchFamily="18" charset="0"/>
                                      <a:cs typeface="Times New Roman" panose="02020603050405020304" pitchFamily="18" charset="0"/>
                                    </a:rPr>
                                    <m:t>log</m:t>
                                  </m:r>
                                </m:fName>
                                <m:e>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e>
                              </m:func>
                            </m:e>
                          </m:nary>
                          <m:r>
                            <a:rPr lang="en-US" altLang="zh-TW" sz="2800" b="0" i="1" smtClean="0">
                              <a:solidFill>
                                <a:schemeClr val="tx1"/>
                              </a:solidFill>
                              <a:latin typeface="Cambria Math" panose="02040503050406030204" pitchFamily="18" charset="0"/>
                              <a:cs typeface="Times New Roman" panose="02020603050405020304" pitchFamily="18" charset="0"/>
                            </a:rPr>
                            <m:t>−</m:t>
                          </m:r>
                        </m:e>
                      </m:nary>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8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800">
                                      <a:latin typeface="Cambria Math" panose="02040503050406030204" pitchFamily="18" charset="0"/>
                                      <a:cs typeface="Times New Roman" panose="02020603050405020304" pitchFamily="18" charset="0"/>
                                    </a:rPr>
                                    <m:t>log</m:t>
                                  </m:r>
                                </m:fName>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func>
                            </m:e>
                          </m:nary>
                        </m:e>
                      </m:nary>
                    </m:oMath>
                  </m:oMathPara>
                </a14:m>
                <a:endParaRPr lang="en-US" altLang="zh-TW" sz="2800" dirty="0" smtClean="0">
                  <a:solidFill>
                    <a:srgbClr val="FF00FF"/>
                  </a:solidFill>
                  <a:latin typeface="Times New Roman" panose="02020603050405020304" pitchFamily="18" charset="0"/>
                  <a:cs typeface="Times New Roman" panose="02020603050405020304" pitchFamily="18" charset="0"/>
                </a:endParaRPr>
              </a:p>
              <a:p>
                <a:endParaRPr lang="en-US" altLang="zh-TW" sz="28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Value of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𝜇</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oMath>
                </a14:m>
                <a:r>
                  <a:rPr lang="en-US" altLang="zh-TW" sz="2800" dirty="0" smtClean="0">
                    <a:latin typeface="Times New Roman" panose="02020603050405020304" pitchFamily="18" charset="0"/>
                    <a:cs typeface="Times New Roman" panose="02020603050405020304" pitchFamily="18" charset="0"/>
                  </a:rPr>
                  <a:t> that </a:t>
                </a:r>
                <a:r>
                  <a:rPr lang="en-US" altLang="zh-TW" sz="2800" dirty="0">
                    <a:latin typeface="Times New Roman" panose="02020603050405020304" pitchFamily="18" charset="0"/>
                    <a:cs typeface="Times New Roman" panose="02020603050405020304" pitchFamily="18" charset="0"/>
                  </a:rPr>
                  <a:t>correspond to a local maxima of this bound will </a:t>
                </a:r>
                <a:r>
                  <a:rPr lang="en-US" altLang="zh-TW" sz="2800" dirty="0" smtClean="0">
                    <a:latin typeface="Times New Roman" panose="02020603050405020304" pitchFamily="18" charset="0"/>
                    <a:cs typeface="Times New Roman" panose="02020603050405020304" pitchFamily="18" charset="0"/>
                  </a:rPr>
                  <a:t>also correspond </a:t>
                </a:r>
                <a:r>
                  <a:rPr lang="en-US" altLang="zh-TW" sz="2800" dirty="0">
                    <a:latin typeface="Times New Roman" panose="02020603050405020304" pitchFamily="18" charset="0"/>
                    <a:cs typeface="Times New Roman" panose="02020603050405020304" pitchFamily="18" charset="0"/>
                  </a:rPr>
                  <a:t>to a local maxima of the log-likelihood,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𝐿</m:t>
                    </m:r>
                  </m:oMath>
                </a14:m>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14:m>
                  <m:oMath xmlns:m="http://schemas.openxmlformats.org/officeDocument/2006/math">
                    <m:f>
                      <m:fPr>
                        <m:ctrlP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𝜋</m:t>
                            </m:r>
                          </m:e>
                          <m:sub>
                            <m:r>
                              <a:rPr lang="en-US" altLang="zh-TW" sz="2800" i="1">
                                <a:solidFill>
                                  <a:schemeClr val="tx1"/>
                                </a:solidFill>
                                <a:latin typeface="Cambria Math" panose="02040503050406030204" pitchFamily="18" charset="0"/>
                                <a:cs typeface="Times New Roman" panose="02020603050405020304" pitchFamily="18" charset="0"/>
                              </a:rPr>
                              <m:t>𝑘</m:t>
                            </m:r>
                          </m:sub>
                        </m:sSub>
                      </m:den>
                    </m:f>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smtClean="0">
                    <a:solidFill>
                      <a:schemeClr val="tx1"/>
                    </a:solidFill>
                    <a:latin typeface="Times New Roman" panose="02020603050405020304" pitchFamily="18" charset="0"/>
                    <a:cs typeface="Times New Roman" panose="02020603050405020304" pitchFamily="18" charset="0"/>
                  </a:rPr>
                  <a:t>  </a:t>
                </a:r>
                <a:r>
                  <a:rPr lang="en-US" altLang="zh-TW" sz="280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b="0" i="1" smtClean="0">
                        <a:solidFill>
                          <a:schemeClr val="tx1"/>
                        </a:solidFill>
                        <a:latin typeface="Cambria Math" panose="02040503050406030204" pitchFamily="18" charset="0"/>
                        <a:cs typeface="Times New Roman" panose="02020603050405020304" pitchFamily="18" charset="0"/>
                      </a:rPr>
                      <m:t>=?</m:t>
                    </m:r>
                  </m:oMath>
                </a14:m>
                <a:r>
                  <a:rPr lang="en-US" altLang="zh-TW" sz="2800" dirty="0" smtClean="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den>
                    </m:f>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r>
                      <a:rPr lang="en-US" altLang="zh-TW" sz="2800" b="0" i="1" smtClean="0">
                        <a:latin typeface="Cambria Math" panose="02040503050406030204" pitchFamily="18" charset="0"/>
                        <a:cs typeface="Times New Roman" panose="02020603050405020304" pitchFamily="18" charset="0"/>
                      </a:rPr>
                      <m:t>=?</m:t>
                    </m:r>
                  </m:oMath>
                </a14:m>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den>
                    </m:f>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m:t>
                    </m:r>
                  </m:oMath>
                </a14:m>
                <a:r>
                  <a:rPr lang="en-US" altLang="zh-TW" sz="2800" dirty="0">
                    <a:latin typeface="Cambria Math" panose="02040503050406030204" pitchFamily="18" charset="0"/>
                    <a:ea typeface="Cambria Math" panose="02040503050406030204" pitchFamily="18" charset="0"/>
                    <a:cs typeface="Times New Roman" panose="02020603050405020304" pitchFamily="18" charset="0"/>
                  </a:rPr>
                  <a:t>, </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den>
                    </m:f>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r>
                      <a:rPr lang="en-US" altLang="zh-TW" sz="2800" i="1" smtClean="0">
                        <a:solidFill>
                          <a:schemeClr val="tx1"/>
                        </a:solidFill>
                        <a:latin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 </a:t>
                </a:r>
                <a:endPar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10915" y="540068"/>
                <a:ext cx="11448576" cy="5614870"/>
              </a:xfrm>
              <a:prstGeom prst="rect">
                <a:avLst/>
              </a:prstGeom>
              <a:blipFill>
                <a:blip r:embed="rId2"/>
                <a:stretch>
                  <a:fillRect l="-958"/>
                </a:stretch>
              </a:blipFill>
            </p:spPr>
            <p:txBody>
              <a:bodyPr/>
              <a:lstStyle/>
              <a:p>
                <a:r>
                  <a:rPr lang="zh-TW" altLang="en-US">
                    <a:noFill/>
                  </a:rPr>
                  <a:t> </a:t>
                </a:r>
              </a:p>
            </p:txBody>
          </p:sp>
        </mc:Fallback>
      </mc:AlternateContent>
      <p:sp>
        <p:nvSpPr>
          <p:cNvPr id="5" name="Rectangle 4"/>
          <p:cNvSpPr/>
          <p:nvPr/>
        </p:nvSpPr>
        <p:spPr>
          <a:xfrm>
            <a:off x="2580085" y="-43120"/>
            <a:ext cx="6491457"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L</a:t>
            </a:r>
            <a:r>
              <a:rPr lang="zh-TW" altLang="en-US" sz="3200" b="1" dirty="0" smtClean="0">
                <a:latin typeface="Times New Roman" panose="02020603050405020304" pitchFamily="18" charset="0"/>
                <a:cs typeface="Times New Roman" panose="02020603050405020304" pitchFamily="18" charset="0"/>
              </a:rPr>
              <a:t>o</a:t>
            </a:r>
            <a:r>
              <a:rPr lang="zh-TW" altLang="en-US" sz="3200" b="1" dirty="0">
                <a:latin typeface="Times New Roman" panose="02020603050405020304" pitchFamily="18" charset="0"/>
                <a:cs typeface="Times New Roman" panose="02020603050405020304" pitchFamily="18" charset="0"/>
              </a:rPr>
              <a:t>wer </a:t>
            </a:r>
            <a:r>
              <a:rPr lang="en-US" altLang="zh-TW" sz="3200" b="1" dirty="0" smtClean="0">
                <a:latin typeface="Times New Roman" panose="02020603050405020304" pitchFamily="18" charset="0"/>
                <a:cs typeface="Times New Roman" panose="02020603050405020304" pitchFamily="18" charset="0"/>
              </a:rPr>
              <a:t>B</a:t>
            </a:r>
            <a:r>
              <a:rPr lang="zh-TW" altLang="en-US" sz="3200" b="1" dirty="0" smtClean="0">
                <a:latin typeface="Times New Roman" panose="02020603050405020304" pitchFamily="18" charset="0"/>
                <a:cs typeface="Times New Roman" panose="02020603050405020304" pitchFamily="18" charset="0"/>
              </a:rPr>
              <a:t>o</a:t>
            </a:r>
            <a:r>
              <a:rPr lang="zh-TW" altLang="en-US" sz="3200" b="1" dirty="0">
                <a:latin typeface="Times New Roman" panose="02020603050405020304" pitchFamily="18" charset="0"/>
                <a:cs typeface="Times New Roman" panose="02020603050405020304" pitchFamily="18" charset="0"/>
              </a:rPr>
              <a:t>un</a:t>
            </a:r>
            <a:r>
              <a:rPr lang="zh-TW" altLang="en-US" sz="3200" b="1" dirty="0" smtClean="0">
                <a:latin typeface="Times New Roman" panose="02020603050405020304" pitchFamily="18" charset="0"/>
                <a:cs typeface="Times New Roman" panose="02020603050405020304" pitchFamily="18" charset="0"/>
              </a:rPr>
              <a:t>d </a:t>
            </a:r>
            <a:r>
              <a:rPr lang="en-US" altLang="zh-TW" sz="3200" b="1" dirty="0" smtClean="0">
                <a:latin typeface="Times New Roman" panose="02020603050405020304" pitchFamily="18" charset="0"/>
                <a:cs typeface="Times New Roman" panose="02020603050405020304" pitchFamily="18" charset="0"/>
              </a:rPr>
              <a:t>of the Log-Likelihood</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284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58" y="472352"/>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4414144" y="-110836"/>
                <a:ext cx="2614242"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3200" b="1" i="1">
                            <a:latin typeface="Cambria Math" panose="02040503050406030204" pitchFamily="18" charset="0"/>
                            <a:cs typeface="Times New Roman" panose="02020603050405020304" pitchFamily="18" charset="0"/>
                          </a:rPr>
                        </m:ctrlPr>
                      </m:sSubPr>
                      <m:e>
                        <m:r>
                          <a:rPr lang="zh-TW" altLang="en-US" sz="3200" b="1" i="1">
                            <a:latin typeface="Cambria Math" panose="02040503050406030204" pitchFamily="18" charset="0"/>
                            <a:cs typeface="Times New Roman" panose="02020603050405020304" pitchFamily="18" charset="0"/>
                          </a:rPr>
                          <m:t>𝝅</m:t>
                        </m:r>
                      </m:e>
                      <m:sub>
                        <m:r>
                          <a:rPr lang="en-US" altLang="zh-TW" sz="3200" b="1" i="1">
                            <a:latin typeface="Cambria Math" panose="02040503050406030204" pitchFamily="18" charset="0"/>
                            <a:cs typeface="Times New Roman" panose="02020603050405020304" pitchFamily="18" charset="0"/>
                          </a:rPr>
                          <m:t>𝒌</m:t>
                        </m:r>
                      </m:sub>
                    </m:sSub>
                  </m:oMath>
                </a14:m>
                <a:r>
                  <a:rPr lang="en-US" altLang="zh-TW" sz="3200" b="1" dirty="0" smtClean="0">
                    <a:latin typeface="Times New Roman" panose="02020603050405020304" pitchFamily="18" charset="0"/>
                    <a:cs typeface="Times New Roman" panose="02020603050405020304" pitchFamily="18" charset="0"/>
                  </a:rPr>
                  <a:t>  </a:t>
                </a:r>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414144" y="-110836"/>
                <a:ext cx="2614242" cy="584775"/>
              </a:xfrm>
              <a:prstGeom prst="rect">
                <a:avLst/>
              </a:prstGeom>
              <a:blipFill>
                <a:blip r:embed="rId2"/>
                <a:stretch>
                  <a:fillRect l="-5828" t="-14583" b="-32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24873" y="552301"/>
                <a:ext cx="11628582" cy="59697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400" i="1">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400" i="1">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m:t>
                                  </m:r>
                                </m:e>
                              </m:func>
                            </m:e>
                          </m:nary>
                          <m:r>
                            <a:rPr lang="en-US" altLang="zh-TW" sz="2400" i="1">
                              <a:latin typeface="Cambria Math" panose="02040503050406030204" pitchFamily="18" charset="0"/>
                              <a:cs typeface="Times New Roman" panose="02020603050405020304" pitchFamily="18" charset="0"/>
                            </a:rPr>
                            <m:t>−</m:t>
                          </m:r>
                        </m:e>
                      </m:nary>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e>
                          </m:nary>
                        </m:e>
                      </m:nary>
                      <m:r>
                        <a:rPr lang="en-US" altLang="zh-TW" sz="24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40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2400" b="0" i="1" smtClean="0">
                              <a:solidFill>
                                <a:schemeClr val="tx1"/>
                              </a:solidFill>
                              <a:latin typeface="Cambria Math" panose="02040503050406030204" pitchFamily="18" charset="0"/>
                              <a:cs typeface="Times New Roman" panose="02020603050405020304" pitchFamily="18" charset="0"/>
                            </a:rPr>
                            <m:t>𝑘</m:t>
                          </m:r>
                          <m:r>
                            <a:rPr lang="en-US" altLang="zh-TW" sz="2400" b="0" i="1" smtClean="0">
                              <a:solidFill>
                                <a:schemeClr val="tx1"/>
                              </a:solidFill>
                              <a:latin typeface="Cambria Math" panose="02040503050406030204" pitchFamily="18" charset="0"/>
                              <a:cs typeface="Times New Roman" panose="02020603050405020304" pitchFamily="18" charset="0"/>
                            </a:rPr>
                            <m:t>=1</m:t>
                          </m:r>
                        </m:sub>
                        <m:sup>
                          <m:r>
                            <a:rPr lang="en-US" altLang="zh-TW" sz="2400" b="0" i="1" smtClean="0">
                              <a:solidFill>
                                <a:schemeClr val="tx1"/>
                              </a:solidFill>
                              <a:latin typeface="Cambria Math" panose="02040503050406030204" pitchFamily="18" charset="0"/>
                              <a:cs typeface="Times New Roman" panose="02020603050405020304" pitchFamily="18" charset="0"/>
                            </a:rPr>
                            <m:t>𝐾</m:t>
                          </m:r>
                        </m:sup>
                        <m:e>
                          <m:sSub>
                            <m:sSubPr>
                              <m:ctrlPr>
                                <a:rPr lang="en-US" altLang="zh-TW" sz="2400" i="1" smtClean="0">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nary>
                      <m:r>
                        <a:rPr lang="en-US" altLang="zh-TW" sz="2400" b="0" i="1" smtClean="0">
                          <a:solidFill>
                            <a:schemeClr val="tx1"/>
                          </a:solidFill>
                          <a:latin typeface="Cambria Math" panose="02040503050406030204" pitchFamily="18" charset="0"/>
                          <a:cs typeface="Times New Roman" panose="02020603050405020304" pitchFamily="18" charset="0"/>
                        </a:rPr>
                        <m:t>=1</m:t>
                      </m:r>
                    </m:oMath>
                  </m:oMathPara>
                </a14:m>
                <a:endParaRPr lang="en-US" altLang="zh-TW" sz="2400" dirty="0" smtClean="0">
                  <a:solidFill>
                    <a:schemeClr val="tx1"/>
                  </a:solidFill>
                  <a:cs typeface="Times New Roman" panose="02020603050405020304" pitchFamily="18" charset="0"/>
                </a:endParaRPr>
              </a:p>
              <a:p>
                <a:endParaRPr lang="en-US" altLang="zh-TW" sz="2400" dirty="0">
                  <a:cs typeface="Times New Roman" panose="02020603050405020304" pitchFamily="18" charset="0"/>
                </a:endParaRPr>
              </a:p>
              <a:p>
                <a:pPr marL="342900" indent="-342900">
                  <a:buFont typeface="Arial" panose="020B0604020202020204" pitchFamily="34" charset="0"/>
                  <a:buChar char="•"/>
                </a:pPr>
                <a:r>
                  <a:rPr lang="en-US" altLang="zh-TW" sz="2800" dirty="0" smtClean="0">
                    <a:solidFill>
                      <a:schemeClr val="tx1"/>
                    </a:solidFill>
                    <a:latin typeface="Times New Roman" panose="02020603050405020304" pitchFamily="18" charset="0"/>
                    <a:cs typeface="Times New Roman" panose="02020603050405020304" pitchFamily="18" charset="0"/>
                  </a:rPr>
                  <a:t>This is a </a:t>
                </a:r>
                <a:r>
                  <a:rPr lang="en-US" altLang="zh-TW" sz="2800" dirty="0">
                    <a:latin typeface="Times New Roman" panose="02020603050405020304" pitchFamily="18" charset="0"/>
                    <a:cs typeface="Times New Roman" panose="02020603050405020304" pitchFamily="18" charset="0"/>
                  </a:rPr>
                  <a:t>constrained optimization, we use Lagrange multiplier </a:t>
                </a:r>
                <a14:m>
                  <m:oMath xmlns:m="http://schemas.openxmlformats.org/officeDocument/2006/math">
                    <m:r>
                      <m:rPr>
                        <m:sty m:val="p"/>
                      </m:rPr>
                      <a:rPr lang="el-GR"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λ</m:t>
                    </m:r>
                  </m:oMath>
                </a14:m>
                <a:r>
                  <a:rPr lang="en-US" altLang="zh-TW" sz="2800" dirty="0" smtClean="0">
                    <a:solidFill>
                      <a:schemeClr val="tx1"/>
                    </a:solidFill>
                    <a:latin typeface="Times New Roman" panose="02020603050405020304" pitchFamily="18" charset="0"/>
                    <a:cs typeface="Times New Roman" panose="02020603050405020304" pitchFamily="18" charset="0"/>
                  </a:rPr>
                  <a:t> such that</a:t>
                </a:r>
              </a:p>
              <a:p>
                <a:pPr/>
                <a14:m>
                  <m:oMathPara xmlns:m="http://schemas.openxmlformats.org/officeDocument/2006/math">
                    <m:oMathParaPr>
                      <m:jc m:val="centerGroup"/>
                    </m:oMathParaPr>
                    <m:oMath xmlns:m="http://schemas.openxmlformats.org/officeDocument/2006/math">
                      <m:r>
                        <a:rPr lang="en-US" altLang="zh-TW" sz="26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600" i="1">
                          <a:latin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6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600">
                                      <a:latin typeface="Cambria Math" panose="02040503050406030204" pitchFamily="18" charset="0"/>
                                      <a:cs typeface="Times New Roman" panose="02020603050405020304" pitchFamily="18" charset="0"/>
                                    </a:rPr>
                                    <m:t>log</m:t>
                                  </m:r>
                                </m:fName>
                                <m:e>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600" b="0" i="1" smtClean="0">
                          <a:solidFill>
                            <a:schemeClr val="tx1"/>
                          </a:solidFill>
                          <a:latin typeface="Cambria Math" panose="02040503050406030204" pitchFamily="18" charset="0"/>
                          <a:cs typeface="Times New Roman" panose="02020603050405020304" pitchFamily="18" charset="0"/>
                        </a:rPr>
                        <m:t>−</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d>
                        <m:dPr>
                          <m:ctrlPr>
                            <a:rPr lang="el-GR" altLang="zh-TW" sz="2400" i="1" smtClea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𝑘</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𝐾</m:t>
                              </m:r>
                            </m:sup>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nary>
                          <m:r>
                            <a:rPr lang="en-US" altLang="zh-TW" sz="2400" b="0" i="1" smtClean="0">
                              <a:solidFill>
                                <a:srgbClr val="FF0000"/>
                              </a:solidFill>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1</m:t>
                          </m:r>
                          <m:r>
                            <m:rPr>
                              <m:nor/>
                            </m:rPr>
                            <a:rPr lang="en-US" altLang="zh-TW" sz="2400" dirty="0">
                              <a:cs typeface="Times New Roman" panose="02020603050405020304" pitchFamily="18" charset="0"/>
                            </a:rPr>
                            <m:t> </m:t>
                          </m:r>
                        </m:e>
                      </m:d>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TW"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14:m>
                  <m:oMath xmlns:m="http://schemas.openxmlformats.org/officeDocument/2006/math">
                    <m:f>
                      <m:f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𝜋</m:t>
                            </m:r>
                          </m:e>
                          <m:sub>
                            <m:r>
                              <a:rPr lang="en-US" altLang="zh-TW" sz="2800" i="1">
                                <a:latin typeface="Cambria Math" panose="02040503050406030204" pitchFamily="18" charset="0"/>
                                <a:cs typeface="Times New Roman" panose="02020603050405020304" pitchFamily="18" charset="0"/>
                              </a:rPr>
                              <m:t>𝑘</m:t>
                            </m:r>
                          </m:sub>
                        </m:sSub>
                      </m:den>
                    </m:f>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2800" b="0" i="1" smtClean="0">
                            <a:solidFill>
                              <a:schemeClr val="tx1"/>
                            </a:solidFill>
                            <a:latin typeface="Cambria Math" panose="02040503050406030204" pitchFamily="18" charset="0"/>
                            <a:cs typeface="Times New Roman" panose="02020603050405020304" pitchFamily="18" charset="0"/>
                          </a:rPr>
                          <m:t>𝑛</m:t>
                        </m:r>
                        <m:r>
                          <a:rPr lang="en-US" altLang="zh-TW" sz="2800" b="0" i="1" smtClean="0">
                            <a:solidFill>
                              <a:schemeClr val="tx1"/>
                            </a:solidFill>
                            <a:latin typeface="Cambria Math" panose="02040503050406030204" pitchFamily="18" charset="0"/>
                            <a:cs typeface="Times New Roman" panose="02020603050405020304" pitchFamily="18" charset="0"/>
                          </a:rPr>
                          <m:t>=1</m:t>
                        </m:r>
                      </m:sub>
                      <m:sup>
                        <m:r>
                          <a:rPr lang="en-US" altLang="zh-TW" sz="2800" b="0" i="1" smtClean="0">
                            <a:solidFill>
                              <a:schemeClr val="tx1"/>
                            </a:solidFill>
                            <a:latin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f>
                      <m:fPr>
                        <m:ctrlPr>
                          <a:rPr lang="en-US" altLang="zh-TW" sz="280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den>
                    </m:f>
                    <m:r>
                      <a:rPr lang="en-US" altLang="zh-TW" sz="2800" b="0" i="1" smtClean="0">
                        <a:solidFill>
                          <a:schemeClr val="tx1"/>
                        </a:solidFill>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smtClean="0">
                    <a:latin typeface="Times New Roman" panose="02020603050405020304" pitchFamily="18" charset="0"/>
                    <a:cs typeface="Times New Roman" panose="02020603050405020304" pitchFamily="18" charset="0"/>
                  </a:rPr>
                  <a:t>  </a:t>
                </a:r>
              </a:p>
              <a:p>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r>
                      <a:rPr lang="en-US" altLang="zh-TW" sz="2800" b="0" i="1" smtClean="0">
                        <a:solidFill>
                          <a:srgbClr val="FF00FF"/>
                        </a:solidFill>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oMath>
                </a14:m>
                <a:r>
                  <a:rPr lang="en-US" altLang="zh-TW" sz="2800" dirty="0" smtClean="0">
                    <a:latin typeface="Times New Roman" panose="02020603050405020304" pitchFamily="18" charset="0"/>
                    <a:cs typeface="Times New Roman" panose="02020603050405020304" pitchFamily="18" charset="0"/>
                  </a:rPr>
                  <a:t> </a:t>
                </a:r>
              </a:p>
              <a:p>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𝑘</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𝐾</m:t>
                        </m:r>
                      </m:sup>
                      <m:e>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e>
                    </m:nary>
                    <m:r>
                      <a:rPr lang="en-US" altLang="zh-TW" sz="2800" i="1">
                        <a:solidFill>
                          <a:srgbClr val="FF00FF"/>
                        </a:solidFill>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nary>
                      <m:naryPr>
                        <m:chr m:val="∑"/>
                        <m:ctrlPr>
                          <a:rPr lang="el-GR" altLang="zh-TW" sz="28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e>
                    </m:nary>
                  </m:oMath>
                </a14:m>
                <a:r>
                  <a:rPr lang="en-US" altLang="zh-TW" sz="2800" dirty="0" smtClean="0">
                    <a:latin typeface="Times New Roman" panose="02020603050405020304" pitchFamily="18" charset="0"/>
                    <a:cs typeface="Times New Roman" panose="02020603050405020304" pitchFamily="18" charset="0"/>
                  </a:rPr>
                  <a:t> </a:t>
                </a:r>
              </a:p>
              <a:p>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r>
                          <a:rPr lang="en-US" altLang="zh-TW" sz="2800" b="0" i="1" smtClean="0">
                            <a:latin typeface="Cambria Math" panose="02040503050406030204" pitchFamily="18" charset="0"/>
                            <a:cs typeface="Times New Roman" panose="02020603050405020304" pitchFamily="18" charset="0"/>
                          </a:rPr>
                          <m:t>1</m:t>
                        </m:r>
                      </m:e>
                    </m:nary>
                    <m:r>
                      <a:rPr lang="en-US" altLang="zh-TW" sz="2800" i="1" smtClean="0">
                        <a:solidFill>
                          <a:schemeClr val="tx1"/>
                        </a:solidFill>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oMath>
                </a14:m>
                <a:r>
                  <a:rPr lang="en-US" altLang="zh-TW" sz="2800" dirty="0" smtClean="0">
                    <a:latin typeface="Times New Roman" panose="02020603050405020304" pitchFamily="18" charset="0"/>
                    <a:cs typeface="Times New Roman" panose="02020603050405020304" pitchFamily="18" charset="0"/>
                  </a:rPr>
                  <a:t>,   since  </a:t>
                </a:r>
                <a14:m>
                  <m:oMath xmlns:m="http://schemas.openxmlformats.org/officeDocument/2006/math">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𝑘</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r>
                      <a:rPr lang="en-US" altLang="zh-TW" sz="2800" b="0" i="1" smtClean="0">
                        <a:solidFill>
                          <a:schemeClr val="tx1"/>
                        </a:solidFill>
                        <a:latin typeface="Cambria Math" panose="02040503050406030204" pitchFamily="18" charset="0"/>
                        <a:cs typeface="Times New Roman" panose="02020603050405020304" pitchFamily="18" charset="0"/>
                      </a:rPr>
                      <m:t>=1</m:t>
                    </m:r>
                  </m:oMath>
                </a14:m>
                <a:endParaRPr lang="en-US" altLang="zh-TW" sz="2800" dirty="0" smtClean="0">
                  <a:latin typeface="Times New Roman" panose="02020603050405020304" pitchFamily="18" charset="0"/>
                  <a:cs typeface="Times New Roman" panose="02020603050405020304" pitchFamily="18" charset="0"/>
                </a:endParaRPr>
              </a:p>
              <a:p>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𝑁</m:t>
                    </m:r>
                    <m:r>
                      <a:rPr lang="en-US" altLang="zh-TW" sz="2400" i="1">
                        <a:latin typeface="Cambria Math" panose="02040503050406030204" pitchFamily="18" charset="0"/>
                        <a:cs typeface="Times New Roman" panose="02020603050405020304" pitchFamily="18" charset="0"/>
                      </a:rPr>
                      <m:t>=</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oMath>
                </a14:m>
                <a:endParaRPr lang="en-US" altLang="zh-TW" sz="2600" dirty="0">
                  <a:latin typeface="Times New Roman" panose="02020603050405020304" pitchFamily="18" charset="0"/>
                  <a:cs typeface="Times New Roman" panose="02020603050405020304" pitchFamily="18" charset="0"/>
                </a:endParaRPr>
              </a:p>
              <a:p>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b="0" i="1" smtClean="0">
                        <a:solidFill>
                          <a:schemeClr val="tx1"/>
                        </a:solidFill>
                        <a:latin typeface="Cambria Math" panose="02040503050406030204" pitchFamily="18" charset="0"/>
                        <a:cs typeface="Times New Roman" panose="02020603050405020304" pitchFamily="18" charset="0"/>
                      </a:rPr>
                      <m:t>=</m:t>
                    </m:r>
                    <m:f>
                      <m:fPr>
                        <m:ctrlPr>
                          <a:rPr lang="en-US" altLang="zh-TW" sz="2400" b="0" i="1" smtClean="0">
                            <a:solidFill>
                              <a:schemeClr val="tx1"/>
                            </a:solidFill>
                            <a:latin typeface="Cambria Math" panose="02040503050406030204" pitchFamily="18" charset="0"/>
                            <a:cs typeface="Times New Roman" panose="02020603050405020304" pitchFamily="18" charset="0"/>
                          </a:rPr>
                        </m:ctrlPr>
                      </m:fPr>
                      <m:num>
                        <m:r>
                          <a:rPr lang="en-US" altLang="zh-TW" sz="2400" b="0" i="1" smtClean="0">
                            <a:solidFill>
                              <a:schemeClr val="tx1"/>
                            </a:solidFill>
                            <a:latin typeface="Cambria Math" panose="02040503050406030204" pitchFamily="18" charset="0"/>
                            <a:cs typeface="Times New Roman" panose="02020603050405020304" pitchFamily="18" charset="0"/>
                          </a:rPr>
                          <m:t>1</m:t>
                        </m:r>
                      </m:num>
                      <m:den>
                        <m:r>
                          <a:rPr lang="en-US" altLang="zh-TW" sz="2400" b="0" i="1" smtClean="0">
                            <a:solidFill>
                              <a:schemeClr val="tx1"/>
                            </a:solidFill>
                            <a:latin typeface="Cambria Math" panose="02040503050406030204" pitchFamily="18" charset="0"/>
                            <a:cs typeface="Times New Roman" panose="02020603050405020304" pitchFamily="18" charset="0"/>
                          </a:rPr>
                          <m:t>𝑁</m:t>
                        </m:r>
                      </m:den>
                    </m:f>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oMath>
                </a14:m>
                <a:endParaRPr lang="en-US" altLang="zh-TW" sz="2600" dirty="0" smtClean="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24873" y="552301"/>
                <a:ext cx="11628582" cy="5969711"/>
              </a:xfrm>
              <a:prstGeom prst="rect">
                <a:avLst/>
              </a:prstGeom>
              <a:blipFill>
                <a:blip r:embed="rId3"/>
                <a:stretch>
                  <a:fillRect l="-1101" b="-7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8926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55569" y="530654"/>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4027964" y="0"/>
            <a:ext cx="3752950"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K-Means Clustering</a:t>
            </a:r>
            <a:endParaRPr lang="zh-TW" altLang="en-US" sz="32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495645" y="732556"/>
            <a:ext cx="4696355" cy="38329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187175" y="524302"/>
                <a:ext cx="11434527" cy="585044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data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lives in a </a:t>
                </a:r>
                <a:endPar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en-US" altLang="zh-TW" sz="28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800"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Euclidean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space, </a:t>
                </a:r>
                <a14:m>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sub>
                    </m:s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TW"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𝐑</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𝑑</m:t>
                        </m:r>
                      </m:sup>
                    </m:sSup>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R="0" lvl="0" algn="l" defTabSz="914400" rtl="0" eaLnBrk="1" fontAlgn="auto" latinLnBrk="0" hangingPunct="1">
                  <a:lnSpc>
                    <a:spcPct val="100000"/>
                  </a:lnSpc>
                  <a:spcBef>
                    <a:spcPts val="0"/>
                  </a:spcBef>
                  <a:spcAft>
                    <a:spcPts val="0"/>
                  </a:spcAft>
                  <a:buClrTx/>
                  <a:buSzTx/>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belongs to K classes (patterns</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lvl="0" indent="-457200">
                  <a:buFont typeface="Arial" panose="020B0604020202020204" pitchFamily="34" charset="0"/>
                  <a:buChar char="•"/>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Assume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points from same class are similar</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lvl="0">
                  <a:defRPr/>
                </a:pPr>
                <a:r>
                  <a:rPr lang="en-US" altLang="zh-TW" sz="28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800"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800" dirty="0" err="1"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e.g</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close in </a:t>
                </a:r>
                <a14:m>
                  <m:oMath xmlns:m="http://schemas.openxmlformats.org/officeDocument/2006/math">
                    <m:sSup>
                      <m:sSup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800" b="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𝐑</m:t>
                        </m:r>
                      </m:e>
                      <m:sup>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oMath>
                </a14:m>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Euclidean distance</a:t>
                </a:r>
                <a:r>
                  <a:rPr kumimoji="0" lang="en-US" altLang="zh-TW" sz="2800" b="0" i="0" u="none" strike="noStrike" kern="1200" cap="none" spc="0" normalizeH="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lvl="0">
                  <a:defRPr/>
                </a:pPr>
                <a:r>
                  <a:rPr lang="en-US" altLang="zh-TW" sz="28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800"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p>
                      <m:sSupPr>
                        <m:ctrl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𝑗</m:t>
                                </m:r>
                              </m:sub>
                            </m:sSub>
                          </m:e>
                        </m:d>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rad>
                  </m:oMath>
                </a14:m>
                <a:endPar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lvl="0">
                  <a:defRPr/>
                </a:pPr>
                <a:r>
                  <a:rPr lang="en-US" altLang="zh-TW" sz="2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400"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800"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or close </a:t>
                </a:r>
                <a:r>
                  <a:rPr lang="en-US" altLang="zh-TW" sz="2800" dirty="0">
                    <a:solidFill>
                      <a:prstClr val="black"/>
                    </a:solidFill>
                    <a:latin typeface="Times New Roman" panose="02020603050405020304" pitchFamily="18" charset="0"/>
                    <a:cs typeface="Times New Roman" panose="02020603050405020304" pitchFamily="18" charset="0"/>
                  </a:rPr>
                  <a:t>in </a:t>
                </a:r>
                <a:r>
                  <a:rPr lang="en-US" altLang="zh-TW" sz="2800" dirty="0" err="1" smtClean="0">
                    <a:solidFill>
                      <a:prstClr val="black"/>
                    </a:solidFill>
                    <a:latin typeface="Times New Roman" panose="02020603050405020304" pitchFamily="18" charset="0"/>
                    <a:cs typeface="Times New Roman" panose="02020603050405020304" pitchFamily="18" charset="0"/>
                  </a:rPr>
                  <a:t>Mahanalobis</a:t>
                </a:r>
                <a:r>
                  <a:rPr lang="en-US" altLang="zh-TW" sz="2800" dirty="0">
                    <a:solidFill>
                      <a:prstClr val="black"/>
                    </a:solidFill>
                    <a:latin typeface="Times New Roman" panose="02020603050405020304" pitchFamily="18" charset="0"/>
                    <a:cs typeface="Times New Roman" panose="02020603050405020304" pitchFamily="18" charset="0"/>
                  </a:rPr>
                  <a:t> </a:t>
                </a:r>
                <a:r>
                  <a:rPr lang="en-US" altLang="zh-TW" sz="2800" dirty="0" smtClean="0">
                    <a:solidFill>
                      <a:prstClr val="black"/>
                    </a:solidFill>
                    <a:latin typeface="Times New Roman" panose="02020603050405020304" pitchFamily="18" charset="0"/>
                    <a:cs typeface="Times New Roman" panose="02020603050405020304" pitchFamily="18" charset="0"/>
                  </a:rPr>
                  <a:t>distance</a:t>
                </a:r>
              </a:p>
              <a:p>
                <a:pPr lvl="0">
                  <a:defRPr/>
                </a:pPr>
                <a:r>
                  <a:rPr lang="en-US" altLang="zh-TW" sz="2400" dirty="0" smtClean="0">
                    <a:solidFill>
                      <a:prstClr val="black"/>
                    </a:solidFill>
                    <a:ea typeface="Cambria Math" panose="02040503050406030204" pitchFamily="18" charset="0"/>
                    <a:cs typeface="Times New Roman" panose="02020603050405020304" pitchFamily="18" charset="0"/>
                  </a:rPr>
                  <a:t>       </a:t>
                </a:r>
                <a14:m>
                  <m:oMath xmlns:m="http://schemas.openxmlformats.org/officeDocument/2006/math">
                    <m:sSubSup>
                      <m:sSubSupPr>
                        <m:ctrlPr>
                          <a:rPr lang="en-US" altLang="zh-TW" sz="2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𝑗</m:t>
                                </m:r>
                              </m:sub>
                            </m:sSub>
                          </m:e>
                        </m:d>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m:rPr>
                            <m:sty m:val="p"/>
                          </m:rPr>
                          <a:rPr lang="en-US" altLang="zh-TW" sz="2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A</m:t>
                        </m:r>
                      </m:sub>
                      <m:sup>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𝑇</m:t>
                            </m:r>
                          </m:sup>
                        </m:sSup>
                        <m:r>
                          <m:rPr>
                            <m:sty m:val="p"/>
                          </m:rPr>
                          <a:rPr lang="en-US" altLang="zh-TW" sz="2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A</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rad>
                  </m:oMath>
                </a14:m>
                <a:endPar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lvl="0">
                  <a:defRPr/>
                </a:pPr>
                <a:endPar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How can we identify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points that belong to each </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class?</a:t>
                </a:r>
                <a:endPar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87175" y="524302"/>
                <a:ext cx="11434527" cy="5850448"/>
              </a:xfrm>
              <a:prstGeom prst="rect">
                <a:avLst/>
              </a:prstGeom>
              <a:blipFill>
                <a:blip r:embed="rId3"/>
                <a:stretch>
                  <a:fillRect l="-960" t="-1042" b="-197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79238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58" y="473939"/>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4414144" y="-110836"/>
                <a:ext cx="2395399"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3200" i="1">
                            <a:latin typeface="Cambria Math" panose="02040503050406030204" pitchFamily="18" charset="0"/>
                            <a:cs typeface="Times New Roman" panose="02020603050405020304" pitchFamily="18" charset="0"/>
                          </a:rPr>
                        </m:ctrlPr>
                      </m:sSubPr>
                      <m:e>
                        <m:r>
                          <a:rPr lang="zh-TW" altLang="en-US" sz="3200" b="1" i="1">
                            <a:latin typeface="Cambria Math" panose="02040503050406030204" pitchFamily="18" charset="0"/>
                            <a:cs typeface="Times New Roman" panose="02020603050405020304" pitchFamily="18" charset="0"/>
                          </a:rPr>
                          <m:t>𝝁</m:t>
                        </m:r>
                      </m:e>
                      <m:sub>
                        <m:r>
                          <a:rPr lang="en-US" altLang="zh-TW" sz="3200" i="1">
                            <a:latin typeface="Cambria Math" panose="02040503050406030204" pitchFamily="18" charset="0"/>
                            <a:cs typeface="Times New Roman" panose="02020603050405020304" pitchFamily="18" charset="0"/>
                          </a:rPr>
                          <m:t>𝑘</m:t>
                        </m:r>
                      </m:sub>
                    </m:sSub>
                  </m:oMath>
                </a14:m>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414144" y="-110836"/>
                <a:ext cx="2395399" cy="584775"/>
              </a:xfrm>
              <a:prstGeom prst="rect">
                <a:avLst/>
              </a:prstGeom>
              <a:blipFill>
                <a:blip r:embed="rId2"/>
                <a:stretch>
                  <a:fillRect l="-6361" t="-14583" b="-32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91887" y="473939"/>
                <a:ext cx="11550731" cy="6744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4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e>
                                  </m:d>
                                </m:e>
                              </m:func>
                            </m:e>
                          </m:nary>
                        </m:e>
                      </m:nary>
                      <m:r>
                        <a:rPr lang="en-US" altLang="zh-TW" sz="2400" b="0" i="1" smtClean="0">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(2</m:t>
                                          </m:r>
                                          <m:r>
                                            <a:rPr lang="zh-TW" altLang="en-US" sz="2400" i="1">
                                              <a:latin typeface="Cambria Math" panose="02040503050406030204" pitchFamily="18" charset="0"/>
                                              <a:cs typeface="Times New Roman" panose="02020603050405020304" pitchFamily="18" charset="0"/>
                                            </a:rPr>
                                            <m:t>𝜋</m:t>
                                          </m:r>
                                          <m:r>
                                            <a:rPr lang="en-US" altLang="zh-TW" sz="2400"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𝑑</m:t>
                                          </m:r>
                                          <m:r>
                                            <a:rPr lang="en-US" altLang="zh-TW" sz="2400" i="1">
                                              <a:latin typeface="Cambria Math" panose="02040503050406030204" pitchFamily="18" charset="0"/>
                                              <a:cs typeface="Times New Roman" panose="02020603050405020304" pitchFamily="18" charset="0"/>
                                            </a:rPr>
                                            <m:t>/2</m:t>
                                          </m:r>
                                        </m:sup>
                                      </m:sSup>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1/2</m:t>
                                          </m:r>
                                        </m:sup>
                                      </m:sSup>
                                    </m:den>
                                  </m:f>
                                  <m:r>
                                    <m:rPr>
                                      <m:sty m:val="p"/>
                                    </m:rPr>
                                    <a:rPr lang="en-US" altLang="zh-TW" sz="2400">
                                      <a:latin typeface="Cambria Math" panose="02040503050406030204" pitchFamily="18" charset="0"/>
                                      <a:cs typeface="Times New Roman" panose="02020603050405020304" pitchFamily="18" charset="0"/>
                                    </a:rPr>
                                    <m:t>exp</m:t>
                                  </m:r>
                                  <m:r>
                                    <a:rPr lang="en-US" altLang="zh-TW" sz="2400">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2</m:t>
                                      </m:r>
                                    </m:den>
                                  </m:f>
                                  <m:r>
                                    <a:rPr lang="en-US" altLang="zh-TW" sz="2400" i="1">
                                      <a:latin typeface="Cambria Math" panose="02040503050406030204" pitchFamily="18" charset="0"/>
                                      <a:cs typeface="Times New Roman" panose="02020603050405020304" pitchFamily="18" charset="0"/>
                                    </a:rPr>
                                    <m:t> </m:t>
                                  </m:r>
                                  <m:sSup>
                                    <m:sSupPr>
                                      <m:ctrlPr>
                                        <a:rPr lang="en-US" altLang="zh-TW" sz="2400" i="1">
                                          <a:latin typeface="Cambria Math" panose="02040503050406030204" pitchFamily="18" charset="0"/>
                                          <a:cs typeface="Times New Roman" panose="02020603050405020304" pitchFamily="18" charset="0"/>
                                        </a:rPr>
                                      </m:ctrlPr>
                                    </m:sSupPr>
                                    <m:e>
                                      <m:d>
                                        <m:dPr>
                                          <m:ctrlPr>
                                            <a:rPr lang="en-US" altLang="zh-TW" sz="2400" b="1" i="1">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e>
                                      </m:d>
                                    </m:e>
                                    <m:sup>
                                      <m:r>
                                        <a:rPr lang="en-US" altLang="zh-TW" sz="2400" i="1">
                                          <a:latin typeface="Cambria Math" panose="02040503050406030204" pitchFamily="18" charset="0"/>
                                          <a:cs typeface="Times New Roman" panose="02020603050405020304" pitchFamily="18" charset="0"/>
                                        </a:rPr>
                                        <m:t>𝑇</m:t>
                                      </m:r>
                                    </m:sup>
                                  </m:sSup>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up>
                                      <m:r>
                                        <a:rPr lang="en-US" altLang="zh-TW" sz="2400" i="1">
                                          <a:latin typeface="Cambria Math" panose="02040503050406030204" pitchFamily="18" charset="0"/>
                                          <a:cs typeface="Times New Roman" panose="02020603050405020304" pitchFamily="18" charset="0"/>
                                        </a:rPr>
                                        <m:t>−1</m:t>
                                      </m:r>
                                    </m:sup>
                                  </m:sSubSup>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e>
                                  </m:d>
                                  <m:r>
                                    <a:rPr lang="en-US" altLang="zh-TW" sz="2400" i="1">
                                      <a:latin typeface="Cambria Math" panose="02040503050406030204" pitchFamily="18" charset="0"/>
                                      <a:cs typeface="Times New Roman" panose="02020603050405020304" pitchFamily="18" charset="0"/>
                                    </a:rPr>
                                    <m:t>]</m:t>
                                  </m:r>
                                </m:e>
                              </m:func>
                            </m:e>
                          </m:nary>
                        </m:e>
                      </m:nary>
                    </m:oMath>
                  </m:oMathPara>
                </a14:m>
                <a:endParaRPr lang="en-US" altLang="zh-TW" sz="2400" dirty="0" smtClean="0"/>
              </a:p>
              <a:p>
                <a:endParaRPr lang="en-US" altLang="zh-TW" sz="2400" dirty="0"/>
              </a:p>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den>
                      </m:f>
                      <m:r>
                        <a:rPr lang="en-US" altLang="zh-TW" sz="240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num>
                        <m:den>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den>
                      </m:f>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𝑘</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e>
                      </m:nary>
                      <m:d>
                        <m:dPr>
                          <m:ctrlPr>
                            <a:rPr lang="en-US" altLang="zh-TW" sz="2400" i="1">
                              <a:latin typeface="Cambria Math" panose="02040503050406030204" pitchFamily="18" charset="0"/>
                              <a:cs typeface="Times New Roman" panose="02020603050405020304" pitchFamily="18" charset="0"/>
                            </a:rPr>
                          </m:ctrlPr>
                        </m:dPr>
                        <m:e>
                          <m:r>
                            <a:rPr lang="en-US" altLang="zh-TW" sz="2400" b="1" i="1">
                              <a:latin typeface="Cambria Math" panose="02040503050406030204" pitchFamily="18" charset="0"/>
                              <a:cs typeface="Times New Roman" panose="02020603050405020304" pitchFamily="18" charset="0"/>
                            </a:rPr>
                            <m:t>−</m:t>
                          </m:r>
                          <m:f>
                            <m:fPr>
                              <m:ctrlPr>
                                <a:rPr lang="en-US" altLang="zh-TW" sz="2400" b="1"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2</m:t>
                              </m:r>
                            </m:den>
                          </m:f>
                          <m:func>
                            <m:funcPr>
                              <m:ctrlPr>
                                <a:rPr lang="en-US" altLang="zh-TW" sz="2400" i="1">
                                  <a:latin typeface="Cambria Math" panose="02040503050406030204" pitchFamily="18" charset="0"/>
                                  <a:cs typeface="Times New Roman" panose="02020603050405020304" pitchFamily="18" charset="0"/>
                                </a:rPr>
                              </m:ctrlPr>
                            </m:funcPr>
                            <m:fName>
                              <m:r>
                                <a:rPr lang="en-US" altLang="zh-TW" sz="2400" i="1">
                                  <a:latin typeface="Cambria Math" panose="02040503050406030204" pitchFamily="18" charset="0"/>
                                  <a:cs typeface="Times New Roman" panose="02020603050405020304" pitchFamily="18" charset="0"/>
                                </a:rPr>
                                <m:t>(</m:t>
                              </m:r>
                              <m:r>
                                <m:rPr>
                                  <m:sty m:val="p"/>
                                </m:rPr>
                                <a:rPr lang="en-US" altLang="zh-TW" sz="2400">
                                  <a:latin typeface="Cambria Math" panose="02040503050406030204" pitchFamily="18" charset="0"/>
                                  <a:cs typeface="Times New Roman" panose="02020603050405020304" pitchFamily="18" charset="0"/>
                                </a:rPr>
                                <m:t>log</m:t>
                              </m:r>
                            </m:fName>
                            <m:e>
                              <m:d>
                                <m:dPr>
                                  <m:ctrlPr>
                                    <a:rPr lang="en-US" altLang="zh-TW" sz="2400" i="1">
                                      <a:latin typeface="Cambria Math" panose="02040503050406030204" pitchFamily="18" charset="0"/>
                                      <a:cs typeface="Times New Roman" panose="02020603050405020304" pitchFamily="18" charset="0"/>
                                    </a:rPr>
                                  </m:ctrlPr>
                                </m:dPr>
                                <m:e>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2</m:t>
                                      </m:r>
                                      <m:r>
                                        <a:rPr lang="zh-TW" altLang="en-US" sz="2400" i="1">
                                          <a:latin typeface="Cambria Math" panose="02040503050406030204" pitchFamily="18" charset="0"/>
                                          <a:cs typeface="Times New Roman" panose="02020603050405020304" pitchFamily="18" charset="0"/>
                                        </a:rPr>
                                        <m:t>𝜋</m:t>
                                      </m:r>
                                    </m:e>
                                    <m:sup>
                                      <m:r>
                                        <a:rPr lang="en-US" altLang="zh-TW" sz="2400" i="1">
                                          <a:latin typeface="Cambria Math" panose="02040503050406030204" pitchFamily="18" charset="0"/>
                                          <a:cs typeface="Times New Roman" panose="02020603050405020304" pitchFamily="18" charset="0"/>
                                        </a:rPr>
                                        <m:t>𝑑</m:t>
                                      </m:r>
                                    </m:sup>
                                  </m:sSup>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m:t>
                                  </m:r>
                                </m:e>
                              </m:d>
                            </m:e>
                          </m:func>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2</m:t>
                              </m:r>
                            </m:den>
                          </m:f>
                          <m:sSup>
                            <m:sSupPr>
                              <m:ctrlPr>
                                <a:rPr lang="en-US" altLang="zh-TW" sz="2400" i="1">
                                  <a:latin typeface="Cambria Math" panose="02040503050406030204" pitchFamily="18" charset="0"/>
                                  <a:cs typeface="Times New Roman" panose="02020603050405020304" pitchFamily="18" charset="0"/>
                                </a:rPr>
                              </m:ctrlPr>
                            </m:sSupPr>
                            <m:e>
                              <m:d>
                                <m:dPr>
                                  <m:ctrlPr>
                                    <a:rPr lang="en-US" altLang="zh-TW" sz="2400" b="1" i="1">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e>
                              </m:d>
                            </m:e>
                            <m:sup>
                              <m:r>
                                <a:rPr lang="en-US" altLang="zh-TW" sz="2400" i="1">
                                  <a:latin typeface="Cambria Math" panose="02040503050406030204" pitchFamily="18" charset="0"/>
                                  <a:cs typeface="Times New Roman" panose="02020603050405020304" pitchFamily="18" charset="0"/>
                                </a:rPr>
                                <m:t>𝑇</m:t>
                              </m:r>
                            </m:sup>
                          </m:sSup>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up>
                              <m:r>
                                <a:rPr lang="en-US" altLang="zh-TW" sz="2400" i="1">
                                  <a:latin typeface="Cambria Math" panose="02040503050406030204" pitchFamily="18" charset="0"/>
                                  <a:cs typeface="Times New Roman" panose="02020603050405020304" pitchFamily="18" charset="0"/>
                                </a:rPr>
                                <m:t>−1</m:t>
                              </m:r>
                            </m:sup>
                          </m:sSubSup>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e>
                          </m:d>
                        </m:e>
                      </m:d>
                      <m:r>
                        <a:rPr lang="en-US" altLang="zh-TW" sz="2400" i="1">
                          <a:latin typeface="Cambria Math" panose="02040503050406030204" pitchFamily="18" charset="0"/>
                          <a:ea typeface="Cambria Math" panose="02040503050406030204" pitchFamily="18" charset="0"/>
                          <a:cs typeface="Times New Roman" panose="02020603050405020304" pitchFamily="18" charset="0"/>
                        </a:rPr>
                        <m:t>=0 </m:t>
                      </m:r>
                    </m:oMath>
                  </m:oMathPara>
                </a14:m>
                <a:endParaRPr lang="en-US" altLang="zh-TW" sz="2400" i="1" dirty="0" smtClean="0">
                  <a:latin typeface="Cambria Math" panose="02040503050406030204" pitchFamily="18" charset="0"/>
                  <a:ea typeface="Cambria Math" panose="020405030504060302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Making use of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the identity </a:t>
                </a:r>
                <a14:m>
                  <m:oMath xmlns:m="http://schemas.openxmlformats.org/officeDocument/2006/math">
                    <m:r>
                      <a:rPr lang="en-US" altLang="zh-TW" sz="2800" b="0" i="1" smtClean="0">
                        <a:latin typeface="Cambria Math" panose="02040503050406030204" pitchFamily="18" charset="0"/>
                        <a:cs typeface="Times New Roman" panose="02020603050405020304" pitchFamily="18" charset="0"/>
                      </a:rPr>
                      <m:t>𝑓</m:t>
                    </m:r>
                    <m:d>
                      <m:dPr>
                        <m:ctrlPr>
                          <a:rPr lang="en-US" altLang="zh-TW" sz="2800" b="0" i="1" smtClean="0">
                            <a:latin typeface="Cambria Math" panose="02040503050406030204" pitchFamily="18" charset="0"/>
                            <a:cs typeface="Times New Roman" panose="02020603050405020304" pitchFamily="18" charset="0"/>
                          </a:rPr>
                        </m:ctrlPr>
                      </m:dPr>
                      <m:e>
                        <m:r>
                          <a:rPr lang="el-GR" altLang="zh-TW" sz="2800" b="1" i="1" smtClean="0">
                            <a:latin typeface="Cambria Math" panose="02040503050406030204" pitchFamily="18" charset="0"/>
                            <a:ea typeface="Cambria Math" panose="02040503050406030204" pitchFamily="18" charset="0"/>
                            <a:cs typeface="Times New Roman" panose="02020603050405020304" pitchFamily="18" charset="0"/>
                          </a:rPr>
                          <m:t>𝝎</m:t>
                        </m:r>
                      </m:e>
                    </m:d>
                    <m:r>
                      <a:rPr lang="en-US" altLang="zh-TW" sz="2800" b="0" i="0" smtClean="0">
                        <a:latin typeface="Cambria Math" panose="02040503050406030204" pitchFamily="18" charset="0"/>
                        <a:cs typeface="Times New Roman" panose="02020603050405020304" pitchFamily="18" charset="0"/>
                      </a:rPr>
                      <m:t>=</m:t>
                    </m:r>
                    <m:sSup>
                      <m:sSupPr>
                        <m:ctrlPr>
                          <a:rPr lang="en-US" altLang="zh-TW" sz="2800" b="0" i="1" smtClean="0">
                            <a:latin typeface="Cambria Math" panose="02040503050406030204" pitchFamily="18" charset="0"/>
                            <a:cs typeface="Times New Roman" panose="02020603050405020304" pitchFamily="18" charset="0"/>
                          </a:rPr>
                        </m:ctrlPr>
                      </m:sSupPr>
                      <m:e>
                        <m:r>
                          <a:rPr lang="el-GR" altLang="zh-TW" sz="2800" b="1" i="1">
                            <a:latin typeface="Cambria Math" panose="02040503050406030204" pitchFamily="18" charset="0"/>
                            <a:ea typeface="Cambria Math" panose="02040503050406030204" pitchFamily="18" charset="0"/>
                            <a:cs typeface="Times New Roman" panose="02020603050405020304" pitchFamily="18" charset="0"/>
                          </a:rPr>
                          <m:t>𝝎</m:t>
                        </m:r>
                      </m:e>
                      <m:sup>
                        <m:r>
                          <a:rPr lang="en-US" altLang="zh-TW" sz="2800" b="0" i="1" smtClean="0">
                            <a:latin typeface="Cambria Math" panose="02040503050406030204" pitchFamily="18" charset="0"/>
                            <a:cs typeface="Times New Roman" panose="02020603050405020304" pitchFamily="18" charset="0"/>
                          </a:rPr>
                          <m:t>𝑇</m:t>
                        </m:r>
                      </m:sup>
                    </m:sSup>
                    <m:r>
                      <a:rPr lang="en-US" altLang="zh-TW" sz="2800" b="1" i="0" smtClean="0">
                        <a:latin typeface="Cambria Math" panose="02040503050406030204" pitchFamily="18" charset="0"/>
                        <a:cs typeface="Times New Roman" panose="02020603050405020304" pitchFamily="18" charset="0"/>
                      </a:rPr>
                      <m:t>𝐂</m:t>
                    </m:r>
                    <m:r>
                      <a:rPr lang="zh-TW" altLang="en-US" sz="2800" b="1" i="1" smtClean="0">
                        <a:latin typeface="Cambria Math" panose="02040503050406030204" pitchFamily="18" charset="0"/>
                        <a:cs typeface="Times New Roman" panose="02020603050405020304" pitchFamily="18" charset="0"/>
                      </a:rPr>
                      <m:t>𝝎</m:t>
                    </m:r>
                    <m:r>
                      <a:rPr lang="en-US" altLang="zh-TW" sz="2800" b="1" i="1" smtClean="0">
                        <a:latin typeface="Cambria Math" panose="02040503050406030204" pitchFamily="18" charset="0"/>
                        <a:cs typeface="Times New Roman" panose="02020603050405020304" pitchFamily="18" charset="0"/>
                      </a:rPr>
                      <m:t>, </m:t>
                    </m:r>
                    <m:f>
                      <m:fPr>
                        <m:ctrlPr>
                          <a:rPr lang="en-US" altLang="zh-TW" sz="2800" b="1" i="1" smtClean="0">
                            <a:latin typeface="Cambria Math" panose="02040503050406030204" pitchFamily="18" charset="0"/>
                            <a:cs typeface="Times New Roman" panose="02020603050405020304" pitchFamily="18" charset="0"/>
                          </a:rPr>
                        </m:ctrlPr>
                      </m:fPr>
                      <m:num>
                        <m:r>
                          <a:rPr lang="en-US" altLang="zh-TW" sz="2800" b="1" i="1" smtClean="0">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cs typeface="Times New Roman" panose="02020603050405020304" pitchFamily="18" charset="0"/>
                          </a:rPr>
                          <m:t>𝑓</m:t>
                        </m:r>
                        <m:d>
                          <m:dPr>
                            <m:ctrlPr>
                              <a:rPr lang="en-US" altLang="zh-TW" sz="2800" i="1">
                                <a:latin typeface="Cambria Math" panose="02040503050406030204" pitchFamily="18" charset="0"/>
                                <a:cs typeface="Times New Roman" panose="02020603050405020304" pitchFamily="18" charset="0"/>
                              </a:rPr>
                            </m:ctrlPr>
                          </m:dPr>
                          <m:e>
                            <m:r>
                              <a:rPr lang="el-GR" altLang="zh-TW" sz="2800" b="1" i="1">
                                <a:latin typeface="Cambria Math" panose="02040503050406030204" pitchFamily="18" charset="0"/>
                                <a:ea typeface="Cambria Math" panose="02040503050406030204" pitchFamily="18" charset="0"/>
                                <a:cs typeface="Times New Roman" panose="02020603050405020304" pitchFamily="18" charset="0"/>
                              </a:rPr>
                              <m:t>𝝎</m:t>
                            </m:r>
                          </m:e>
                        </m:d>
                      </m:num>
                      <m:den>
                        <m:r>
                          <a:rPr lang="en-US" altLang="zh-TW" sz="2800" b="1" i="1" smtClean="0">
                            <a:latin typeface="Cambria Math" panose="02040503050406030204" pitchFamily="18" charset="0"/>
                            <a:cs typeface="Times New Roman" panose="02020603050405020304" pitchFamily="18" charset="0"/>
                          </a:rPr>
                          <m:t>𝝏</m:t>
                        </m:r>
                        <m:r>
                          <a:rPr lang="el-GR" altLang="zh-TW" sz="2800" b="1" i="1">
                            <a:latin typeface="Cambria Math" panose="02040503050406030204" pitchFamily="18" charset="0"/>
                            <a:ea typeface="Cambria Math" panose="02040503050406030204" pitchFamily="18" charset="0"/>
                            <a:cs typeface="Times New Roman" panose="02020603050405020304" pitchFamily="18" charset="0"/>
                          </a:rPr>
                          <m:t>𝝎</m:t>
                        </m:r>
                      </m:den>
                    </m:f>
                    <m:r>
                      <a:rPr lang="en-US" altLang="zh-TW" sz="2800" b="1" i="1" smtClean="0">
                        <a:latin typeface="Cambria Math" panose="02040503050406030204" pitchFamily="18" charset="0"/>
                        <a:cs typeface="Times New Roman" panose="02020603050405020304" pitchFamily="18" charset="0"/>
                      </a:rPr>
                      <m:t>=</m:t>
                    </m:r>
                    <m:r>
                      <a:rPr lang="en-US" altLang="zh-TW" sz="2800" b="0" i="0" smtClean="0">
                        <a:latin typeface="Cambria Math" panose="02040503050406030204" pitchFamily="18" charset="0"/>
                        <a:cs typeface="Times New Roman" panose="02020603050405020304" pitchFamily="18" charset="0"/>
                      </a:rPr>
                      <m:t>2</m:t>
                    </m:r>
                    <m:r>
                      <a:rPr lang="en-US" altLang="zh-TW" sz="2800" b="1" i="0" smtClean="0">
                        <a:latin typeface="Cambria Math" panose="02040503050406030204" pitchFamily="18" charset="0"/>
                        <a:cs typeface="Times New Roman" panose="02020603050405020304" pitchFamily="18" charset="0"/>
                      </a:rPr>
                      <m:t>𝐂</m:t>
                    </m:r>
                    <m:r>
                      <a:rPr lang="zh-TW" altLang="en-US" sz="2800" b="1" i="1">
                        <a:latin typeface="Cambria Math" panose="02040503050406030204" pitchFamily="18" charset="0"/>
                        <a:cs typeface="Times New Roman" panose="02020603050405020304" pitchFamily="18" charset="0"/>
                      </a:rPr>
                      <m:t>𝝎</m:t>
                    </m:r>
                  </m:oMath>
                </a14:m>
                <a:endParaRPr lang="en-US" altLang="zh-TW" sz="2800" b="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den>
                      </m:f>
                      <m:r>
                        <a:rPr lang="en-US" altLang="zh-TW" sz="240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up>
                              <m:r>
                                <a:rPr lang="en-US" altLang="zh-TW" sz="2400" i="1">
                                  <a:latin typeface="Cambria Math" panose="02040503050406030204" pitchFamily="18" charset="0"/>
                                  <a:cs typeface="Times New Roman" panose="02020603050405020304" pitchFamily="18" charset="0"/>
                                </a:rPr>
                                <m:t>−1</m:t>
                              </m:r>
                            </m:sup>
                          </m:sSubSup>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e>
                          </m:d>
                        </m:e>
                      </m:nary>
                      <m:r>
                        <a:rPr lang="en-US" altLang="zh-TW" sz="2400" b="0" i="1" smtClean="0">
                          <a:latin typeface="Cambria Math" panose="02040503050406030204" pitchFamily="18" charset="0"/>
                          <a:cs typeface="Times New Roman" panose="02020603050405020304" pitchFamily="18" charset="0"/>
                        </a:rPr>
                        <m:t>=0  </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up>
                              <m:r>
                                <a:rPr lang="en-US" altLang="zh-TW" sz="2400" i="1">
                                  <a:latin typeface="Cambria Math" panose="02040503050406030204" pitchFamily="18" charset="0"/>
                                  <a:cs typeface="Times New Roman" panose="02020603050405020304" pitchFamily="18" charset="0"/>
                                </a:rPr>
                                <m:t>−1</m:t>
                              </m:r>
                            </m:sup>
                          </m:sSubSup>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nary>
                      <m:r>
                        <a:rPr lang="en-US" altLang="zh-TW" sz="2400" b="0" i="1" smtClean="0">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up>
                              <m:r>
                                <a:rPr lang="en-US" altLang="zh-TW" sz="2400" i="1">
                                  <a:latin typeface="Cambria Math" panose="02040503050406030204" pitchFamily="18" charset="0"/>
                                  <a:cs typeface="Times New Roman" panose="02020603050405020304" pitchFamily="18" charset="0"/>
                                </a:rPr>
                                <m:t>−1</m:t>
                              </m:r>
                            </m:sup>
                          </m:sSubSup>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e>
                      </m:nary>
                    </m:oMath>
                  </m:oMathPara>
                </a14:m>
                <a:endParaRPr lang="en-US" altLang="zh-TW" sz="2400" i="1"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400" dirty="0">
                    <a:ea typeface="Cambria Math" panose="02040503050406030204" pitchFamily="18" charset="0"/>
                    <a:cs typeface="Times New Roman" panose="02020603050405020304" pitchFamily="18" charset="0"/>
                  </a:rPr>
                  <a:t>                   </a:t>
                </a:r>
                <a:endParaRPr lang="en-US" altLang="zh-TW" sz="2400" dirty="0" smtClean="0">
                  <a:ea typeface="Cambria Math" panose="02040503050406030204" pitchFamily="18" charset="0"/>
                  <a:cs typeface="Times New Roman" panose="02020603050405020304" pitchFamily="18" charset="0"/>
                </a:endParaRPr>
              </a:p>
              <a:p>
                <a:r>
                  <a:rPr lang="en-US" altLang="zh-TW" sz="2400" dirty="0">
                    <a:ea typeface="Cambria Math" panose="02040503050406030204" pitchFamily="18" charset="0"/>
                    <a:cs typeface="Times New Roman" panose="02020603050405020304" pitchFamily="18" charset="0"/>
                  </a:rPr>
                  <a:t> </a:t>
                </a:r>
                <a:r>
                  <a:rPr lang="en-US" altLang="zh-TW" sz="2400" dirty="0" smtClean="0">
                    <a:ea typeface="Cambria Math" panose="02040503050406030204" pitchFamily="18" charset="0"/>
                    <a:cs typeface="Times New Roman" panose="02020603050405020304" pitchFamily="18" charset="0"/>
                  </a:rPr>
                  <a:t>             </a:t>
                </a:r>
                <a14:m>
                  <m:oMath xmlns:m="http://schemas.openxmlformats.org/officeDocument/2006/math">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smtClean="0">
                            <a:solidFill>
                              <a:srgbClr val="C00000"/>
                            </a:solidFill>
                            <a:latin typeface="Cambria Math" panose="02040503050406030204" pitchFamily="18" charset="0"/>
                            <a:cs typeface="Times New Roman" panose="02020603050405020304" pitchFamily="18" charset="0"/>
                          </a:rPr>
                        </m:ctrlPr>
                      </m:sSubPr>
                      <m:e>
                        <m:r>
                          <a:rPr lang="zh-TW" altLang="en-US" sz="2400" b="1" i="1">
                            <a:solidFill>
                              <a:srgbClr val="C00000"/>
                            </a:solidFill>
                            <a:latin typeface="Cambria Math" panose="02040503050406030204" pitchFamily="18" charset="0"/>
                            <a:cs typeface="Times New Roman" panose="02020603050405020304" pitchFamily="18" charset="0"/>
                          </a:rPr>
                          <m:t>𝝁</m:t>
                        </m:r>
                      </m:e>
                      <m:sub>
                        <m:r>
                          <a:rPr lang="en-US" altLang="zh-TW" sz="2400" i="1">
                            <a:solidFill>
                              <a:srgbClr val="C00000"/>
                            </a:solidFill>
                            <a:latin typeface="Cambria Math" panose="02040503050406030204" pitchFamily="18" charset="0"/>
                            <a:cs typeface="Times New Roman" panose="02020603050405020304" pitchFamily="18" charset="0"/>
                          </a:rPr>
                          <m:t>𝑘</m:t>
                        </m:r>
                      </m:sub>
                    </m:sSub>
                    <m:r>
                      <a:rPr lang="en-US" altLang="zh-TW" sz="2400" b="0" i="1" smtClean="0">
                        <a:solidFill>
                          <a:srgbClr val="C00000"/>
                        </a:solidFill>
                        <a:latin typeface="Cambria Math" panose="02040503050406030204" pitchFamily="18" charset="0"/>
                        <a:cs typeface="Times New Roman" panose="02020603050405020304" pitchFamily="18" charset="0"/>
                      </a:rPr>
                      <m:t>=</m:t>
                    </m:r>
                    <m:f>
                      <m:fPr>
                        <m:ctrlP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C00000"/>
                                    </a:solidFill>
                                    <a:latin typeface="Cambria Math" panose="02040503050406030204" pitchFamily="18" charset="0"/>
                                    <a:cs typeface="Times New Roman" panose="02020603050405020304" pitchFamily="18" charset="0"/>
                                  </a:rPr>
                                </m:ctrlPr>
                              </m:sSubPr>
                              <m:e>
                                <m:r>
                                  <a:rPr lang="en-US" altLang="zh-TW" sz="2400" i="1">
                                    <a:solidFill>
                                      <a:srgbClr val="C00000"/>
                                    </a:solidFill>
                                    <a:latin typeface="Cambria Math" panose="02040503050406030204" pitchFamily="18" charset="0"/>
                                    <a:cs typeface="Times New Roman" panose="02020603050405020304" pitchFamily="18" charset="0"/>
                                  </a:rPr>
                                  <m:t>𝑞</m:t>
                                </m:r>
                              </m:e>
                              <m:sub>
                                <m:r>
                                  <a:rPr lang="en-US" altLang="zh-TW" sz="24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sub>
                        </m:sSub>
                      </m:num>
                      <m:den>
                        <m:nary>
                          <m:naryPr>
                            <m:chr m:val="∑"/>
                            <m:limLoc m:val="subSup"/>
                            <m:ctrlP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C00000"/>
                                    </a:solidFill>
                                    <a:latin typeface="Cambria Math" panose="02040503050406030204" pitchFamily="18" charset="0"/>
                                    <a:cs typeface="Times New Roman" panose="02020603050405020304" pitchFamily="18" charset="0"/>
                                  </a:rPr>
                                </m:ctrlPr>
                              </m:sSubPr>
                              <m:e>
                                <m:r>
                                  <a:rPr lang="en-US" altLang="zh-TW" sz="2400" i="1">
                                    <a:solidFill>
                                      <a:srgbClr val="C00000"/>
                                    </a:solidFill>
                                    <a:latin typeface="Cambria Math" panose="02040503050406030204" pitchFamily="18" charset="0"/>
                                    <a:cs typeface="Times New Roman" panose="02020603050405020304" pitchFamily="18" charset="0"/>
                                  </a:rPr>
                                  <m:t>𝑞</m:t>
                                </m:r>
                              </m:e>
                              <m:sub>
                                <m:r>
                                  <a:rPr lang="en-US" altLang="zh-TW" sz="2400" i="1">
                                    <a:solidFill>
                                      <a:srgbClr val="C00000"/>
                                    </a:solidFill>
                                    <a:latin typeface="Cambria Math" panose="02040503050406030204" pitchFamily="18" charset="0"/>
                                    <a:cs typeface="Times New Roman" panose="02020603050405020304" pitchFamily="18" charset="0"/>
                                  </a:rPr>
                                  <m:t>𝑛𝑘</m:t>
                                </m:r>
                              </m:sub>
                            </m:sSub>
                          </m:e>
                        </m:nary>
                      </m:den>
                    </m:f>
                  </m:oMath>
                </a14:m>
                <a:endParaRPr lang="en-US" altLang="zh-TW" sz="2400" dirty="0">
                  <a:solidFill>
                    <a:srgbClr val="FF0000"/>
                  </a:solidFill>
                  <a:ea typeface="Cambria Math" panose="02040503050406030204" pitchFamily="18" charset="0"/>
                  <a:cs typeface="Times New Roman" panose="02020603050405020304" pitchFamily="18" charset="0"/>
                </a:endParaRPr>
              </a:p>
              <a:p>
                <a:endParaRPr lang="zh-TW" alt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91887" y="473939"/>
                <a:ext cx="11550731" cy="6744732"/>
              </a:xfrm>
              <a:prstGeom prst="rect">
                <a:avLst/>
              </a:prstGeom>
              <a:blipFill>
                <a:blip r:embed="rId3"/>
                <a:stretch>
                  <a:fillRect l="-9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90627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473939"/>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443346" y="596896"/>
                <a:ext cx="11554690" cy="53785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4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m:t>
                      </m:r>
                      <m:f>
                        <m:fPr>
                          <m:ctrlPr>
                            <a:rPr lang="en-US" altLang="zh-TW" sz="2400" b="1"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2</m:t>
                          </m:r>
                        </m:den>
                      </m:f>
                      <m:nary>
                        <m:naryPr>
                          <m:chr m:val="∑"/>
                          <m:ctrlPr>
                            <a:rPr lang="en-US" altLang="zh-TW" sz="2400" b="1" i="1" smtClean="0">
                              <a:latin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cs typeface="Times New Roman" panose="02020603050405020304" pitchFamily="18" charset="0"/>
                            </a:rPr>
                            <m:t>𝑛</m:t>
                          </m:r>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𝑁</m:t>
                          </m:r>
                        </m:sup>
                        <m:e>
                          <m:nary>
                            <m:naryPr>
                              <m:chr m:val="∑"/>
                              <m:ctrlPr>
                                <a:rPr lang="en-US" altLang="zh-TW" sz="2400" b="1" i="1" smtClean="0">
                                  <a:latin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cs typeface="Times New Roman" panose="02020603050405020304" pitchFamily="18" charset="0"/>
                                </a:rPr>
                                <m:t>𝑘</m:t>
                              </m:r>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d>
                                    <m:dPr>
                                      <m:ctrlPr>
                                        <a:rPr lang="en-US" altLang="zh-TW" sz="2400" i="1">
                                          <a:latin typeface="Cambria Math" panose="02040503050406030204" pitchFamily="18" charset="0"/>
                                          <a:cs typeface="Times New Roman" panose="02020603050405020304" pitchFamily="18" charset="0"/>
                                        </a:rPr>
                                      </m:ctrlPr>
                                    </m:dPr>
                                    <m:e>
                                      <m:sSup>
                                        <m:sSupPr>
                                          <m:ctrlPr>
                                            <a:rPr lang="en-US" altLang="zh-TW" sz="2400"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2</m:t>
                                          </m:r>
                                          <m:r>
                                            <a:rPr lang="zh-TW" altLang="en-US" sz="2400" i="1">
                                              <a:latin typeface="Cambria Math" panose="02040503050406030204" pitchFamily="18" charset="0"/>
                                              <a:cs typeface="Times New Roman" panose="02020603050405020304" pitchFamily="18" charset="0"/>
                                            </a:rPr>
                                            <m:t>𝜋</m:t>
                                          </m:r>
                                        </m:e>
                                        <m:sup>
                                          <m:r>
                                            <a:rPr lang="en-US" altLang="zh-TW" sz="2400" i="1">
                                              <a:latin typeface="Cambria Math" panose="02040503050406030204" pitchFamily="18" charset="0"/>
                                              <a:cs typeface="Times New Roman" panose="02020603050405020304" pitchFamily="18" charset="0"/>
                                            </a:rPr>
                                            <m:t>𝑑</m:t>
                                          </m:r>
                                        </m:sup>
                                      </m:sSup>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m:t>
                                      </m:r>
                                    </m:e>
                                  </m:d>
                                </m:e>
                              </m:func>
                            </m:e>
                          </m:nary>
                        </m:e>
                      </m:nary>
                      <m:r>
                        <a:rPr lang="en-US" altLang="zh-TW" sz="2400" i="1">
                          <a:latin typeface="Cambria Math" panose="02040503050406030204" pitchFamily="18" charset="0"/>
                          <a:cs typeface="Times New Roman" panose="02020603050405020304" pitchFamily="18" charset="0"/>
                        </a:rPr>
                        <m:t>−</m:t>
                      </m:r>
                      <m:f>
                        <m:fPr>
                          <m:ctrlPr>
                            <a:rPr lang="en-US" altLang="zh-TW" sz="2400" i="1">
                              <a:latin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cs typeface="Times New Roman" panose="02020603050405020304" pitchFamily="18" charset="0"/>
                            </a:rPr>
                            <m:t>2</m:t>
                          </m:r>
                        </m:den>
                      </m:f>
                      <m:nary>
                        <m:naryPr>
                          <m:chr m:val="∑"/>
                          <m:ctrlPr>
                            <a:rPr lang="en-US" altLang="zh-TW" sz="2400" i="1" smtClean="0">
                              <a:latin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cs typeface="Times New Roman" panose="02020603050405020304" pitchFamily="18" charset="0"/>
                            </a:rPr>
                            <m:t>𝑛</m:t>
                          </m:r>
                          <m:r>
                            <a:rPr lang="en-US" altLang="zh-TW" sz="2400" b="0" i="1" smtClean="0">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𝑁</m:t>
                          </m:r>
                        </m:sup>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𝑘</m:t>
                              </m:r>
                              <m:r>
                                <a:rPr lang="en-US" altLang="zh-TW" sz="2400" i="1">
                                  <a:latin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cs typeface="Times New Roman" panose="02020603050405020304" pitchFamily="18" charset="0"/>
                                </a:rPr>
                                <m:t>𝐾</m:t>
                              </m:r>
                            </m:sup>
                            <m:e>
                              <m:sSup>
                                <m:sSupPr>
                                  <m:ctrlPr>
                                    <a:rPr lang="en-US" altLang="zh-TW" sz="2400" i="1">
                                      <a:latin typeface="Cambria Math" panose="02040503050406030204" pitchFamily="18" charset="0"/>
                                      <a:cs typeface="Times New Roman" panose="02020603050405020304" pitchFamily="18" charset="0"/>
                                    </a:rPr>
                                  </m:ctrlPr>
                                </m:sSupPr>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d>
                                    <m:dPr>
                                      <m:ctrlPr>
                                        <a:rPr lang="en-US" altLang="zh-TW" sz="2400" b="1" i="1">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e>
                                  </m:d>
                                </m:e>
                                <m:sup>
                                  <m:r>
                                    <a:rPr lang="en-US" altLang="zh-TW" sz="2400" i="1">
                                      <a:latin typeface="Cambria Math" panose="02040503050406030204" pitchFamily="18" charset="0"/>
                                      <a:cs typeface="Times New Roman" panose="02020603050405020304" pitchFamily="18" charset="0"/>
                                    </a:rPr>
                                    <m:t>𝑇</m:t>
                                  </m:r>
                                </m:sup>
                              </m:sSup>
                              <m:sSubSup>
                                <m:sSubSupPr>
                                  <m:ctrlPr>
                                    <a:rPr lang="en-US" altLang="zh-TW" sz="2400" i="1">
                                      <a:latin typeface="Cambria Math" panose="02040503050406030204" pitchFamily="18" charset="0"/>
                                      <a:cs typeface="Times New Roman" panose="02020603050405020304" pitchFamily="18" charset="0"/>
                                    </a:rPr>
                                  </m:ctrlPr>
                                </m:sSubSup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up>
                                  <m:r>
                                    <a:rPr lang="en-US" altLang="zh-TW" sz="2400" i="1">
                                      <a:latin typeface="Cambria Math" panose="02040503050406030204" pitchFamily="18" charset="0"/>
                                      <a:cs typeface="Times New Roman" panose="02020603050405020304" pitchFamily="18" charset="0"/>
                                    </a:rPr>
                                    <m:t>−1</m:t>
                                  </m:r>
                                </m:sup>
                              </m:sSubSup>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e>
                              </m:d>
                            </m:e>
                          </m:nary>
                        </m:e>
                      </m:nary>
                    </m:oMath>
                  </m:oMathPara>
                </a14:m>
                <a:endParaRPr lang="zh-TW" altLang="en-US" sz="2400" dirty="0"/>
              </a:p>
              <a:p>
                <a:pPr marL="457200" indent="-457200">
                  <a:buFont typeface="Arial" panose="020B0604020202020204" pitchFamily="34" charset="0"/>
                  <a:buChar char="•"/>
                </a:pP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Using </a:t>
                </a:r>
                <a14:m>
                  <m:oMath xmlns:m="http://schemas.openxmlformats.org/officeDocument/2006/math">
                    <m:f>
                      <m:fPr>
                        <m:ctrlPr>
                          <a:rPr lang="en-US" altLang="zh-TW" sz="2800" b="1" i="1">
                            <a:latin typeface="Cambria Math" panose="02040503050406030204" pitchFamily="18" charset="0"/>
                            <a:cs typeface="Times New Roman" panose="02020603050405020304" pitchFamily="18" charset="0"/>
                          </a:rPr>
                        </m:ctrlPr>
                      </m:fPr>
                      <m:num>
                        <m:r>
                          <a:rPr lang="en-US" altLang="zh-TW" sz="2800" b="1" i="1">
                            <a:latin typeface="Cambria Math" panose="02040503050406030204" pitchFamily="18" charset="0"/>
                            <a:cs typeface="Times New Roman" panose="02020603050405020304" pitchFamily="18" charset="0"/>
                          </a:rPr>
                          <m:t>𝝏</m:t>
                        </m:r>
                        <m:r>
                          <a:rPr lang="en-US" altLang="zh-TW" sz="2800" b="1" i="1" smtClean="0">
                            <a:latin typeface="Cambria Math" panose="02040503050406030204" pitchFamily="18" charset="0"/>
                            <a:cs typeface="Times New Roman" panose="02020603050405020304" pitchFamily="18" charset="0"/>
                          </a:rPr>
                          <m:t> </m:t>
                        </m:r>
                        <m:r>
                          <m:rPr>
                            <m:sty m:val="p"/>
                          </m:rPr>
                          <a:rPr lang="en-US" altLang="zh-TW" sz="2800" b="0" i="0" smtClean="0">
                            <a:latin typeface="Cambria Math" panose="02040503050406030204" pitchFamily="18" charset="0"/>
                            <a:cs typeface="Times New Roman" panose="02020603050405020304" pitchFamily="18" charset="0"/>
                          </a:rPr>
                          <m:t>log</m:t>
                        </m:r>
                        <m:r>
                          <a:rPr lang="en-US" altLang="zh-TW" sz="2800" b="1" i="1" smtClean="0">
                            <a:latin typeface="Cambria Math" panose="02040503050406030204" pitchFamily="18" charset="0"/>
                            <a:cs typeface="Times New Roman" panose="02020603050405020304" pitchFamily="18" charset="0"/>
                          </a:rPr>
                          <m:t> |</m:t>
                        </m:r>
                        <m:r>
                          <a:rPr lang="en-US" altLang="zh-TW" sz="2800" b="1">
                            <a:latin typeface="Cambria Math" panose="02040503050406030204" pitchFamily="18" charset="0"/>
                            <a:cs typeface="Times New Roman" panose="02020603050405020304" pitchFamily="18" charset="0"/>
                          </a:rPr>
                          <m:t>𝐂</m:t>
                        </m:r>
                        <m:r>
                          <a:rPr lang="en-US" altLang="zh-TW" sz="2800" b="1" i="1" smtClean="0">
                            <a:latin typeface="Cambria Math" panose="02040503050406030204" pitchFamily="18" charset="0"/>
                            <a:cs typeface="Times New Roman" panose="02020603050405020304" pitchFamily="18" charset="0"/>
                          </a:rPr>
                          <m:t>|</m:t>
                        </m:r>
                      </m:num>
                      <m:den>
                        <m:r>
                          <a:rPr lang="en-US" altLang="zh-TW" sz="2800" b="1" i="1">
                            <a:latin typeface="Cambria Math" panose="02040503050406030204" pitchFamily="18" charset="0"/>
                            <a:cs typeface="Times New Roman" panose="02020603050405020304" pitchFamily="18" charset="0"/>
                          </a:rPr>
                          <m:t>𝝏</m:t>
                        </m:r>
                        <m:r>
                          <a:rPr lang="en-US" altLang="zh-TW" sz="2800" b="1">
                            <a:latin typeface="Cambria Math" panose="02040503050406030204" pitchFamily="18" charset="0"/>
                            <a:cs typeface="Times New Roman" panose="02020603050405020304" pitchFamily="18" charset="0"/>
                          </a:rPr>
                          <m:t>𝐂</m:t>
                        </m:r>
                      </m:den>
                    </m:f>
                    <m:r>
                      <a:rPr lang="en-US" altLang="zh-TW" sz="2800" b="1" i="1">
                        <a:latin typeface="Cambria Math" panose="02040503050406030204" pitchFamily="18" charset="0"/>
                        <a:cs typeface="Times New Roman" panose="02020603050405020304" pitchFamily="18" charset="0"/>
                      </a:rPr>
                      <m:t>=</m:t>
                    </m:r>
                    <m:sSup>
                      <m:sSupPr>
                        <m:ctrlPr>
                          <a:rPr lang="en-US" altLang="zh-TW" sz="2800" b="1" i="1" smtClean="0">
                            <a:latin typeface="Cambria Math" panose="02040503050406030204" pitchFamily="18" charset="0"/>
                            <a:cs typeface="Times New Roman" panose="02020603050405020304" pitchFamily="18" charset="0"/>
                          </a:rPr>
                        </m:ctrlPr>
                      </m:sSupPr>
                      <m:e>
                        <m:d>
                          <m:dPr>
                            <m:ctrlPr>
                              <a:rPr lang="en-US" altLang="zh-TW" sz="2800" b="1" i="1" smtClean="0">
                                <a:latin typeface="Cambria Math" panose="02040503050406030204" pitchFamily="18" charset="0"/>
                                <a:cs typeface="Times New Roman" panose="02020603050405020304" pitchFamily="18" charset="0"/>
                              </a:rPr>
                            </m:ctrlPr>
                          </m:dPr>
                          <m:e>
                            <m:sSup>
                              <m:sSupPr>
                                <m:ctrlPr>
                                  <a:rPr lang="en-US" altLang="zh-TW" sz="2800" b="1" i="1" smtClean="0">
                                    <a:latin typeface="Cambria Math" panose="02040503050406030204" pitchFamily="18" charset="0"/>
                                    <a:cs typeface="Times New Roman" panose="02020603050405020304" pitchFamily="18" charset="0"/>
                                  </a:rPr>
                                </m:ctrlPr>
                              </m:sSupPr>
                              <m:e>
                                <m:r>
                                  <a:rPr lang="en-US" altLang="zh-TW" sz="2800" b="1" i="0" smtClean="0">
                                    <a:latin typeface="Cambria Math" panose="02040503050406030204" pitchFamily="18" charset="0"/>
                                    <a:cs typeface="Times New Roman" panose="02020603050405020304" pitchFamily="18" charset="0"/>
                                  </a:rPr>
                                  <m:t>𝐂</m:t>
                                </m:r>
                              </m:e>
                              <m:sup>
                                <m:r>
                                  <a:rPr lang="en-US" altLang="zh-TW" sz="2800" b="0" i="1" smtClean="0">
                                    <a:latin typeface="Cambria Math" panose="02040503050406030204" pitchFamily="18" charset="0"/>
                                    <a:cs typeface="Times New Roman" panose="02020603050405020304" pitchFamily="18" charset="0"/>
                                  </a:rPr>
                                  <m:t>𝑇</m:t>
                                </m:r>
                              </m:sup>
                            </m:sSup>
                          </m:e>
                        </m:d>
                      </m:e>
                      <m:sup>
                        <m:r>
                          <a:rPr lang="en-US" altLang="zh-TW" sz="2800" b="1" i="1" smtClean="0">
                            <a:latin typeface="Cambria Math" panose="02040503050406030204" pitchFamily="18" charset="0"/>
                            <a:cs typeface="Times New Roman" panose="02020603050405020304" pitchFamily="18" charset="0"/>
                          </a:rPr>
                          <m:t>−</m:t>
                        </m:r>
                        <m:r>
                          <a:rPr lang="en-US" altLang="zh-TW" sz="2800" b="1" i="1" smtClean="0">
                            <a:latin typeface="Cambria Math" panose="02040503050406030204" pitchFamily="18" charset="0"/>
                            <a:cs typeface="Times New Roman" panose="02020603050405020304" pitchFamily="18" charset="0"/>
                          </a:rPr>
                          <m:t>𝟏</m:t>
                        </m:r>
                      </m:sup>
                    </m:sSup>
                  </m:oMath>
                </a14:m>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f>
                      <m:fPr>
                        <m:ctrlPr>
                          <a:rPr lang="en-US" altLang="zh-TW" sz="2800" b="1" i="1">
                            <a:latin typeface="Cambria Math" panose="02040503050406030204" pitchFamily="18" charset="0"/>
                            <a:cs typeface="Times New Roman" panose="02020603050405020304" pitchFamily="18" charset="0"/>
                          </a:rPr>
                        </m:ctrlPr>
                      </m:fPr>
                      <m:num>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 </m:t>
                        </m:r>
                        <m:sSup>
                          <m:sSupPr>
                            <m:ctrlPr>
                              <a:rPr lang="en-US" altLang="zh-TW" sz="2800" b="1" i="1" smtClean="0">
                                <a:latin typeface="Cambria Math" panose="02040503050406030204" pitchFamily="18" charset="0"/>
                                <a:cs typeface="Times New Roman" panose="02020603050405020304" pitchFamily="18" charset="0"/>
                              </a:rPr>
                            </m:ctrlPr>
                          </m:sSupPr>
                          <m:e>
                            <m:r>
                              <a:rPr lang="en-US" altLang="zh-TW" sz="2800" b="1" i="1" smtClean="0">
                                <a:latin typeface="Cambria Math" panose="02040503050406030204" pitchFamily="18" charset="0"/>
                                <a:cs typeface="Times New Roman" panose="02020603050405020304" pitchFamily="18" charset="0"/>
                              </a:rPr>
                              <m:t>𝒂</m:t>
                            </m:r>
                          </m:e>
                          <m:sup>
                            <m:r>
                              <a:rPr lang="en-US" altLang="zh-TW" sz="2800" b="0" i="1" smtClean="0">
                                <a:latin typeface="Cambria Math" panose="02040503050406030204" pitchFamily="18" charset="0"/>
                                <a:cs typeface="Times New Roman" panose="02020603050405020304" pitchFamily="18" charset="0"/>
                              </a:rPr>
                              <m:t>𝑇</m:t>
                            </m:r>
                          </m:sup>
                        </m:sSup>
                        <m:sSup>
                          <m:sSupPr>
                            <m:ctrlPr>
                              <a:rPr lang="en-US" altLang="zh-TW" sz="2800" b="1" i="1" smtClean="0">
                                <a:latin typeface="Cambria Math" panose="02040503050406030204" pitchFamily="18" charset="0"/>
                                <a:cs typeface="Times New Roman" panose="02020603050405020304" pitchFamily="18" charset="0"/>
                              </a:rPr>
                            </m:ctrlPr>
                          </m:sSupPr>
                          <m:e>
                            <m:r>
                              <a:rPr lang="en-US" altLang="zh-TW" sz="2800" b="1" i="0" smtClean="0">
                                <a:latin typeface="Cambria Math" panose="02040503050406030204" pitchFamily="18" charset="0"/>
                                <a:cs typeface="Times New Roman" panose="02020603050405020304" pitchFamily="18" charset="0"/>
                              </a:rPr>
                              <m:t>𝐂</m:t>
                            </m:r>
                          </m:e>
                          <m:sup>
                            <m:r>
                              <a:rPr lang="en-US" altLang="zh-TW" sz="2800" b="0" i="1" smtClean="0">
                                <a:latin typeface="Cambria Math" panose="02040503050406030204" pitchFamily="18" charset="0"/>
                                <a:cs typeface="Times New Roman" panose="02020603050405020304" pitchFamily="18" charset="0"/>
                              </a:rPr>
                              <m:t>−1</m:t>
                            </m:r>
                          </m:sup>
                        </m:sSup>
                        <m:r>
                          <a:rPr lang="en-US" altLang="zh-TW" sz="2800" b="1" i="1" smtClean="0">
                            <a:latin typeface="Cambria Math" panose="02040503050406030204" pitchFamily="18" charset="0"/>
                            <a:cs typeface="Times New Roman" panose="02020603050405020304" pitchFamily="18" charset="0"/>
                          </a:rPr>
                          <m:t>𝒃</m:t>
                        </m:r>
                      </m:num>
                      <m:den>
                        <m:r>
                          <a:rPr lang="en-US" altLang="zh-TW" sz="2800" b="1" i="1">
                            <a:latin typeface="Cambria Math" panose="02040503050406030204" pitchFamily="18" charset="0"/>
                            <a:cs typeface="Times New Roman" panose="02020603050405020304" pitchFamily="18" charset="0"/>
                          </a:rPr>
                          <m:t>𝝏</m:t>
                        </m:r>
                        <m:r>
                          <a:rPr lang="en-US" altLang="zh-TW" sz="2800" b="1">
                            <a:latin typeface="Cambria Math" panose="02040503050406030204" pitchFamily="18" charset="0"/>
                            <a:cs typeface="Times New Roman" panose="02020603050405020304" pitchFamily="18" charset="0"/>
                          </a:rPr>
                          <m:t>𝐂</m:t>
                        </m:r>
                      </m:den>
                    </m:f>
                    <m:r>
                      <a:rPr lang="en-US" altLang="zh-TW" sz="2800" b="1" i="1">
                        <a:latin typeface="Cambria Math" panose="02040503050406030204" pitchFamily="18" charset="0"/>
                        <a:cs typeface="Times New Roman" panose="02020603050405020304" pitchFamily="18" charset="0"/>
                      </a:rPr>
                      <m:t>=</m:t>
                    </m:r>
                    <m:r>
                      <a:rPr lang="en-US" altLang="zh-TW" sz="2800" b="1" i="1" smtClean="0">
                        <a:latin typeface="Cambria Math" panose="02040503050406030204" pitchFamily="18" charset="0"/>
                        <a:cs typeface="Times New Roman" panose="02020603050405020304" pitchFamily="18" charset="0"/>
                      </a:rPr>
                      <m:t>−</m:t>
                    </m:r>
                    <m:sSup>
                      <m:sSupPr>
                        <m:ctrlPr>
                          <a:rPr lang="en-US" altLang="zh-TW" sz="2800" b="1" i="1">
                            <a:latin typeface="Cambria Math" panose="02040503050406030204" pitchFamily="18" charset="0"/>
                            <a:cs typeface="Times New Roman" panose="02020603050405020304" pitchFamily="18" charset="0"/>
                          </a:rPr>
                        </m:ctrlPr>
                      </m:sSupPr>
                      <m:e>
                        <m:d>
                          <m:dPr>
                            <m:ctrlPr>
                              <a:rPr lang="en-US" altLang="zh-TW" sz="2800" b="1" i="1">
                                <a:latin typeface="Cambria Math" panose="02040503050406030204" pitchFamily="18" charset="0"/>
                                <a:cs typeface="Times New Roman" panose="02020603050405020304" pitchFamily="18" charset="0"/>
                              </a:rPr>
                            </m:ctrlPr>
                          </m:dPr>
                          <m:e>
                            <m:sSup>
                              <m:sSupPr>
                                <m:ctrlPr>
                                  <a:rPr lang="en-US" altLang="zh-TW" sz="2800" b="1" i="1">
                                    <a:latin typeface="Cambria Math" panose="02040503050406030204" pitchFamily="18" charset="0"/>
                                    <a:cs typeface="Times New Roman" panose="02020603050405020304" pitchFamily="18" charset="0"/>
                                  </a:rPr>
                                </m:ctrlPr>
                              </m:sSupPr>
                              <m:e>
                                <m:r>
                                  <a:rPr lang="en-US" altLang="zh-TW" sz="2800" b="1">
                                    <a:latin typeface="Cambria Math" panose="02040503050406030204" pitchFamily="18" charset="0"/>
                                    <a:cs typeface="Times New Roman" panose="02020603050405020304" pitchFamily="18" charset="0"/>
                                  </a:rPr>
                                  <m:t>𝐂</m:t>
                                </m:r>
                              </m:e>
                              <m:sup>
                                <m:r>
                                  <a:rPr lang="en-US" altLang="zh-TW" sz="2800" i="1">
                                    <a:latin typeface="Cambria Math" panose="02040503050406030204" pitchFamily="18" charset="0"/>
                                    <a:cs typeface="Times New Roman" panose="02020603050405020304" pitchFamily="18" charset="0"/>
                                  </a:rPr>
                                  <m:t>𝑇</m:t>
                                </m:r>
                              </m:sup>
                            </m:sSup>
                          </m:e>
                        </m:d>
                      </m:e>
                      <m:sup>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𝟏</m:t>
                        </m:r>
                      </m:sup>
                    </m:sSup>
                    <m:r>
                      <a:rPr lang="en-US" altLang="zh-TW" sz="2800" b="1" i="1" smtClean="0">
                        <a:latin typeface="Cambria Math" panose="02040503050406030204" pitchFamily="18" charset="0"/>
                        <a:cs typeface="Times New Roman" panose="02020603050405020304" pitchFamily="18" charset="0"/>
                      </a:rPr>
                      <m:t>𝒂</m:t>
                    </m:r>
                    <m:sSup>
                      <m:sSupPr>
                        <m:ctrlPr>
                          <a:rPr lang="en-US" altLang="zh-TW" sz="2800" b="1" i="1">
                            <a:latin typeface="Cambria Math" panose="02040503050406030204" pitchFamily="18" charset="0"/>
                            <a:cs typeface="Times New Roman" panose="02020603050405020304" pitchFamily="18" charset="0"/>
                          </a:rPr>
                        </m:ctrlPr>
                      </m:sSupPr>
                      <m:e>
                        <m:r>
                          <a:rPr lang="en-US" altLang="zh-TW" sz="2800" b="1" i="1" smtClean="0">
                            <a:latin typeface="Cambria Math" panose="02040503050406030204" pitchFamily="18" charset="0"/>
                            <a:cs typeface="Times New Roman" panose="02020603050405020304" pitchFamily="18" charset="0"/>
                          </a:rPr>
                          <m:t>𝒃</m:t>
                        </m:r>
                      </m:e>
                      <m:sup>
                        <m:r>
                          <a:rPr lang="en-US" altLang="zh-TW" sz="2800" i="1">
                            <a:latin typeface="Cambria Math" panose="02040503050406030204" pitchFamily="18" charset="0"/>
                            <a:cs typeface="Times New Roman" panose="02020603050405020304" pitchFamily="18" charset="0"/>
                          </a:rPr>
                          <m:t>𝑇</m:t>
                        </m:r>
                      </m:sup>
                    </m:sSup>
                    <m:sSup>
                      <m:sSupPr>
                        <m:ctrlPr>
                          <a:rPr lang="en-US" altLang="zh-TW" sz="2800" b="1" i="1">
                            <a:latin typeface="Cambria Math" panose="02040503050406030204" pitchFamily="18" charset="0"/>
                            <a:cs typeface="Times New Roman" panose="02020603050405020304" pitchFamily="18" charset="0"/>
                          </a:rPr>
                        </m:ctrlPr>
                      </m:sSupPr>
                      <m:e>
                        <m:d>
                          <m:dPr>
                            <m:ctrlPr>
                              <a:rPr lang="en-US" altLang="zh-TW" sz="2800" b="1" i="1">
                                <a:latin typeface="Cambria Math" panose="02040503050406030204" pitchFamily="18" charset="0"/>
                                <a:cs typeface="Times New Roman" panose="02020603050405020304" pitchFamily="18" charset="0"/>
                              </a:rPr>
                            </m:ctrlPr>
                          </m:dPr>
                          <m:e>
                            <m:sSup>
                              <m:sSupPr>
                                <m:ctrlPr>
                                  <a:rPr lang="en-US" altLang="zh-TW" sz="2800" b="1" i="1">
                                    <a:latin typeface="Cambria Math" panose="02040503050406030204" pitchFamily="18" charset="0"/>
                                    <a:cs typeface="Times New Roman" panose="02020603050405020304" pitchFamily="18" charset="0"/>
                                  </a:rPr>
                                </m:ctrlPr>
                              </m:sSupPr>
                              <m:e>
                                <m:r>
                                  <a:rPr lang="en-US" altLang="zh-TW" sz="2800" b="1">
                                    <a:latin typeface="Cambria Math" panose="02040503050406030204" pitchFamily="18" charset="0"/>
                                    <a:cs typeface="Times New Roman" panose="02020603050405020304" pitchFamily="18" charset="0"/>
                                  </a:rPr>
                                  <m:t>𝐂</m:t>
                                </m:r>
                              </m:e>
                              <m:sup>
                                <m:r>
                                  <a:rPr lang="en-US" altLang="zh-TW" sz="2800" i="1">
                                    <a:latin typeface="Cambria Math" panose="02040503050406030204" pitchFamily="18" charset="0"/>
                                    <a:cs typeface="Times New Roman" panose="02020603050405020304" pitchFamily="18" charset="0"/>
                                  </a:rPr>
                                  <m:t>𝑇</m:t>
                                </m:r>
                              </m:sup>
                            </m:sSup>
                          </m:e>
                        </m:d>
                      </m:e>
                      <m:sup>
                        <m:r>
                          <a:rPr lang="en-US" altLang="zh-TW" sz="2800" b="1" i="1">
                            <a:latin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𝟏</m:t>
                        </m:r>
                      </m:sup>
                    </m:sSup>
                  </m:oMath>
                </a14:m>
                <a:endPar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endParaRPr>
              </a:p>
              <a:p>
                <a:endParaRPr lang="en-US" altLang="zh-TW"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den>
                      </m:f>
                      <m:r>
                        <a:rPr lang="en-US" altLang="zh-TW" sz="280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cs typeface="Times New Roman" panose="02020603050405020304" pitchFamily="18" charset="0"/>
                        </a:rPr>
                        <m:t>−</m:t>
                      </m:r>
                      <m:f>
                        <m:fPr>
                          <m:ctrlPr>
                            <a:rPr lang="en-US" altLang="zh-TW" sz="2800" b="1"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2</m:t>
                          </m:r>
                        </m:den>
                      </m:f>
                      <m:nary>
                        <m:naryPr>
                          <m:chr m:val="∑"/>
                          <m:ctrlPr>
                            <a:rPr lang="en-US" altLang="zh-TW" sz="2800" b="1"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𝑛</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sSubSup>
                            <m:sSubSupPr>
                              <m:ctrlPr>
                                <a:rPr lang="en-US" altLang="zh-TW" sz="2800" i="1">
                                  <a:latin typeface="Cambria Math" panose="02040503050406030204" pitchFamily="18" charset="0"/>
                                  <a:cs typeface="Times New Roman" panose="02020603050405020304" pitchFamily="18" charset="0"/>
                                </a:rPr>
                              </m:ctrlPr>
                            </m:sSubSup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up>
                              <m:r>
                                <a:rPr lang="en-US" altLang="zh-TW" sz="2800" i="1">
                                  <a:latin typeface="Cambria Math" panose="02040503050406030204" pitchFamily="18" charset="0"/>
                                  <a:cs typeface="Times New Roman" panose="02020603050405020304" pitchFamily="18" charset="0"/>
                                </a:rPr>
                                <m:t>−1</m:t>
                              </m:r>
                            </m:sup>
                          </m:sSubSup>
                        </m:e>
                      </m:nary>
                      <m:r>
                        <a:rPr lang="en-US" altLang="zh-TW" sz="2800" b="1" i="1" smtClean="0">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2</m:t>
                          </m:r>
                        </m:den>
                      </m:f>
                      <m:nary>
                        <m:naryPr>
                          <m:chr m:val="∑"/>
                          <m:ctrlPr>
                            <a:rPr lang="en-US" altLang="zh-TW" sz="2800" i="1">
                              <a:latin typeface="Cambria Math" panose="02040503050406030204" pitchFamily="18" charset="0"/>
                              <a:cs typeface="Times New Roman" panose="02020603050405020304" pitchFamily="18" charset="0"/>
                            </a:rPr>
                          </m:ctrlPr>
                        </m:naryPr>
                        <m:sub>
                          <m:r>
                            <a:rPr lang="en-US" altLang="zh-TW" sz="2800" b="0" i="1" smtClean="0">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p>
                            <m:sSupPr>
                              <m:ctrlPr>
                                <a:rPr lang="en-US" altLang="zh-TW" sz="2800" i="1">
                                  <a:latin typeface="Cambria Math" panose="02040503050406030204" pitchFamily="18" charset="0"/>
                                  <a:cs typeface="Times New Roman" panose="02020603050405020304" pitchFamily="18" charset="0"/>
                                </a:rPr>
                              </m:ctrlPr>
                            </m:sSupP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sSubSup>
                                <m:sSubSupPr>
                                  <m:ctrlPr>
                                    <a:rPr lang="en-US" altLang="zh-TW" sz="2800" i="1">
                                      <a:latin typeface="Cambria Math" panose="02040503050406030204" pitchFamily="18" charset="0"/>
                                      <a:cs typeface="Times New Roman" panose="02020603050405020304" pitchFamily="18" charset="0"/>
                                    </a:rPr>
                                  </m:ctrlPr>
                                </m:sSubSup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up>
                                  <m:r>
                                    <a:rPr lang="en-US" altLang="zh-TW" sz="2800" i="1">
                                      <a:latin typeface="Cambria Math" panose="02040503050406030204" pitchFamily="18" charset="0"/>
                                      <a:cs typeface="Times New Roman" panose="02020603050405020304" pitchFamily="18" charset="0"/>
                                    </a:rPr>
                                    <m:t>−1</m:t>
                                  </m:r>
                                </m:sup>
                              </m:sSubSup>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𝒊</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e>
                              </m:d>
                              <m:d>
                                <m:dPr>
                                  <m:ctrlPr>
                                    <a:rPr lang="en-US" altLang="zh-TW" sz="2800" b="1" i="1">
                                      <a:latin typeface="Cambria Math" panose="02040503050406030204" pitchFamily="18" charset="0"/>
                                      <a:cs typeface="Times New Roman" panose="02020603050405020304" pitchFamily="18" charset="0"/>
                                    </a:rPr>
                                  </m:ctrlPr>
                                </m:dPr>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𝒊</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e>
                              </m:d>
                            </m:e>
                            <m:sup>
                              <m:r>
                                <a:rPr lang="en-US" altLang="zh-TW" sz="2800" i="1">
                                  <a:latin typeface="Cambria Math" panose="02040503050406030204" pitchFamily="18" charset="0"/>
                                  <a:cs typeface="Times New Roman" panose="02020603050405020304" pitchFamily="18" charset="0"/>
                                </a:rPr>
                                <m:t>𝑇</m:t>
                              </m:r>
                            </m:sup>
                          </m:sSup>
                          <m:sSubSup>
                            <m:sSubSupPr>
                              <m:ctrlPr>
                                <a:rPr lang="en-US" altLang="zh-TW" sz="2800" i="1">
                                  <a:latin typeface="Cambria Math" panose="02040503050406030204" pitchFamily="18" charset="0"/>
                                  <a:cs typeface="Times New Roman" panose="02020603050405020304" pitchFamily="18" charset="0"/>
                                </a:rPr>
                              </m:ctrlPr>
                            </m:sSubSup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up>
                              <m:r>
                                <a:rPr lang="en-US" altLang="zh-TW" sz="2800" i="1">
                                  <a:latin typeface="Cambria Math" panose="02040503050406030204" pitchFamily="18" charset="0"/>
                                  <a:cs typeface="Times New Roman" panose="02020603050405020304" pitchFamily="18" charset="0"/>
                                </a:rPr>
                                <m:t>−1</m:t>
                              </m:r>
                            </m:sup>
                          </m:sSubSup>
                        </m:e>
                      </m:nary>
                      <m:r>
                        <a:rPr lang="en-US" altLang="zh-TW" sz="2800" i="1">
                          <a:latin typeface="Cambria Math" panose="02040503050406030204" pitchFamily="18" charset="0"/>
                          <a:cs typeface="Times New Roman" panose="02020603050405020304" pitchFamily="18" charset="0"/>
                        </a:rPr>
                        <m:t>=0             </m:t>
                      </m:r>
                    </m:oMath>
                  </m:oMathPara>
                </a14:m>
                <a:endParaRPr lang="en-US" altLang="zh-TW" sz="2800" i="1" dirty="0">
                  <a:latin typeface="Cambria Math" panose="02040503050406030204" pitchFamily="18" charset="0"/>
                  <a:cs typeface="Times New Roman" panose="02020603050405020304" pitchFamily="18" charset="0"/>
                </a:endParaRPr>
              </a:p>
              <a:p>
                <a:r>
                  <a:rPr lang="en-US" altLang="zh-TW" sz="2800" dirty="0">
                    <a:ea typeface="Cambria Math" panose="02040503050406030204" pitchFamily="18" charset="0"/>
                    <a:cs typeface="Times New Roman" panose="02020603050405020304" pitchFamily="18" charset="0"/>
                  </a:rPr>
                  <a:t> </a:t>
                </a:r>
                <a:endParaRPr lang="en-US" altLang="zh-TW" sz="2800" dirty="0" smtClean="0">
                  <a:ea typeface="Cambria Math" panose="02040503050406030204" pitchFamily="18" charset="0"/>
                  <a:cs typeface="Times New Roman" panose="02020603050405020304" pitchFamily="18" charset="0"/>
                </a:endParaRPr>
              </a:p>
              <a:p>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800" dirty="0" smtClean="0">
                    <a:ea typeface="Cambria Math" panose="02040503050406030204" pitchFamily="18" charset="0"/>
                    <a:cs typeface="Times New Roman" panose="02020603050405020304" pitchFamily="18" charset="0"/>
                  </a:rPr>
                  <a:t> </a:t>
                </a:r>
                <a:r>
                  <a:rPr lang="en-US" altLang="zh-TW" sz="2800" dirty="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smtClean="0">
                            <a:solidFill>
                              <a:srgbClr val="C00000"/>
                            </a:solidFill>
                            <a:latin typeface="Cambria Math" panose="02040503050406030204" pitchFamily="18" charset="0"/>
                            <a:cs typeface="Times New Roman" panose="02020603050405020304" pitchFamily="18" charset="0"/>
                          </a:rPr>
                        </m:ctrlPr>
                      </m:sSubPr>
                      <m:e>
                        <m:r>
                          <a:rPr lang="en-US" altLang="zh-TW"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rgbClr val="C00000"/>
                            </a:solidFill>
                            <a:latin typeface="Cambria Math" panose="02040503050406030204" pitchFamily="18" charset="0"/>
                            <a:cs typeface="Times New Roman" panose="02020603050405020304" pitchFamily="18" charset="0"/>
                          </a:rPr>
                          <m:t>𝑘</m:t>
                        </m:r>
                      </m:sub>
                    </m:sSub>
                    <m:nary>
                      <m:naryPr>
                        <m:chr m:val="∑"/>
                        <m:ctrlPr>
                          <a:rPr lang="en-US" altLang="zh-TW" sz="2800" b="1"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sSubSup>
                          <m:sSubSupPr>
                            <m:ctrlPr>
                              <a:rPr lang="en-US" altLang="zh-TW" sz="2800" i="1">
                                <a:latin typeface="Cambria Math" panose="02040503050406030204" pitchFamily="18" charset="0"/>
                                <a:cs typeface="Times New Roman" panose="02020603050405020304" pitchFamily="18" charset="0"/>
                              </a:rPr>
                            </m:ctrlPr>
                          </m:sSubSup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up>
                            <m:r>
                              <a:rPr lang="en-US" altLang="zh-TW" sz="2800" i="1">
                                <a:latin typeface="Cambria Math" panose="02040503050406030204" pitchFamily="18" charset="0"/>
                                <a:cs typeface="Times New Roman" panose="02020603050405020304" pitchFamily="18" charset="0"/>
                              </a:rPr>
                              <m:t>−1</m:t>
                            </m:r>
                          </m:sup>
                        </m:sSubSup>
                      </m:e>
                    </m:nary>
                    <m:sSub>
                      <m:sSubPr>
                        <m:ctrlPr>
                          <a:rPr lang="en-US" altLang="zh-TW" sz="2800" i="1" smtClean="0">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rgbClr val="0000FF"/>
                            </a:solidFill>
                            <a:latin typeface="Cambria Math" panose="02040503050406030204" pitchFamily="18" charset="0"/>
                            <a:cs typeface="Times New Roman" panose="02020603050405020304" pitchFamily="18" charset="0"/>
                          </a:rPr>
                          <m:t>𝑘</m:t>
                        </m:r>
                      </m:sub>
                    </m:sSub>
                    <m:r>
                      <a:rPr lang="en-US" altLang="zh-TW" sz="2800" b="1" i="1" smtClean="0">
                        <a:latin typeface="Cambria Math" panose="02040503050406030204" pitchFamily="18" charset="0"/>
                        <a:cs typeface="Times New Roman" panose="02020603050405020304" pitchFamily="18" charset="0"/>
                      </a:rPr>
                      <m:t>=</m:t>
                    </m:r>
                    <m:sSub>
                      <m:sSubPr>
                        <m:ctrlPr>
                          <a:rPr lang="en-US" altLang="zh-TW" sz="2800" i="1" smtClean="0">
                            <a:solidFill>
                              <a:srgbClr val="C00000"/>
                            </a:solidFill>
                            <a:latin typeface="Cambria Math" panose="02040503050406030204" pitchFamily="18" charset="0"/>
                            <a:cs typeface="Times New Roman" panose="02020603050405020304" pitchFamily="18" charset="0"/>
                          </a:rPr>
                        </m:ctrlPr>
                      </m:sSubPr>
                      <m:e>
                        <m:r>
                          <a:rPr lang="en-US" altLang="zh-TW"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rgbClr val="C00000"/>
                            </a:solidFill>
                            <a:latin typeface="Cambria Math" panose="02040503050406030204" pitchFamily="18" charset="0"/>
                            <a:cs typeface="Times New Roman" panose="02020603050405020304" pitchFamily="18" charset="0"/>
                          </a:rPr>
                          <m:t>𝑘</m:t>
                        </m:r>
                      </m:sub>
                    </m:sSub>
                    <m:nary>
                      <m:naryPr>
                        <m:chr m:val="∑"/>
                        <m:ctrlPr>
                          <a:rPr lang="en-US" altLang="zh-TW" sz="2800" i="1">
                            <a:latin typeface="Cambria Math" panose="02040503050406030204" pitchFamily="18" charset="0"/>
                            <a:cs typeface="Times New Roman" panose="02020603050405020304" pitchFamily="18" charset="0"/>
                          </a:rPr>
                        </m:ctrlPr>
                      </m:naryPr>
                      <m:sub>
                        <m:r>
                          <a:rPr lang="en-US" altLang="zh-TW" sz="2800" b="0" i="1" smtClean="0">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p>
                          <m:sSupPr>
                            <m:ctrlPr>
                              <a:rPr lang="en-US" altLang="zh-TW" sz="2800" i="1">
                                <a:latin typeface="Cambria Math" panose="02040503050406030204" pitchFamily="18" charset="0"/>
                                <a:cs typeface="Times New Roman" panose="02020603050405020304" pitchFamily="18" charset="0"/>
                              </a:rPr>
                            </m:ctrlPr>
                          </m:sSupPr>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sSubSup>
                              <m:sSubSupPr>
                                <m:ctrlPr>
                                  <a:rPr lang="en-US" altLang="zh-TW" sz="2800" i="1">
                                    <a:latin typeface="Cambria Math" panose="02040503050406030204" pitchFamily="18" charset="0"/>
                                    <a:cs typeface="Times New Roman" panose="02020603050405020304" pitchFamily="18" charset="0"/>
                                  </a:rPr>
                                </m:ctrlPr>
                              </m:sSubSup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up>
                                <m:r>
                                  <a:rPr lang="en-US" altLang="zh-TW" sz="2800" i="1">
                                    <a:latin typeface="Cambria Math" panose="02040503050406030204" pitchFamily="18" charset="0"/>
                                    <a:cs typeface="Times New Roman" panose="02020603050405020304" pitchFamily="18" charset="0"/>
                                  </a:rPr>
                                  <m:t>−1</m:t>
                                </m:r>
                              </m:sup>
                            </m:sSubSup>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𝒊</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e>
                            </m:d>
                            <m:d>
                              <m:dPr>
                                <m:ctrlPr>
                                  <a:rPr lang="en-US" altLang="zh-TW" sz="2800" b="1" i="1">
                                    <a:latin typeface="Cambria Math" panose="02040503050406030204" pitchFamily="18" charset="0"/>
                                    <a:cs typeface="Times New Roman" panose="02020603050405020304" pitchFamily="18" charset="0"/>
                                  </a:rPr>
                                </m:ctrlPr>
                              </m:dPr>
                              <m:e>
                                <m:sSub>
                                  <m:sSubPr>
                                    <m:ctrlPr>
                                      <a:rPr lang="en-US" altLang="zh-TW" sz="2800" b="1"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𝒙</m:t>
                                    </m:r>
                                  </m:e>
                                  <m:sub>
                                    <m:r>
                                      <a:rPr lang="en-US" altLang="zh-TW" sz="2800" b="1" i="1">
                                        <a:latin typeface="Cambria Math" panose="02040503050406030204" pitchFamily="18" charset="0"/>
                                        <a:cs typeface="Times New Roman" panose="02020603050405020304" pitchFamily="18" charset="0"/>
                                      </a:rPr>
                                      <m:t>𝒊</m:t>
                                    </m:r>
                                  </m:sub>
                                </m:sSub>
                                <m:r>
                                  <a:rPr lang="en-US" altLang="zh-TW" sz="2800" i="1">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e>
                            </m:d>
                          </m:e>
                          <m:sup>
                            <m:r>
                              <a:rPr lang="en-US" altLang="zh-TW" sz="2800" i="1">
                                <a:latin typeface="Cambria Math" panose="02040503050406030204" pitchFamily="18" charset="0"/>
                                <a:cs typeface="Times New Roman" panose="02020603050405020304" pitchFamily="18" charset="0"/>
                              </a:rPr>
                              <m:t>𝑇</m:t>
                            </m:r>
                          </m:sup>
                        </m:sSup>
                        <m:sSubSup>
                          <m:sSubSupPr>
                            <m:ctrlPr>
                              <a:rPr lang="en-US" altLang="zh-TW" sz="2800" i="1">
                                <a:latin typeface="Cambria Math" panose="02040503050406030204" pitchFamily="18" charset="0"/>
                                <a:cs typeface="Times New Roman" panose="02020603050405020304" pitchFamily="18" charset="0"/>
                              </a:rPr>
                            </m:ctrlPr>
                          </m:sSubSup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up>
                            <m:r>
                              <a:rPr lang="en-US" altLang="zh-TW" sz="2800" i="1">
                                <a:latin typeface="Cambria Math" panose="02040503050406030204" pitchFamily="18" charset="0"/>
                                <a:cs typeface="Times New Roman" panose="02020603050405020304" pitchFamily="18" charset="0"/>
                              </a:rPr>
                              <m:t>−1</m:t>
                            </m:r>
                          </m:sup>
                        </m:sSubSup>
                      </m:e>
                    </m:nary>
                    <m:sSub>
                      <m:sSubPr>
                        <m:ctrlPr>
                          <a:rPr lang="en-US" altLang="zh-TW" sz="2800" i="1" smtClean="0">
                            <a:solidFill>
                              <a:srgbClr val="0000FF"/>
                            </a:solidFill>
                            <a:latin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rgbClr val="0000FF"/>
                            </a:solidFill>
                            <a:latin typeface="Cambria Math" panose="02040503050406030204" pitchFamily="18" charset="0"/>
                            <a:cs typeface="Times New Roman" panose="02020603050405020304" pitchFamily="18" charset="0"/>
                          </a:rPr>
                          <m:t>𝑘</m:t>
                        </m:r>
                      </m:sub>
                    </m:sSub>
                  </m:oMath>
                </a14:m>
                <a:endParaRPr lang="en-US" altLang="zh-TW" sz="2800" dirty="0" smtClean="0">
                  <a:ea typeface="Cambria Math" panose="02040503050406030204" pitchFamily="18" charset="0"/>
                  <a:cs typeface="Times New Roman" panose="02020603050405020304" pitchFamily="18" charset="0"/>
                </a:endParaRPr>
              </a:p>
              <a:p>
                <a:endParaRPr lang="en-US" altLang="zh-TW" sz="2800" dirty="0" smtClean="0">
                  <a:ea typeface="Cambria Math" panose="02040503050406030204" pitchFamily="18" charset="0"/>
                  <a:cs typeface="Times New Roman" panose="02020603050405020304" pitchFamily="18" charset="0"/>
                </a:endParaRPr>
              </a:p>
              <a:p>
                <a:r>
                  <a:rPr lang="en-US" altLang="zh-TW" sz="2800" dirty="0">
                    <a:ea typeface="Cambria Math" panose="020405030504060302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sSup>
                          <m:sSupPr>
                            <m:ctrlPr>
                              <a:rPr lang="en-US" altLang="zh-TW" sz="2800" i="1">
                                <a:solidFill>
                                  <a:srgbClr val="FF0000"/>
                                </a:solidFill>
                                <a:latin typeface="Cambria Math" panose="02040503050406030204" pitchFamily="18" charset="0"/>
                                <a:cs typeface="Times New Roman" panose="02020603050405020304" pitchFamily="18" charset="0"/>
                              </a:rPr>
                            </m:ctrlPr>
                          </m:sSupPr>
                          <m:e>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cs typeface="Times New Roman" panose="02020603050405020304" pitchFamily="18" charset="0"/>
                                  </a:rPr>
                                  <m:t>𝒙</m:t>
                                </m:r>
                              </m:e>
                              <m:sub>
                                <m:r>
                                  <a:rPr lang="en-US" altLang="zh-TW" sz="2800" i="1">
                                    <a:solidFill>
                                      <a:srgbClr val="FF0000"/>
                                    </a:solidFill>
                                    <a:latin typeface="Cambria Math" panose="02040503050406030204" pitchFamily="18" charset="0"/>
                                    <a:cs typeface="Times New Roman" panose="02020603050405020304" pitchFamily="18" charset="0"/>
                                  </a:rPr>
                                  <m:t>𝑛</m:t>
                                </m:r>
                              </m:sub>
                            </m:sSub>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b="1" i="1">
                                    <a:solidFill>
                                      <a:srgbClr val="FF0000"/>
                                    </a:solidFill>
                                    <a:latin typeface="Cambria Math" panose="02040503050406030204" pitchFamily="18" charset="0"/>
                                    <a:cs typeface="Times New Roman" panose="02020603050405020304" pitchFamily="18" charset="0"/>
                                  </a:rPr>
                                  <m:t>𝝁</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cs typeface="Times New Roman" panose="02020603050405020304" pitchFamily="18" charset="0"/>
                                  </a:rPr>
                                  <m:t>𝒙</m:t>
                                </m:r>
                              </m:e>
                              <m:sub>
                                <m:r>
                                  <a:rPr lang="en-US" altLang="zh-TW" sz="2800" i="1">
                                    <a:solidFill>
                                      <a:srgbClr val="FF0000"/>
                                    </a:solidFill>
                                    <a:latin typeface="Cambria Math" panose="02040503050406030204" pitchFamily="18" charset="0"/>
                                    <a:cs typeface="Times New Roman" panose="02020603050405020304" pitchFamily="18" charset="0"/>
                                  </a:rPr>
                                  <m:t>𝑛</m:t>
                                </m:r>
                              </m:sub>
                            </m:sSub>
                            <m:r>
                              <a:rPr lang="en-US" altLang="zh-TW" sz="2800" i="1">
                                <a:solidFill>
                                  <a:srgbClr val="FF0000"/>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b="1" i="1">
                                    <a:solidFill>
                                      <a:srgbClr val="FF0000"/>
                                    </a:solidFill>
                                    <a:latin typeface="Cambria Math" panose="02040503050406030204" pitchFamily="18" charset="0"/>
                                    <a:cs typeface="Times New Roman" panose="02020603050405020304" pitchFamily="18" charset="0"/>
                                  </a:rPr>
                                  <m:t>𝝁</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FF0000"/>
                                </a:solidFill>
                                <a:latin typeface="Cambria Math" panose="02040503050406030204" pitchFamily="18" charset="0"/>
                                <a:cs typeface="Times New Roman" panose="02020603050405020304" pitchFamily="18" charset="0"/>
                              </a:rPr>
                              <m:t>)</m:t>
                            </m:r>
                          </m:e>
                          <m:sup>
                            <m:r>
                              <a:rPr lang="en-US" altLang="zh-TW" sz="2800" i="1">
                                <a:solidFill>
                                  <a:srgbClr val="FF0000"/>
                                </a:solidFill>
                                <a:latin typeface="Cambria Math" panose="02040503050406030204" pitchFamily="18" charset="0"/>
                                <a:cs typeface="Times New Roman" panose="02020603050405020304" pitchFamily="18" charset="0"/>
                              </a:rPr>
                              <m:t>𝑇</m:t>
                            </m:r>
                          </m:sup>
                        </m:sSup>
                      </m:num>
                      <m:den>
                        <m:nary>
                          <m:naryPr>
                            <m:chr m:val="∑"/>
                            <m:limLoc m:val="subSup"/>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8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den>
                    </m:f>
                  </m:oMath>
                </a14:m>
                <a:endParaRPr lang="zh-TW" altLang="en-US" sz="2800" dirty="0"/>
              </a:p>
            </p:txBody>
          </p:sp>
        </mc:Choice>
        <mc:Fallback xmlns="">
          <p:sp>
            <p:nvSpPr>
              <p:cNvPr id="2" name="Rectangle 1"/>
              <p:cNvSpPr>
                <a:spLocks noRot="1" noChangeAspect="1" noMove="1" noResize="1" noEditPoints="1" noAdjustHandles="1" noChangeArrowheads="1" noChangeShapeType="1" noTextEdit="1"/>
              </p:cNvSpPr>
              <p:nvPr/>
            </p:nvSpPr>
            <p:spPr>
              <a:xfrm>
                <a:off x="443346" y="596896"/>
                <a:ext cx="11554690" cy="5378588"/>
              </a:xfrm>
              <a:prstGeom prst="rect">
                <a:avLst/>
              </a:prstGeom>
              <a:blipFill>
                <a:blip r:embed="rId2"/>
                <a:stretch>
                  <a:fillRect l="-9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414144" y="-110836"/>
                <a:ext cx="2526846"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3200" i="1">
                            <a:latin typeface="Cambria Math" panose="02040503050406030204" pitchFamily="18" charset="0"/>
                            <a:cs typeface="Times New Roman" panose="02020603050405020304" pitchFamily="18" charset="0"/>
                          </a:rPr>
                        </m:ctrlPr>
                      </m:sSubPr>
                      <m:e>
                        <m:r>
                          <a:rPr lang="en-US" altLang="zh-TW" sz="32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3200" i="1">
                            <a:latin typeface="Cambria Math" panose="02040503050406030204" pitchFamily="18" charset="0"/>
                            <a:cs typeface="Times New Roman" panose="02020603050405020304" pitchFamily="18" charset="0"/>
                          </a:rPr>
                          <m:t>𝑘</m:t>
                        </m:r>
                      </m:sub>
                    </m:sSub>
                  </m:oMath>
                </a14:m>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414144" y="-110836"/>
                <a:ext cx="2526846" cy="584775"/>
              </a:xfrm>
              <a:prstGeom prst="rect">
                <a:avLst/>
              </a:prstGeom>
              <a:blipFill>
                <a:blip r:embed="rId3"/>
                <a:stretch>
                  <a:fillRect l="-6024" t="-14583" b="-322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480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284160" y="473939"/>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4414144" y="-110836"/>
                <a:ext cx="2541273"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3200" i="1">
                            <a:latin typeface="Cambria Math" panose="02040503050406030204" pitchFamily="18" charset="0"/>
                            <a:cs typeface="Times New Roman" panose="02020603050405020304" pitchFamily="18" charset="0"/>
                          </a:rPr>
                        </m:ctrlPr>
                      </m:sSubPr>
                      <m:e>
                        <m:r>
                          <a:rPr lang="en-US" altLang="zh-TW" sz="3200" i="1">
                            <a:solidFill>
                              <a:srgbClr val="FF00FF"/>
                            </a:solidFill>
                            <a:latin typeface="Cambria Math" panose="02040503050406030204" pitchFamily="18" charset="0"/>
                            <a:cs typeface="Times New Roman" panose="02020603050405020304" pitchFamily="18" charset="0"/>
                          </a:rPr>
                          <m:t>𝑞</m:t>
                        </m:r>
                      </m:e>
                      <m:sub>
                        <m:r>
                          <a:rPr lang="en-US" altLang="zh-TW" sz="3200" i="1">
                            <a:solidFill>
                              <a:srgbClr val="FF00FF"/>
                            </a:solidFill>
                            <a:latin typeface="Cambria Math" panose="02040503050406030204" pitchFamily="18" charset="0"/>
                            <a:cs typeface="Times New Roman" panose="02020603050405020304" pitchFamily="18" charset="0"/>
                          </a:rPr>
                          <m:t>𝑛𝑘</m:t>
                        </m:r>
                      </m:sub>
                    </m:sSub>
                  </m:oMath>
                </a14:m>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414144" y="-110836"/>
                <a:ext cx="2541273" cy="584775"/>
              </a:xfrm>
              <a:prstGeom prst="rect">
                <a:avLst/>
              </a:prstGeom>
              <a:blipFill>
                <a:blip r:embed="rId3"/>
                <a:stretch>
                  <a:fillRect l="-5995" t="-14583" b="-32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83127" y="473939"/>
                <a:ext cx="11942618" cy="61506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400" i="1">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400" i="1">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m:t>
                                  </m:r>
                                </m:e>
                              </m:func>
                            </m:e>
                          </m:nary>
                          <m:r>
                            <a:rPr lang="en-US" altLang="zh-TW" sz="2400" i="1">
                              <a:latin typeface="Cambria Math" panose="02040503050406030204" pitchFamily="18" charset="0"/>
                              <a:cs typeface="Times New Roman" panose="02020603050405020304" pitchFamily="18" charset="0"/>
                            </a:rPr>
                            <m:t>−</m:t>
                          </m:r>
                        </m:e>
                      </m:nary>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e>
                          </m:nary>
                        </m:e>
                      </m:nary>
                      <m:r>
                        <a:rPr lang="en-US" altLang="zh-TW" sz="2400" i="1">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𝑘</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r>
                        <a:rPr lang="en-US" altLang="zh-TW" sz="2400" i="1">
                          <a:latin typeface="Cambria Math" panose="02040503050406030204" pitchFamily="18" charset="0"/>
                          <a:cs typeface="Times New Roman" panose="02020603050405020304" pitchFamily="18" charset="0"/>
                        </a:rPr>
                        <m:t>=1</m:t>
                      </m:r>
                    </m:oMath>
                  </m:oMathPara>
                </a14:m>
                <a:endParaRPr lang="en-US" altLang="zh-TW" sz="2400" dirty="0" smtClean="0">
                  <a:cs typeface="Times New Roman" panose="02020603050405020304" pitchFamily="18" charset="0"/>
                </a:endParaRPr>
              </a:p>
              <a:p>
                <a:endParaRPr lang="en-US" altLang="zh-TW" sz="2400" dirty="0">
                  <a:cs typeface="Times New Roman" panose="02020603050405020304" pitchFamily="18" charset="0"/>
                </a:endParaRPr>
              </a:p>
              <a:p>
                <a:pPr marL="342900" indent="-3429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This is a constrained optimization, we use Lagrange multiplier </a:t>
                </a:r>
                <a14:m>
                  <m:oMath xmlns:m="http://schemas.openxmlformats.org/officeDocument/2006/math">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oMath>
                </a14:m>
                <a:r>
                  <a:rPr lang="en-US" altLang="zh-TW" sz="2800" dirty="0">
                    <a:latin typeface="Times New Roman" panose="02020603050405020304" pitchFamily="18" charset="0"/>
                    <a:cs typeface="Times New Roman" panose="02020603050405020304" pitchFamily="18" charset="0"/>
                  </a:rPr>
                  <a:t> such </a:t>
                </a:r>
                <a:r>
                  <a:rPr lang="en-US" altLang="zh-TW" sz="2800" dirty="0" smtClean="0">
                    <a:latin typeface="Times New Roman" panose="02020603050405020304" pitchFamily="18" charset="0"/>
                    <a:cs typeface="Times New Roman" panose="02020603050405020304" pitchFamily="18" charset="0"/>
                  </a:rPr>
                  <a:t>that</a:t>
                </a:r>
              </a:p>
              <a:p>
                <a:pPr/>
                <a14:m>
                  <m:oMathPara xmlns:m="http://schemas.openxmlformats.org/officeDocument/2006/math">
                    <m:oMathParaPr>
                      <m:jc m:val="centerGroup"/>
                    </m:oMathParaPr>
                    <m:oMath xmlns:m="http://schemas.openxmlformats.org/officeDocument/2006/math">
                      <m:r>
                        <a:rPr lang="en-US" altLang="zh-TW" sz="22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200" i="1">
                          <a:latin typeface="Cambria Math" panose="02040503050406030204" pitchFamily="18" charset="0"/>
                          <a:cs typeface="Times New Roman" panose="02020603050405020304" pitchFamily="18" charset="0"/>
                        </a:rPr>
                        <m:t>=</m:t>
                      </m:r>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2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200">
                                      <a:latin typeface="Cambria Math" panose="02040503050406030204" pitchFamily="18" charset="0"/>
                                      <a:cs typeface="Times New Roman" panose="02020603050405020304" pitchFamily="18" charset="0"/>
                                    </a:rPr>
                                    <m:t>log</m:t>
                                  </m:r>
                                </m:fName>
                                <m:e>
                                  <m:sSub>
                                    <m:sSubPr>
                                      <m:ctrlPr>
                                        <a:rPr lang="en-US" altLang="zh-TW" sz="2200" i="1">
                                          <a:solidFill>
                                            <a:srgbClr val="FF0000"/>
                                          </a:solidFill>
                                          <a:latin typeface="Cambria Math" panose="02040503050406030204" pitchFamily="18" charset="0"/>
                                          <a:cs typeface="Times New Roman" panose="02020603050405020304" pitchFamily="18" charset="0"/>
                                        </a:rPr>
                                      </m:ctrlPr>
                                    </m:sSubPr>
                                    <m:e>
                                      <m:r>
                                        <a:rPr lang="zh-TW" altLang="en-US" sz="2200" i="1">
                                          <a:solidFill>
                                            <a:srgbClr val="FF0000"/>
                                          </a:solidFill>
                                          <a:latin typeface="Cambria Math" panose="02040503050406030204" pitchFamily="18" charset="0"/>
                                          <a:cs typeface="Times New Roman" panose="02020603050405020304" pitchFamily="18" charset="0"/>
                                        </a:rPr>
                                        <m:t>𝜋</m:t>
                                      </m:r>
                                    </m:e>
                                    <m:sub>
                                      <m:r>
                                        <a:rPr lang="en-US" altLang="zh-TW" sz="22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200" i="1">
                          <a:latin typeface="Cambria Math" panose="02040503050406030204" pitchFamily="18" charset="0"/>
                          <a:cs typeface="Times New Roman" panose="02020603050405020304" pitchFamily="18" charset="0"/>
                        </a:rPr>
                        <m:t>+</m:t>
                      </m:r>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2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200">
                                      <a:latin typeface="Cambria Math" panose="02040503050406030204" pitchFamily="18" charset="0"/>
                                      <a:cs typeface="Times New Roman" panose="02020603050405020304" pitchFamily="18" charset="0"/>
                                    </a:rPr>
                                    <m:t>log</m:t>
                                  </m:r>
                                </m:fName>
                                <m:e>
                                  <m:r>
                                    <a:rPr lang="en-US" altLang="zh-TW" sz="2200" i="1">
                                      <a:solidFill>
                                        <a:srgbClr val="0000FF"/>
                                      </a:solidFill>
                                      <a:latin typeface="Cambria Math" panose="02040503050406030204" pitchFamily="18" charset="0"/>
                                      <a:cs typeface="Times New Roman" panose="02020603050405020304" pitchFamily="18" charset="0"/>
                                    </a:rPr>
                                    <m:t>𝑝</m:t>
                                  </m:r>
                                  <m:r>
                                    <a:rPr lang="en-US" altLang="zh-TW" sz="2200" i="1">
                                      <a:solidFill>
                                        <a:srgbClr val="0000FF"/>
                                      </a:solidFill>
                                      <a:latin typeface="Cambria Math" panose="02040503050406030204" pitchFamily="18" charset="0"/>
                                      <a:cs typeface="Times New Roman" panose="02020603050405020304" pitchFamily="18" charset="0"/>
                                    </a:rPr>
                                    <m:t>(</m:t>
                                  </m:r>
                                  <m:sSub>
                                    <m:sSubPr>
                                      <m:ctrlPr>
                                        <a:rPr lang="en-US" altLang="zh-TW" sz="22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2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2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200" i="1">
                                      <a:solidFill>
                                        <a:srgbClr val="0000FF"/>
                                      </a:solidFill>
                                      <a:latin typeface="Cambria Math" panose="02040503050406030204" pitchFamily="18" charset="0"/>
                                      <a:cs typeface="Times New Roman" panose="02020603050405020304" pitchFamily="18" charset="0"/>
                                    </a:rPr>
                                    <m:t>|</m:t>
                                  </m:r>
                                  <m:sSub>
                                    <m:sSubPr>
                                      <m:ctrlPr>
                                        <a:rPr lang="en-US" altLang="zh-TW" sz="2200" i="1">
                                          <a:latin typeface="Cambria Math" panose="02040503050406030204" pitchFamily="18" charset="0"/>
                                          <a:cs typeface="Times New Roman" panose="02020603050405020304" pitchFamily="18" charset="0"/>
                                        </a:rPr>
                                      </m:ctrlPr>
                                    </m:sSubPr>
                                    <m:e>
                                      <m:r>
                                        <a:rPr lang="zh-TW" altLang="en-US" sz="2200" b="1" i="1">
                                          <a:latin typeface="Cambria Math" panose="02040503050406030204" pitchFamily="18" charset="0"/>
                                          <a:cs typeface="Times New Roman" panose="02020603050405020304" pitchFamily="18" charset="0"/>
                                        </a:rPr>
                                        <m:t>𝝁</m:t>
                                      </m:r>
                                    </m:e>
                                    <m:sub>
                                      <m:r>
                                        <a:rPr lang="en-US" altLang="zh-TW" sz="2200" i="1">
                                          <a:latin typeface="Cambria Math" panose="02040503050406030204" pitchFamily="18" charset="0"/>
                                          <a:cs typeface="Times New Roman" panose="02020603050405020304" pitchFamily="18" charset="0"/>
                                        </a:rPr>
                                        <m:t>𝑘</m:t>
                                      </m:r>
                                    </m:sub>
                                  </m:sSub>
                                  <m:r>
                                    <a:rPr lang="en-US" altLang="zh-TW" sz="2200" i="1">
                                      <a:latin typeface="Cambria Math" panose="02040503050406030204" pitchFamily="18" charset="0"/>
                                      <a:cs typeface="Times New Roman" panose="02020603050405020304" pitchFamily="18" charset="0"/>
                                    </a:rPr>
                                    <m:t>, </m:t>
                                  </m:r>
                                  <m:sSub>
                                    <m:sSubPr>
                                      <m:ctrlPr>
                                        <a:rPr lang="en-US" altLang="zh-TW" sz="2200" i="1">
                                          <a:latin typeface="Cambria Math" panose="02040503050406030204" pitchFamily="18" charset="0"/>
                                          <a:cs typeface="Times New Roman" panose="02020603050405020304" pitchFamily="18" charset="0"/>
                                        </a:rPr>
                                      </m:ctrlPr>
                                    </m:sSubPr>
                                    <m:e>
                                      <m:r>
                                        <a:rPr lang="en-US" altLang="zh-TW" sz="22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200" i="1">
                                          <a:latin typeface="Cambria Math" panose="02040503050406030204" pitchFamily="18" charset="0"/>
                                          <a:cs typeface="Times New Roman" panose="02020603050405020304" pitchFamily="18" charset="0"/>
                                        </a:rPr>
                                        <m:t>𝑘</m:t>
                                      </m:r>
                                    </m:sub>
                                  </m:sSub>
                                  <m:r>
                                    <a:rPr lang="en-US" altLang="zh-TW" sz="2200" i="1">
                                      <a:solidFill>
                                        <a:srgbClr val="0000FF"/>
                                      </a:solidFill>
                                      <a:latin typeface="Cambria Math" panose="02040503050406030204" pitchFamily="18" charset="0"/>
                                      <a:cs typeface="Times New Roman" panose="02020603050405020304" pitchFamily="18" charset="0"/>
                                    </a:rPr>
                                    <m:t>)</m:t>
                                  </m:r>
                                </m:e>
                              </m:func>
                            </m:e>
                          </m:nary>
                          <m:r>
                            <a:rPr lang="en-US" altLang="zh-TW" sz="2200" i="1">
                              <a:latin typeface="Cambria Math" panose="02040503050406030204" pitchFamily="18" charset="0"/>
                              <a:cs typeface="Times New Roman" panose="02020603050405020304" pitchFamily="18" charset="0"/>
                            </a:rPr>
                            <m:t>−</m:t>
                          </m:r>
                        </m:e>
                      </m:nary>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2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200">
                                      <a:latin typeface="Cambria Math" panose="02040503050406030204" pitchFamily="18" charset="0"/>
                                      <a:cs typeface="Times New Roman" panose="02020603050405020304" pitchFamily="18" charset="0"/>
                                    </a:rPr>
                                    <m:t>log</m:t>
                                  </m:r>
                                </m:fName>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e>
                              </m:func>
                            </m:e>
                          </m:nary>
                        </m:e>
                      </m:nary>
                      <m:r>
                        <a:rPr lang="en-US" altLang="zh-TW" sz="22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altLang="zh-TW" sz="22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λ</m:t>
                      </m:r>
                      <m:d>
                        <m:dPr>
                          <m:ctrlPr>
                            <a:rPr lang="el-GR" altLang="zh-TW" sz="22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TW" sz="2200" i="1">
                                  <a:latin typeface="Cambria Math" panose="02040503050406030204" pitchFamily="18" charset="0"/>
                                  <a:cs typeface="Times New Roman" panose="02020603050405020304" pitchFamily="18" charset="0"/>
                                </a:rPr>
                              </m:ctrlPr>
                            </m:naryPr>
                            <m:sub>
                              <m:r>
                                <m:rPr>
                                  <m:brk m:alnAt="23"/>
                                </m:rPr>
                                <a:rPr lang="en-US" altLang="zh-TW" sz="2200" i="1">
                                  <a:latin typeface="Cambria Math" panose="02040503050406030204" pitchFamily="18" charset="0"/>
                                  <a:cs typeface="Times New Roman" panose="02020603050405020304" pitchFamily="18" charset="0"/>
                                </a:rPr>
                                <m:t>𝑘</m:t>
                              </m:r>
                              <m:r>
                                <a:rPr lang="en-US" altLang="zh-TW" sz="2200" i="1">
                                  <a:latin typeface="Cambria Math" panose="02040503050406030204" pitchFamily="18" charset="0"/>
                                  <a:cs typeface="Times New Roman" panose="02020603050405020304" pitchFamily="18" charset="0"/>
                                </a:rPr>
                                <m:t>=1</m:t>
                              </m:r>
                            </m:sub>
                            <m:sup>
                              <m:r>
                                <a:rPr lang="en-US" altLang="zh-TW" sz="2200" i="1">
                                  <a:latin typeface="Cambria Math" panose="02040503050406030204" pitchFamily="18" charset="0"/>
                                  <a:cs typeface="Times New Roman" panose="02020603050405020304" pitchFamily="18" charset="0"/>
                                </a:rPr>
                                <m:t>𝐾</m:t>
                              </m:r>
                            </m:sup>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e>
                          </m:nary>
                          <m:r>
                            <a:rPr lang="en-US" altLang="zh-TW" sz="2200" i="1" smtClean="0">
                              <a:solidFill>
                                <a:schemeClr val="tx1"/>
                              </a:solidFill>
                              <a:latin typeface="Cambria Math" panose="02040503050406030204" pitchFamily="18" charset="0"/>
                              <a:cs typeface="Times New Roman" panose="02020603050405020304" pitchFamily="18" charset="0"/>
                            </a:rPr>
                            <m:t>−</m:t>
                          </m:r>
                          <m:r>
                            <a:rPr lang="en-US" altLang="zh-TW" sz="2200" i="1">
                              <a:solidFill>
                                <a:schemeClr val="tx1"/>
                              </a:solidFill>
                              <a:latin typeface="Cambria Math" panose="02040503050406030204" pitchFamily="18" charset="0"/>
                              <a:cs typeface="Times New Roman" panose="02020603050405020304" pitchFamily="18" charset="0"/>
                            </a:rPr>
                            <m:t>1</m:t>
                          </m:r>
                        </m:e>
                      </m:d>
                    </m:oMath>
                  </m:oMathPara>
                </a14:m>
                <a:endParaRPr lang="en-US" altLang="zh-TW" sz="2200" dirty="0" smtClean="0">
                  <a:cs typeface="Times New Roman" panose="02020603050405020304" pitchFamily="18" charset="0"/>
                </a:endParaRPr>
              </a:p>
              <a:p>
                <a:r>
                  <a:rPr lang="en-US" altLang="zh-TW" sz="2400" dirty="0" smtClean="0">
                    <a:ea typeface="Cambria Math" panose="02040503050406030204" pitchFamily="18" charset="0"/>
                    <a:cs typeface="Times New Roman" panose="02020603050405020304" pitchFamily="18" charset="0"/>
                  </a:rPr>
                  <a:t> </a:t>
                </a:r>
              </a:p>
              <a:p>
                <a:r>
                  <a:rPr lang="en-US" altLang="zh-TW" sz="2400" dirty="0" smtClean="0">
                    <a:ea typeface="Cambria Math" panose="02040503050406030204" pitchFamily="18" charset="0"/>
                    <a:cs typeface="Times New Roman" panose="02020603050405020304" pitchFamily="18" charset="0"/>
                  </a:rPr>
                  <a:t>      </a:t>
                </a:r>
                <a14:m>
                  <m:oMath xmlns:m="http://schemas.openxmlformats.org/officeDocument/2006/math">
                    <m:f>
                      <m:f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den>
                    </m:f>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func>
                    <m:r>
                      <a:rPr lang="en-US" altLang="zh-TW" sz="2400" b="0" i="1" smtClean="0">
                        <a:solidFill>
                          <a:srgbClr val="FF0000"/>
                        </a:solidFill>
                        <a:latin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m:t>
                        </m:r>
                      </m:e>
                    </m:func>
                    <m:r>
                      <a:rPr lang="en-US" altLang="zh-TW" sz="2400" b="0" i="1" smtClean="0">
                        <a:solidFill>
                          <a:schemeClr val="tx1"/>
                        </a:solidFill>
                        <a:latin typeface="Cambria Math" panose="02040503050406030204" pitchFamily="18" charset="0"/>
                        <a:cs typeface="Times New Roman" panose="02020603050405020304" pitchFamily="18" charset="0"/>
                      </a:rPr>
                      <m:t>−1</m:t>
                    </m:r>
                    <m:r>
                      <a:rPr lang="en-US" altLang="zh-TW"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r>
                      <a:rPr lang="en-US" altLang="zh-TW" sz="2400" b="0" i="1" smtClean="0">
                        <a:solidFill>
                          <a:schemeClr val="tx1"/>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r>
                      <a:rPr lang="en-US" altLang="zh-TW" sz="2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num>
                      <m:den>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den>
                    </m:f>
                    <m:r>
                      <a:rPr lang="en-US" altLang="zh-TW"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r>
                      <a:rPr lang="en-US" altLang="zh-TW"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endParaRPr>
              </a:p>
              <a:p>
                <a:endPar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TW" sz="2400" b="0" i="0" smtClean="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400" b="0" i="0" smtClean="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m:t>
                            </m:r>
                          </m:e>
                        </m:d>
                      </m:e>
                    </m:func>
                  </m:oMath>
                </a14:m>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sSup>
                      <m:sSupPr>
                        <m:ctrlPr>
                          <a:rPr lang="en-US" altLang="zh-TW" sz="24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smtClean="0">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sup>
                    </m:sSup>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sup>
                    </m:s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r>
                      <a:rPr lang="en-US" altLang="zh-TW" sz="2400" b="0" i="1" smtClean="0">
                        <a:solidFill>
                          <a:schemeClr val="tx1"/>
                        </a:solidFill>
                        <a:latin typeface="Cambria Math" panose="02040503050406030204" pitchFamily="18" charset="0"/>
                        <a:cs typeface="Times New Roman" panose="02020603050405020304" pitchFamily="18" charset="0"/>
                      </a:rPr>
                      <m:t>=</m:t>
                    </m:r>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m:t>
                    </m:r>
                  </m:oMath>
                </a14:m>
                <a:endPar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sup>
                    </m:sSup>
                    <m:nary>
                      <m:naryPr>
                        <m:chr m:val="∑"/>
                        <m:ctrlPr>
                          <a:rPr lang="el-GR" altLang="zh-TW" sz="24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r>
                      <a:rPr lang="en-US" altLang="zh-TW" sz="2400" i="1">
                        <a:latin typeface="Cambria Math" panose="02040503050406030204" pitchFamily="18" charset="0"/>
                        <a:cs typeface="Times New Roman" panose="02020603050405020304" pitchFamily="18" charset="0"/>
                      </a:rPr>
                      <m:t>=</m:t>
                    </m:r>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sup>
                    </m:sSup>
                    <m:r>
                      <a:rPr lang="el-GR" altLang="zh-TW" sz="24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nary>
                      <m:naryPr>
                        <m:chr m:val="∑"/>
                        <m:ctrl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m:t>
                        </m:r>
                      </m:e>
                    </m:nary>
                  </m:oMath>
                </a14:m>
                <a:endParaRPr lang="en-US" altLang="zh-TW" sz="2400" dirty="0">
                  <a:latin typeface="Cambria Math" panose="02040503050406030204" pitchFamily="18" charset="0"/>
                  <a:ea typeface="Cambria Math" panose="02040503050406030204" pitchFamily="18" charset="0"/>
                  <a:cs typeface="Times New Roman" panose="02020603050405020304" pitchFamily="18" charset="0"/>
                </a:endParaRPr>
              </a:p>
              <a:p>
                <a:endParaRPr lang="en-US" altLang="zh-TW" sz="2400"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r>
                      <a:rPr lang="en-US" altLang="zh-TW" sz="2400" i="1">
                        <a:latin typeface="Cambria Math" panose="02040503050406030204" pitchFamily="18" charset="0"/>
                        <a:cs typeface="Times New Roman" panose="02020603050405020304" pitchFamily="18" charset="0"/>
                      </a:rPr>
                      <m:t>=</m:t>
                    </m:r>
                    <m:f>
                      <m:fPr>
                        <m:ctrlPr>
                          <a:rPr lang="en-US" altLang="zh-TW" sz="2400" i="1" smtClean="0">
                            <a:latin typeface="Cambria Math" panose="02040503050406030204" pitchFamily="18" charset="0"/>
                            <a:cs typeface="Times New Roman" panose="02020603050405020304" pitchFamily="18" charset="0"/>
                          </a:rPr>
                        </m:ctrlPr>
                      </m:fPr>
                      <m:num>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m:t>
                        </m:r>
                      </m:num>
                      <m:den>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sup>
                        </m:sSup>
                      </m:den>
                    </m:f>
                    <m:r>
                      <a:rPr lang="en-US" altLang="zh-TW" sz="2400" b="0" i="1" smtClean="0">
                        <a:latin typeface="Cambria Math" panose="02040503050406030204" pitchFamily="18" charset="0"/>
                        <a:cs typeface="Times New Roman" panose="02020603050405020304" pitchFamily="18" charset="0"/>
                      </a:rPr>
                      <m:t>=</m:t>
                    </m:r>
                    <m:f>
                      <m:fPr>
                        <m:ctrlPr>
                          <a:rPr lang="en-US" altLang="zh-TW" sz="2400" b="0" i="1" smtClean="0">
                            <a:latin typeface="Cambria Math" panose="02040503050406030204" pitchFamily="18" charset="0"/>
                            <a:cs typeface="Times New Roman" panose="02020603050405020304" pitchFamily="18" charset="0"/>
                          </a:rPr>
                        </m:ctrlPr>
                      </m:fPr>
                      <m:num>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i="1">
                                <a:latin typeface="Cambria Math" panose="02040503050406030204" pitchFamily="18" charset="0"/>
                                <a:cs typeface="Times New Roman" panose="02020603050405020304" pitchFamily="18" charset="0"/>
                              </a:rPr>
                              <m:t>𝑘</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i="1">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m:t>
                        </m:r>
                      </m:num>
                      <m:den>
                        <m:nary>
                          <m:naryPr>
                            <m:chr m:val="∑"/>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b="0" i="1" smtClean="0">
                                    <a:solidFill>
                                      <a:srgbClr val="FF0000"/>
                                    </a:solidFill>
                                    <a:latin typeface="Cambria Math" panose="02040503050406030204" pitchFamily="18" charset="0"/>
                                    <a:cs typeface="Times New Roman" panose="02020603050405020304" pitchFamily="18" charset="0"/>
                                  </a:rPr>
                                  <m:t>𝑗</m:t>
                                </m:r>
                              </m:sub>
                            </m:sSub>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zh-TW" altLang="en-US" sz="2400" b="1" i="1">
                                    <a:latin typeface="Cambria Math" panose="02040503050406030204" pitchFamily="18" charset="0"/>
                                    <a:cs typeface="Times New Roman" panose="02020603050405020304" pitchFamily="18" charset="0"/>
                                  </a:rPr>
                                  <m:t>𝝁</m:t>
                                </m:r>
                              </m:e>
                              <m:sub>
                                <m:r>
                                  <a:rPr lang="en-US" altLang="zh-TW" sz="2400" b="0" i="1" smtClean="0">
                                    <a:latin typeface="Cambria Math" panose="02040503050406030204" pitchFamily="18" charset="0"/>
                                    <a:cs typeface="Times New Roman" panose="02020603050405020304" pitchFamily="18" charset="0"/>
                                  </a:rPr>
                                  <m:t>𝑗</m:t>
                                </m:r>
                              </m:sub>
                            </m:sSub>
                            <m:r>
                              <a:rPr lang="en-US" altLang="zh-TW" sz="2400" i="1">
                                <a:latin typeface="Cambria Math" panose="02040503050406030204" pitchFamily="18" charset="0"/>
                                <a:cs typeface="Times New Roman" panose="02020603050405020304" pitchFamily="18" charset="0"/>
                              </a:rPr>
                              <m:t>, </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400" i="1">
                                <a:solidFill>
                                  <a:srgbClr val="0000FF"/>
                                </a:solidFill>
                                <a:latin typeface="Cambria Math" panose="02040503050406030204" pitchFamily="18" charset="0"/>
                                <a:cs typeface="Times New Roman" panose="02020603050405020304" pitchFamily="18" charset="0"/>
                              </a:rPr>
                              <m:t>)</m:t>
                            </m:r>
                          </m:e>
                        </m:nary>
                      </m:den>
                    </m:f>
                  </m:oMath>
                </a14:m>
                <a:endParaRPr lang="en-US" altLang="zh-TW" sz="2400"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3127" y="473939"/>
                <a:ext cx="11942618" cy="6150658"/>
              </a:xfrm>
              <a:prstGeom prst="rect">
                <a:avLst/>
              </a:prstGeom>
              <a:blipFill>
                <a:blip r:embed="rId4"/>
                <a:stretch>
                  <a:fillRect l="-91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71725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436188" y="539123"/>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433219" y="46711"/>
            <a:ext cx="2792752"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Some </a:t>
            </a:r>
            <a:r>
              <a:rPr lang="en-US" altLang="zh-TW" sz="3200" b="1" dirty="0" smtClean="0">
                <a:latin typeface="Times New Roman" panose="02020603050405020304" pitchFamily="18" charset="0"/>
                <a:cs typeface="Times New Roman" panose="02020603050405020304" pitchFamily="18" charset="0"/>
              </a:rPr>
              <a:t>Intuition</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868218" y="597954"/>
                <a:ext cx="11129817" cy="6008953"/>
              </a:xfrm>
              <a:prstGeom prst="rect">
                <a:avLst/>
              </a:prstGeom>
            </p:spPr>
            <p:txBody>
              <a:bodyPr wrap="square">
                <a:spAutoFit/>
              </a:bodyPr>
              <a:lstStyle/>
              <a:p>
                <a:pPr marL="457200" indent="-457200">
                  <a:buFont typeface="Arial" panose="020B0604020202020204" pitchFamily="34" charset="0"/>
                  <a:buChar char="•"/>
                </a:pPr>
                <a14:m>
                  <m:oMath xmlns:m="http://schemas.openxmlformats.org/officeDocument/2006/math">
                    <m:sSub>
                      <m:sSubPr>
                        <m:ctrlPr>
                          <a:rPr lang="en-US" altLang="zh-TW" sz="2800" i="1" smtClean="0">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cs typeface="Times New Roman" panose="02020603050405020304" pitchFamily="18" charset="0"/>
                          </a:rPr>
                          <m:t>1</m:t>
                        </m:r>
                      </m:num>
                      <m:den>
                        <m:r>
                          <a:rPr lang="en-US" altLang="zh-TW" sz="2800" i="1">
                            <a:latin typeface="Cambria Math" panose="02040503050406030204" pitchFamily="18" charset="0"/>
                            <a:cs typeface="Times New Roman" panose="02020603050405020304" pitchFamily="18" charset="0"/>
                          </a:rPr>
                          <m:t>𝑁</m:t>
                        </m:r>
                      </m:den>
                    </m:f>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oMath>
                </a14:m>
                <a:r>
                  <a:rPr lang="en-US" altLang="zh-TW" sz="2800" dirty="0"/>
                  <a:t> </a:t>
                </a:r>
                <a:r>
                  <a:rPr lang="en-US" altLang="zh-TW" sz="2800" dirty="0" smtClean="0">
                    <a:latin typeface="Times New Roman" panose="02020603050405020304" pitchFamily="18" charset="0"/>
                    <a:cs typeface="Times New Roman" panose="02020603050405020304" pitchFamily="18" charset="0"/>
                  </a:rPr>
                  <a:t>is </a:t>
                </a:r>
                <a:r>
                  <a:rPr lang="en-US" altLang="zh-TW" sz="2800" dirty="0">
                    <a:latin typeface="Times New Roman" panose="02020603050405020304" pitchFamily="18" charset="0"/>
                    <a:cs typeface="Times New Roman" panose="02020603050405020304" pitchFamily="18" charset="0"/>
                  </a:rPr>
                  <a:t>the mean value of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r>
                  <a:rPr lang="en-US" altLang="zh-TW" sz="2800" dirty="0">
                    <a:latin typeface="Times New Roman" panose="02020603050405020304" pitchFamily="18" charset="0"/>
                    <a:cs typeface="Times New Roman" panose="02020603050405020304" pitchFamily="18" charset="0"/>
                  </a:rPr>
                  <a:t> for a </a:t>
                </a:r>
                <a:r>
                  <a:rPr lang="en-US" altLang="zh-TW" sz="2800" dirty="0" smtClean="0">
                    <a:latin typeface="Times New Roman" panose="02020603050405020304" pitchFamily="18" charset="0"/>
                    <a:cs typeface="Times New Roman" panose="02020603050405020304" pitchFamily="18" charset="0"/>
                  </a:rPr>
                  <a:t>particular </a:t>
                </a:r>
                <a14:m>
                  <m:oMath xmlns:m="http://schemas.openxmlformats.org/officeDocument/2006/math">
                    <m:r>
                      <a:rPr lang="en-US" altLang="zh-TW" sz="2800" i="1" smtClean="0">
                        <a:solidFill>
                          <a:schemeClr val="tx1"/>
                        </a:solidFill>
                        <a:latin typeface="Cambria Math" panose="02040503050406030204" pitchFamily="18" charset="0"/>
                        <a:cs typeface="Times New Roman" panose="02020603050405020304" pitchFamily="18" charset="0"/>
                      </a:rPr>
                      <m:t>𝑘</m:t>
                    </m:r>
                  </m:oMath>
                </a14:m>
                <a:endParaRPr lang="en-US" altLang="zh-TW" sz="28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14:m>
                  <m:oMath xmlns:m="http://schemas.openxmlformats.org/officeDocument/2006/math">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zh-TW" altLang="en-US" sz="2800" b="1" i="1">
                            <a:solidFill>
                              <a:srgbClr val="C00000"/>
                            </a:solidFill>
                            <a:latin typeface="Cambria Math" panose="02040503050406030204" pitchFamily="18" charset="0"/>
                            <a:cs typeface="Times New Roman" panose="02020603050405020304" pitchFamily="18" charset="0"/>
                          </a:rPr>
                          <m:t>𝝁</m:t>
                        </m:r>
                      </m:e>
                      <m:sub>
                        <m:r>
                          <a:rPr lang="en-US" altLang="zh-TW" sz="2800" i="1">
                            <a:solidFill>
                              <a:srgbClr val="C00000"/>
                            </a:solidFill>
                            <a:latin typeface="Cambria Math" panose="02040503050406030204" pitchFamily="18" charset="0"/>
                            <a:cs typeface="Times New Roman" panose="02020603050405020304" pitchFamily="18" charset="0"/>
                          </a:rPr>
                          <m:t>𝑘</m:t>
                        </m:r>
                      </m:sub>
                    </m:sSub>
                    <m:r>
                      <a:rPr lang="en-US" altLang="zh-TW" sz="2800" i="1">
                        <a:solidFill>
                          <a:srgbClr val="C00000"/>
                        </a:solidFill>
                        <a:latin typeface="Cambria Math" panose="02040503050406030204" pitchFamily="18" charset="0"/>
                        <a:cs typeface="Times New Roman" panose="02020603050405020304" pitchFamily="18" charset="0"/>
                      </a:rPr>
                      <m:t>=</m:t>
                    </m:r>
                    <m:f>
                      <m:fPr>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sub>
                        </m:sSub>
                      </m:num>
                      <m:den>
                        <m:nary>
                          <m:naryPr>
                            <m:chr m:val="∑"/>
                            <m:limLoc m:val="subSup"/>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den>
                    </m:f>
                  </m:oMath>
                </a14:m>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is the average of the data objects weighted by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r>
                  <a:rPr lang="en-US" altLang="zh-TW" sz="2800" dirty="0">
                    <a:latin typeface="Times New Roman" panose="02020603050405020304" pitchFamily="18" charset="0"/>
                    <a:cs typeface="Times New Roman" panose="02020603050405020304" pitchFamily="18" charset="0"/>
                  </a:rPr>
                  <a:t> </a:t>
                </a: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sSup>
                          <m:sSupPr>
                            <m:ctrlPr>
                              <a:rPr lang="en-US" altLang="zh-TW" sz="2800" i="1" smtClean="0">
                                <a:solidFill>
                                  <a:schemeClr val="tx1"/>
                                </a:solidFill>
                                <a:latin typeface="Cambria Math" panose="02040503050406030204" pitchFamily="18" charset="0"/>
                                <a:cs typeface="Times New Roman" panose="02020603050405020304" pitchFamily="18" charset="0"/>
                              </a:rPr>
                            </m:ctrlPr>
                          </m:sSupPr>
                          <m:e>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cs typeface="Times New Roman" panose="02020603050405020304" pitchFamily="18" charset="0"/>
                                  </a:rPr>
                                  <m:t>𝒙</m:t>
                                </m:r>
                              </m:e>
                              <m:sub>
                                <m:r>
                                  <a:rPr lang="en-US" altLang="zh-TW" sz="2800" i="1">
                                    <a:solidFill>
                                      <a:schemeClr val="tx1"/>
                                    </a:solidFill>
                                    <a:latin typeface="Cambria Math" panose="02040503050406030204" pitchFamily="18" charset="0"/>
                                    <a:cs typeface="Times New Roman" panose="02020603050405020304" pitchFamily="18" charset="0"/>
                                  </a:rPr>
                                  <m:t>𝑛</m:t>
                                </m:r>
                              </m:sub>
                            </m:sSub>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b="1" i="1">
                                    <a:solidFill>
                                      <a:schemeClr val="tx1"/>
                                    </a:solidFill>
                                    <a:latin typeface="Cambria Math" panose="02040503050406030204" pitchFamily="18" charset="0"/>
                                    <a:cs typeface="Times New Roman" panose="02020603050405020304" pitchFamily="18" charset="0"/>
                                  </a:rPr>
                                  <m:t>𝝁</m:t>
                                </m:r>
                              </m:e>
                              <m:sub>
                                <m:r>
                                  <a:rPr lang="en-US" altLang="zh-TW" sz="2800" i="1">
                                    <a:solidFill>
                                      <a:schemeClr val="tx1"/>
                                    </a:solidFill>
                                    <a:latin typeface="Cambria Math" panose="02040503050406030204" pitchFamily="18" charset="0"/>
                                    <a:cs typeface="Times New Roman" panose="02020603050405020304" pitchFamily="18" charset="0"/>
                                  </a:rPr>
                                  <m:t>𝑘</m:t>
                                </m:r>
                              </m:sub>
                            </m:sSub>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cs typeface="Times New Roman" panose="02020603050405020304" pitchFamily="18" charset="0"/>
                                  </a:rPr>
                                  <m:t>𝒙</m:t>
                                </m:r>
                              </m:e>
                              <m:sub>
                                <m:r>
                                  <a:rPr lang="en-US" altLang="zh-TW" sz="2800" i="1">
                                    <a:solidFill>
                                      <a:schemeClr val="tx1"/>
                                    </a:solidFill>
                                    <a:latin typeface="Cambria Math" panose="02040503050406030204" pitchFamily="18" charset="0"/>
                                    <a:cs typeface="Times New Roman" panose="02020603050405020304" pitchFamily="18" charset="0"/>
                                  </a:rPr>
                                  <m:t>𝑛</m:t>
                                </m:r>
                              </m:sub>
                            </m:sSub>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b="1" i="1">
                                    <a:solidFill>
                                      <a:schemeClr val="tx1"/>
                                    </a:solidFill>
                                    <a:latin typeface="Cambria Math" panose="02040503050406030204" pitchFamily="18" charset="0"/>
                                    <a:cs typeface="Times New Roman" panose="02020603050405020304" pitchFamily="18" charset="0"/>
                                  </a:rPr>
                                  <m:t>𝝁</m:t>
                                </m:r>
                              </m:e>
                              <m:sub>
                                <m:r>
                                  <a:rPr lang="en-US" altLang="zh-TW" sz="2800" i="1">
                                    <a:solidFill>
                                      <a:schemeClr val="tx1"/>
                                    </a:solidFill>
                                    <a:latin typeface="Cambria Math" panose="02040503050406030204" pitchFamily="18" charset="0"/>
                                    <a:cs typeface="Times New Roman" panose="02020603050405020304" pitchFamily="18" charset="0"/>
                                  </a:rPr>
                                  <m:t>𝑘</m:t>
                                </m:r>
                              </m:sub>
                            </m:sSub>
                            <m:r>
                              <a:rPr lang="en-US" altLang="zh-TW" sz="2800" i="1">
                                <a:solidFill>
                                  <a:schemeClr val="tx1"/>
                                </a:solidFill>
                                <a:latin typeface="Cambria Math" panose="02040503050406030204" pitchFamily="18" charset="0"/>
                                <a:cs typeface="Times New Roman" panose="02020603050405020304" pitchFamily="18" charset="0"/>
                              </a:rPr>
                              <m:t>)</m:t>
                            </m:r>
                          </m:e>
                          <m:sup>
                            <m:r>
                              <a:rPr lang="en-US" altLang="zh-TW" sz="2800" i="1">
                                <a:solidFill>
                                  <a:schemeClr val="tx1"/>
                                </a:solidFill>
                                <a:latin typeface="Cambria Math" panose="02040503050406030204" pitchFamily="18" charset="0"/>
                                <a:cs typeface="Times New Roman" panose="02020603050405020304" pitchFamily="18" charset="0"/>
                              </a:rPr>
                              <m:t>𝑇</m:t>
                            </m:r>
                          </m:sup>
                        </m:sSup>
                      </m:num>
                      <m:den>
                        <m:nary>
                          <m:naryPr>
                            <m:chr m:val="∑"/>
                            <m:limLoc m:val="subSup"/>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den>
                    </m:f>
                  </m:oMath>
                </a14:m>
                <a:r>
                  <a:rPr lang="en-US" altLang="zh-TW" sz="2800" dirty="0">
                    <a:latin typeface="Times New Roman" panose="02020603050405020304" pitchFamily="18" charset="0"/>
                    <a:cs typeface="Times New Roman" panose="02020603050405020304" pitchFamily="18" charset="0"/>
                  </a:rPr>
                  <a:t> is a </a:t>
                </a:r>
                <a:r>
                  <a:rPr lang="en-US" altLang="zh-TW" sz="2800" dirty="0" smtClean="0">
                    <a:latin typeface="Times New Roman" panose="02020603050405020304" pitchFamily="18" charset="0"/>
                    <a:cs typeface="Times New Roman" panose="02020603050405020304" pitchFamily="18" charset="0"/>
                  </a:rPr>
                  <a:t>weighted covariance</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r>
                      <a:rPr lang="en-US" altLang="zh-TW" sz="2800" i="1">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num>
                      <m:den>
                        <m:nary>
                          <m:naryPr>
                            <m:chr m:val="∑"/>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b="0" i="1" smtClean="0">
                                    <a:solidFill>
                                      <a:srgbClr val="FF0000"/>
                                    </a:solidFill>
                                    <a:latin typeface="Cambria Math" panose="02040503050406030204" pitchFamily="18" charset="0"/>
                                    <a:cs typeface="Times New Roman" panose="02020603050405020304" pitchFamily="18" charset="0"/>
                                  </a:rPr>
                                  <m:t>𝑗</m:t>
                                </m:r>
                              </m:sub>
                            </m:sSub>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𝑗</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800" i="1">
                                <a:solidFill>
                                  <a:srgbClr val="0000FF"/>
                                </a:solidFill>
                                <a:latin typeface="Cambria Math" panose="02040503050406030204" pitchFamily="18" charset="0"/>
                                <a:cs typeface="Times New Roman" panose="02020603050405020304" pitchFamily="18" charset="0"/>
                              </a:rPr>
                              <m:t>)</m:t>
                            </m:r>
                          </m:e>
                        </m:nary>
                      </m:den>
                    </m:f>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cs typeface="Times New Roman" panose="02020603050405020304" pitchFamily="18" charset="0"/>
                          </a:rPr>
                        </m:ctrlPr>
                      </m:fPr>
                      <m:num>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num>
                      <m:den>
                        <m:nary>
                          <m:naryPr>
                            <m:chr m:val="∑"/>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𝐾</m:t>
                            </m:r>
                          </m:sup>
                          <m:e>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𝑗</m:t>
                                </m:r>
                              </m:sub>
                            </m:sSub>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800" i="1">
                                <a:solidFill>
                                  <a:srgbClr val="0000FF"/>
                                </a:solidFill>
                                <a:latin typeface="Cambria Math" panose="02040503050406030204" pitchFamily="18" charset="0"/>
                                <a:cs typeface="Times New Roman" panose="02020603050405020304" pitchFamily="18" charset="0"/>
                              </a:rPr>
                              <m:t>)</m:t>
                            </m:r>
                          </m:e>
                        </m:nary>
                      </m:den>
                    </m:f>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𝑝</m:t>
                    </m:r>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𝝅</m:t>
                    </m:r>
                    <m:r>
                      <a:rPr lang="en-US" altLang="zh-TW" sz="2800" i="1">
                        <a:solidFill>
                          <a:schemeClr val="tx1"/>
                        </a:solidFill>
                        <a:latin typeface="Cambria Math" panose="02040503050406030204" pitchFamily="18" charset="0"/>
                        <a:cs typeface="Times New Roman" panose="02020603050405020304" pitchFamily="18" charset="0"/>
                      </a:rPr>
                      <m:t>)</m:t>
                    </m:r>
                  </m:oMath>
                </a14:m>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rPr>
                  <a:t>     is the assignment </a:t>
                </a:r>
                <a:r>
                  <a:rPr lang="en-US" altLang="zh-TW" sz="2800" dirty="0">
                    <a:latin typeface="Times New Roman" panose="02020603050405020304" pitchFamily="18" charset="0"/>
                    <a:cs typeface="Times New Roman" panose="02020603050405020304" pitchFamily="18" charset="0"/>
                  </a:rPr>
                  <a:t>probabilities</a:t>
                </a:r>
                <a:r>
                  <a:rPr lang="en-US" altLang="zh-TW" sz="2800" dirty="0" smtClean="0">
                    <a:latin typeface="Times New Roman" panose="02020603050405020304" pitchFamily="18" charset="0"/>
                    <a:cs typeface="Times New Roman" panose="02020603050405020304" pitchFamily="18" charset="0"/>
                  </a:rPr>
                  <a:t> and tell us the </a:t>
                </a:r>
                <a:r>
                  <a:rPr lang="en-US" altLang="zh-TW" sz="2800" dirty="0">
                    <a:solidFill>
                      <a:srgbClr val="FF00FF"/>
                    </a:solidFill>
                    <a:latin typeface="Times New Roman" panose="02020603050405020304" pitchFamily="18" charset="0"/>
                    <a:cs typeface="Times New Roman" panose="02020603050405020304" pitchFamily="18" charset="0"/>
                  </a:rPr>
                  <a:t>posterior</a:t>
                </a:r>
                <a:r>
                  <a:rPr lang="en-US" altLang="zh-TW" sz="2800" dirty="0">
                    <a:latin typeface="Times New Roman" panose="02020603050405020304" pitchFamily="18" charset="0"/>
                    <a:cs typeface="Times New Roman" panose="02020603050405020304" pitchFamily="18" charset="0"/>
                  </a:rPr>
                  <a:t> probability of </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object </a:t>
                </a:r>
                <a:r>
                  <a:rPr lang="en-US" altLang="zh-TW" sz="2800" i="1" dirty="0">
                    <a:latin typeface="Times New Roman" panose="02020603050405020304" pitchFamily="18" charset="0"/>
                    <a:cs typeface="Times New Roman" panose="02020603050405020304" pitchFamily="18" charset="0"/>
                  </a:rPr>
                  <a:t>n</a:t>
                </a:r>
                <a:r>
                  <a:rPr lang="en-US" altLang="zh-TW" sz="2800" dirty="0">
                    <a:latin typeface="Times New Roman" panose="02020603050405020304" pitchFamily="18" charset="0"/>
                    <a:cs typeface="Times New Roman" panose="02020603050405020304" pitchFamily="18" charset="0"/>
                  </a:rPr>
                  <a:t> belonging to component </a:t>
                </a:r>
                <a:r>
                  <a:rPr lang="en-US" altLang="zh-TW" sz="2800" i="1" dirty="0">
                    <a:latin typeface="Times New Roman" panose="02020603050405020304" pitchFamily="18" charset="0"/>
                    <a:cs typeface="Times New Roman" panose="02020603050405020304" pitchFamily="18" charset="0"/>
                  </a:rPr>
                  <a:t>k</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868218" y="597954"/>
                <a:ext cx="11129817" cy="6008953"/>
              </a:xfrm>
              <a:prstGeom prst="rect">
                <a:avLst/>
              </a:prstGeom>
              <a:blipFill>
                <a:blip r:embed="rId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09946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954942" y="46711"/>
            <a:ext cx="3743332"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EM versus K-means</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387928" y="579481"/>
                <a:ext cx="11545454" cy="5693866"/>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a:t>
                </a:r>
                <a:r>
                  <a:rPr lang="en-US" altLang="zh-TW" sz="2800" dirty="0">
                    <a:latin typeface="Times New Roman" panose="02020603050405020304" pitchFamily="18" charset="0"/>
                    <a:cs typeface="Times New Roman" panose="02020603050405020304" pitchFamily="18" charset="0"/>
                  </a:rPr>
                  <a:t>can split the four updates into two </a:t>
                </a:r>
                <a:r>
                  <a:rPr lang="en-US" altLang="zh-TW" sz="2800" dirty="0" smtClean="0">
                    <a:latin typeface="Times New Roman" panose="02020603050405020304" pitchFamily="18" charset="0"/>
                    <a:cs typeface="Times New Roman" panose="02020603050405020304" pitchFamily="18" charset="0"/>
                  </a:rPr>
                  <a:t>sets: </a:t>
                </a:r>
              </a:p>
              <a:p>
                <a:pPr marL="914400" lvl="1"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In the </a:t>
                </a:r>
                <a:r>
                  <a:rPr lang="en-US" altLang="zh-TW" sz="2800" dirty="0">
                    <a:latin typeface="Times New Roman" panose="02020603050405020304" pitchFamily="18" charset="0"/>
                    <a:cs typeface="Times New Roman" panose="02020603050405020304" pitchFamily="18" charset="0"/>
                  </a:rPr>
                  <a:t>first </a:t>
                </a:r>
                <a:r>
                  <a:rPr lang="en-US" altLang="zh-TW" sz="2800" dirty="0" smtClean="0">
                    <a:latin typeface="Times New Roman" panose="02020603050405020304" pitchFamily="18" charset="0"/>
                    <a:cs typeface="Times New Roman" panose="02020603050405020304" pitchFamily="18" charset="0"/>
                  </a:rPr>
                  <a:t>step, we update  </a:t>
                </a: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zh-TW" altLang="en-US" sz="2800" b="1" i="1">
                            <a:solidFill>
                              <a:srgbClr val="C00000"/>
                            </a:solidFill>
                            <a:latin typeface="Cambria Math" panose="02040503050406030204" pitchFamily="18" charset="0"/>
                            <a:cs typeface="Times New Roman" panose="02020603050405020304" pitchFamily="18" charset="0"/>
                          </a:rPr>
                          <m:t>𝝁</m:t>
                        </m:r>
                      </m:e>
                      <m:sub>
                        <m:r>
                          <a:rPr lang="en-US" altLang="zh-TW" sz="2800" i="1">
                            <a:solidFill>
                              <a:srgbClr val="C00000"/>
                            </a:solidFill>
                            <a:latin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rgbClr val="FF0000"/>
                            </a:solidFill>
                            <a:latin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with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r>
                  <a:rPr lang="en-US" altLang="zh-TW" sz="2800" dirty="0" smtClean="0">
                    <a:latin typeface="Times New Roman" panose="02020603050405020304" pitchFamily="18" charset="0"/>
                    <a:cs typeface="Times New Roman" panose="02020603050405020304" pitchFamily="18" charset="0"/>
                  </a:rPr>
                  <a:t> fixed. </a:t>
                </a:r>
              </a:p>
              <a:p>
                <a:pPr marL="914400" lvl="1"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In </a:t>
                </a:r>
                <a:r>
                  <a:rPr lang="en-US" altLang="zh-TW" sz="2800" dirty="0">
                    <a:latin typeface="Times New Roman" panose="02020603050405020304" pitchFamily="18" charset="0"/>
                    <a:cs typeface="Times New Roman" panose="02020603050405020304" pitchFamily="18" charset="0"/>
                  </a:rPr>
                  <a:t>the second step, </a:t>
                </a:r>
                <a:r>
                  <a:rPr lang="en-US" altLang="zh-TW" sz="2800" dirty="0" smtClean="0">
                    <a:latin typeface="Times New Roman" panose="02020603050405020304" pitchFamily="18" charset="0"/>
                    <a:cs typeface="Times New Roman" panose="02020603050405020304" pitchFamily="18" charset="0"/>
                  </a:rPr>
                  <a:t>we update </a:t>
                </a:r>
                <a:r>
                  <a:rPr lang="en-US" altLang="zh-TW" sz="2800" dirty="0">
                    <a:latin typeface="Times New Roman" panose="02020603050405020304" pitchFamily="18" charset="0"/>
                    <a:cs typeface="Times New Roman" panose="02020603050405020304" pitchFamily="18" charset="0"/>
                  </a:rPr>
                  <a:t>the assignments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r>
                  <a:rPr lang="en-US" altLang="zh-TW" sz="2800" dirty="0">
                    <a:latin typeface="Times New Roman" panose="02020603050405020304" pitchFamily="18" charset="0"/>
                    <a:cs typeface="Times New Roman" panose="02020603050405020304" pitchFamily="18" charset="0"/>
                  </a:rPr>
                  <a:t> to </a:t>
                </a:r>
                <a:r>
                  <a:rPr lang="en-US" altLang="zh-TW" sz="2800" dirty="0" smtClean="0">
                    <a:latin typeface="Times New Roman" panose="02020603050405020304" pitchFamily="18" charset="0"/>
                    <a:cs typeface="Times New Roman" panose="02020603050405020304" pitchFamily="18" charset="0"/>
                  </a:rPr>
                  <a:t>reflect </a:t>
                </a:r>
                <a:r>
                  <a:rPr lang="en-US" altLang="zh-TW" sz="2800" dirty="0">
                    <a:latin typeface="Times New Roman" panose="02020603050405020304" pitchFamily="18" charset="0"/>
                    <a:cs typeface="Times New Roman" panose="02020603050405020304" pitchFamily="18" charset="0"/>
                  </a:rPr>
                  <a:t>the new values of the model parameters. </a:t>
                </a:r>
                <a:endParaRPr lang="en-US" altLang="zh-TW" sz="2800" dirty="0" smtClean="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This procedure </a:t>
                </a:r>
                <a:r>
                  <a:rPr lang="en-US" altLang="zh-TW" sz="2800" dirty="0">
                    <a:latin typeface="Times New Roman" panose="02020603050405020304" pitchFamily="18" charset="0"/>
                    <a:cs typeface="Times New Roman" panose="02020603050405020304" pitchFamily="18" charset="0"/>
                  </a:rPr>
                  <a:t>is very similar to the K-means </a:t>
                </a:r>
                <a:r>
                  <a:rPr lang="en-US" altLang="zh-TW" sz="2800" dirty="0" smtClean="0">
                    <a:latin typeface="Times New Roman" panose="02020603050405020304" pitchFamily="18" charset="0"/>
                    <a:cs typeface="Times New Roman" panose="02020603050405020304" pitchFamily="18" charset="0"/>
                  </a:rPr>
                  <a:t>algorithm</a:t>
                </a:r>
              </a:p>
              <a:p>
                <a:pPr marL="914400" lvl="1"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is analogous to updating </a:t>
                </a:r>
                <a14:m>
                  <m:oMath xmlns:m="http://schemas.openxmlformats.org/officeDocument/2006/math">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oMath>
                </a14:m>
                <a:r>
                  <a:rPr lang="en-US" altLang="zh-TW" sz="2800" dirty="0">
                    <a:latin typeface="Times New Roman" panose="02020603050405020304" pitchFamily="18" charset="0"/>
                    <a:cs typeface="Times New Roman" panose="02020603050405020304" pitchFamily="18" charset="0"/>
                  </a:rPr>
                  <a:t> in K-means </a:t>
                </a:r>
                <a:r>
                  <a:rPr lang="en-US" altLang="zh-TW" sz="2800" dirty="0" smtClean="0">
                    <a:latin typeface="Times New Roman" panose="02020603050405020304" pitchFamily="18" charset="0"/>
                    <a:cs typeface="Times New Roman" panose="02020603050405020304" pitchFamily="18" charset="0"/>
                  </a:rPr>
                  <a:t>and</a:t>
                </a:r>
              </a:p>
              <a:p>
                <a:pPr marL="914400" lvl="1"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zh-TW" altLang="en-US" sz="2800" b="1" i="1">
                            <a:solidFill>
                              <a:srgbClr val="C00000"/>
                            </a:solidFill>
                            <a:latin typeface="Cambria Math" panose="02040503050406030204" pitchFamily="18" charset="0"/>
                            <a:cs typeface="Times New Roman" panose="02020603050405020304" pitchFamily="18" charset="0"/>
                          </a:rPr>
                          <m:t>𝝁</m:t>
                        </m:r>
                      </m:e>
                      <m:sub>
                        <m:r>
                          <a:rPr lang="en-US" altLang="zh-TW" sz="2800" i="1">
                            <a:solidFill>
                              <a:srgbClr val="C00000"/>
                            </a:solidFill>
                            <a:latin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rgbClr val="FF0000"/>
                            </a:solidFill>
                            <a:latin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is </a:t>
                </a:r>
                <a:r>
                  <a:rPr lang="en-US" altLang="zh-TW" sz="2800" dirty="0" smtClean="0">
                    <a:latin typeface="Times New Roman" panose="02020603050405020304" pitchFamily="18" charset="0"/>
                    <a:cs typeface="Times New Roman" panose="02020603050405020304" pitchFamily="18" charset="0"/>
                  </a:rPr>
                  <a:t>analogous to </a:t>
                </a:r>
                <a:r>
                  <a:rPr lang="en-US" altLang="zh-TW" sz="2800" dirty="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zh-TW" altLang="en-US" sz="2800" b="1" i="1">
                            <a:solidFill>
                              <a:srgbClr val="C00000"/>
                            </a:solidFill>
                            <a:latin typeface="Cambria Math" panose="02040503050406030204" pitchFamily="18" charset="0"/>
                            <a:cs typeface="Times New Roman" panose="02020603050405020304" pitchFamily="18" charset="0"/>
                          </a:rPr>
                          <m:t>𝝁</m:t>
                        </m:r>
                      </m:e>
                      <m:sub>
                        <m:r>
                          <a:rPr lang="en-US" altLang="zh-TW" sz="2800" i="1">
                            <a:solidFill>
                              <a:srgbClr val="C00000"/>
                            </a:solidFill>
                            <a:latin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in K-means</a:t>
                </a:r>
                <a:r>
                  <a:rPr lang="en-US" altLang="zh-TW"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The key </a:t>
                </a:r>
                <a:r>
                  <a:rPr lang="en-US" altLang="zh-TW" sz="2800" dirty="0" smtClean="0">
                    <a:latin typeface="Times New Roman" panose="02020603050405020304" pitchFamily="18" charset="0"/>
                    <a:cs typeface="Times New Roman" panose="02020603050405020304" pitchFamily="18" charset="0"/>
                  </a:rPr>
                  <a:t>difference is:</a:t>
                </a:r>
              </a:p>
              <a:p>
                <a:pPr marL="914400" lvl="1"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a:t>
                </a:r>
                <a:r>
                  <a:rPr lang="en-US" altLang="zh-TW" sz="2800" dirty="0">
                    <a:latin typeface="Times New Roman" panose="02020603050405020304" pitchFamily="18" charset="0"/>
                    <a:cs typeface="Times New Roman" panose="02020603050405020304" pitchFamily="18" charset="0"/>
                  </a:rPr>
                  <a:t>are computing </a:t>
                </a:r>
                <a:r>
                  <a:rPr lang="en-US" altLang="zh-TW" sz="2800" dirty="0" smtClean="0">
                    <a:latin typeface="Times New Roman" panose="02020603050405020304" pitchFamily="18" charset="0"/>
                    <a:cs typeface="Times New Roman" panose="02020603050405020304" pitchFamily="18" charset="0"/>
                  </a:rPr>
                  <a:t>posterior probabilities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r>
                  <a:rPr lang="en-US" altLang="zh-TW" sz="2800" dirty="0" smtClean="0">
                    <a:latin typeface="Times New Roman" panose="02020603050405020304" pitchFamily="18" charset="0"/>
                    <a:cs typeface="Times New Roman" panose="02020603050405020304" pitchFamily="18" charset="0"/>
                  </a:rPr>
                  <a:t> of </a:t>
                </a:r>
                <a:r>
                  <a:rPr lang="en-US" altLang="zh-TW" sz="2800" dirty="0">
                    <a:latin typeface="Times New Roman" panose="02020603050405020304" pitchFamily="18" charset="0"/>
                    <a:cs typeface="Times New Roman" panose="02020603050405020304" pitchFamily="18" charset="0"/>
                  </a:rPr>
                  <a:t>cluster memberships rather than making hard assignments </a:t>
                </a:r>
                <a14:m>
                  <m:oMath xmlns:m="http://schemas.openxmlformats.org/officeDocument/2006/math">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oMath>
                </a14:m>
                <a:r>
                  <a:rPr lang="en-US" altLang="zh-TW" sz="2800" dirty="0" smtClean="0">
                    <a:latin typeface="Times New Roman" panose="02020603050405020304" pitchFamily="18" charset="0"/>
                    <a:cs typeface="Times New Roman" panose="02020603050405020304" pitchFamily="18" charset="0"/>
                  </a:rPr>
                  <a:t> and</a:t>
                </a:r>
                <a:endParaRPr lang="en-US" altLang="zh-TW" sz="2800" dirty="0">
                  <a:latin typeface="Times New Roman" panose="02020603050405020304" pitchFamily="18" charset="0"/>
                  <a:cs typeface="Times New Roman" panose="02020603050405020304" pitchFamily="18" charset="0"/>
                </a:endParaRPr>
              </a:p>
              <a:p>
                <a:pPr marL="971550" lvl="1" indent="-51435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a:t>
                </a:r>
                <a:r>
                  <a:rPr lang="en-US" altLang="zh-TW" sz="2800" dirty="0">
                    <a:latin typeface="Times New Roman" panose="02020603050405020304" pitchFamily="18" charset="0"/>
                    <a:cs typeface="Times New Roman" panose="02020603050405020304" pitchFamily="18" charset="0"/>
                  </a:rPr>
                  <a:t>are inferring the component </a:t>
                </a:r>
                <a:r>
                  <a:rPr lang="en-US" altLang="zh-TW" sz="2800" dirty="0" smtClean="0">
                    <a:latin typeface="Times New Roman" panose="02020603050405020304" pitchFamily="18" charset="0"/>
                    <a:cs typeface="Times New Roman" panose="02020603050405020304" pitchFamily="18" charset="0"/>
                  </a:rPr>
                  <a:t>covariance</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87928" y="579481"/>
                <a:ext cx="11545454" cy="5693866"/>
              </a:xfrm>
              <a:prstGeom prst="rect">
                <a:avLst/>
              </a:prstGeom>
              <a:blipFill>
                <a:blip r:embed="rId2"/>
                <a:stretch>
                  <a:fillRect l="-950" t="-1071" b="-203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59271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1258203" y="-7609"/>
            <a:ext cx="9624291"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EM Algorithm for </a:t>
            </a:r>
            <a:r>
              <a:rPr lang="en-US" altLang="zh-TW" sz="3200" b="1" dirty="0" smtClean="0">
                <a:latin typeface="Times New Roman" panose="02020603050405020304" pitchFamily="18" charset="0"/>
                <a:cs typeface="Times New Roman" panose="02020603050405020304" pitchFamily="18" charset="0"/>
              </a:rPr>
              <a:t>Gaussian Mixture Model (GMM)</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352425" y="494039"/>
                <a:ext cx="13058775" cy="5479449"/>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solidFill>
                      <a:srgbClr val="0000FF"/>
                    </a:solidFill>
                    <a:latin typeface="Times New Roman" panose="02020603050405020304" pitchFamily="18" charset="0"/>
                    <a:cs typeface="Times New Roman" panose="02020603050405020304" pitchFamily="18" charset="0"/>
                  </a:rPr>
                  <a:t>Initialize </a:t>
                </a:r>
                <a:r>
                  <a:rPr lang="en-US" altLang="zh-TW" sz="2800" dirty="0">
                    <a:solidFill>
                      <a:srgbClr val="000000"/>
                    </a:solidFill>
                    <a:latin typeface="Times New Roman" panose="02020603050405020304" pitchFamily="18" charset="0"/>
                    <a:cs typeface="Times New Roman" panose="02020603050405020304" pitchFamily="18" charset="0"/>
                  </a:rPr>
                  <a:t>the means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zh-TW" altLang="en-US" sz="2800" b="1" i="1">
                            <a:latin typeface="Cambria Math" panose="02040503050406030204" pitchFamily="18" charset="0"/>
                            <a:cs typeface="Times New Roman" panose="02020603050405020304" pitchFamily="18" charset="0"/>
                          </a:rPr>
                          <m:t>𝝁</m:t>
                        </m:r>
                      </m:e>
                      <m:sub>
                        <m:r>
                          <a:rPr lang="en-US" altLang="zh-TW" sz="2800" i="1">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anose="02020603050405020304" pitchFamily="18" charset="0"/>
                    <a:cs typeface="Times New Roman" panose="02020603050405020304" pitchFamily="18" charset="0"/>
                  </a:rPr>
                  <a:t> , </a:t>
                </a:r>
                <a:r>
                  <a:rPr lang="en-US" altLang="zh-TW" sz="2800" dirty="0" err="1">
                    <a:solidFill>
                      <a:srgbClr val="000000"/>
                    </a:solidFill>
                    <a:latin typeface="Times New Roman" panose="02020603050405020304" pitchFamily="18" charset="0"/>
                    <a:cs typeface="Times New Roman" panose="02020603050405020304" pitchFamily="18" charset="0"/>
                  </a:rPr>
                  <a:t>covariances</a:t>
                </a:r>
                <a:r>
                  <a:rPr lang="en-US" altLang="zh-TW" sz="28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anose="02020603050405020304" pitchFamily="18" charset="0"/>
                    <a:cs typeface="Times New Roman" panose="02020603050405020304" pitchFamily="18" charset="0"/>
                  </a:rPr>
                  <a:t> and mixing coefficients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𝜋</m:t>
                        </m:r>
                      </m:e>
                      <m:sub>
                        <m:r>
                          <a:rPr lang="en-US" altLang="zh-TW" sz="2800" i="1">
                            <a:latin typeface="Cambria Math" panose="02040503050406030204" pitchFamily="18" charset="0"/>
                            <a:cs typeface="Times New Roman" panose="02020603050405020304" pitchFamily="18" charset="0"/>
                          </a:rPr>
                          <m:t>𝑘</m:t>
                        </m:r>
                      </m:sub>
                    </m:sSub>
                  </m:oMath>
                </a14:m>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Iterate until convergence:</a:t>
                </a:r>
              </a:p>
              <a:p>
                <a:pPr marL="914400" lvl="1" indent="-457200">
                  <a:buFont typeface="Arial" panose="020B0604020202020204" pitchFamily="34" charset="0"/>
                  <a:buChar char="•"/>
                </a:pPr>
                <a:r>
                  <a:rPr lang="en-US" altLang="zh-TW" sz="2800" dirty="0">
                    <a:solidFill>
                      <a:srgbClr val="0000FF"/>
                    </a:solidFill>
                    <a:latin typeface="Times New Roman" panose="02020603050405020304" pitchFamily="18" charset="0"/>
                    <a:cs typeface="Times New Roman" panose="02020603050405020304" pitchFamily="18" charset="0"/>
                  </a:rPr>
                  <a:t>E-step:</a:t>
                </a:r>
                <a:r>
                  <a:rPr lang="en-US" altLang="zh-TW" sz="2800" dirty="0">
                    <a:latin typeface="Times New Roman" panose="02020603050405020304" pitchFamily="18" charset="0"/>
                    <a:cs typeface="Times New Roman" panose="02020603050405020304" pitchFamily="18" charset="0"/>
                  </a:rPr>
                  <a:t> Evaluate </a:t>
                </a:r>
                <a:r>
                  <a:rPr lang="en-US" altLang="zh-TW" sz="2800" dirty="0" smtClean="0">
                    <a:latin typeface="Times New Roman" panose="02020603050405020304" pitchFamily="18" charset="0"/>
                    <a:cs typeface="Times New Roman" panose="02020603050405020304" pitchFamily="18" charset="0"/>
                  </a:rPr>
                  <a:t>the </a:t>
                </a:r>
                <a:r>
                  <a:rPr lang="en-US" altLang="zh-TW" sz="2800" dirty="0">
                    <a:latin typeface="Times New Roman" panose="02020603050405020304" pitchFamily="18" charset="0"/>
                    <a:cs typeface="Times New Roman" panose="02020603050405020304" pitchFamily="18" charset="0"/>
                  </a:rPr>
                  <a:t>assignment probabilities given current parameters</a:t>
                </a:r>
              </a:p>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𝑝</m:t>
                      </m:r>
                      <m:r>
                        <a:rPr lang="en-US" altLang="zh-TW" sz="2000" i="1">
                          <a:latin typeface="Cambria Math" panose="02040503050406030204" pitchFamily="18" charset="0"/>
                          <a:cs typeface="Times New Roman" panose="02020603050405020304" pitchFamily="18" charset="0"/>
                        </a:rPr>
                        <m:t>(</m:t>
                      </m:r>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zh-TW" altLang="en-US" sz="2000" b="1" i="1">
                          <a:latin typeface="Cambria Math" panose="02040503050406030204" pitchFamily="18" charset="0"/>
                          <a:ea typeface="Cambria Math" panose="02040503050406030204" pitchFamily="18" charset="0"/>
                          <a:cs typeface="Times New Roman" panose="02020603050405020304" pitchFamily="18" charset="0"/>
                        </a:rPr>
                        <m:t>𝝅</m:t>
                      </m:r>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solidFill>
                                    <a:srgbClr val="FF0000"/>
                                  </a:solidFill>
                                  <a:latin typeface="Cambria Math" panose="02040503050406030204" pitchFamily="18" charset="0"/>
                                  <a:cs typeface="Times New Roman" panose="02020603050405020304" pitchFamily="18" charset="0"/>
                                </a:rPr>
                              </m:ctrlPr>
                            </m:sSubPr>
                            <m:e>
                              <m:r>
                                <a:rPr lang="zh-TW" altLang="en-US" sz="2000" i="1">
                                  <a:solidFill>
                                    <a:srgbClr val="FF0000"/>
                                  </a:solidFill>
                                  <a:latin typeface="Cambria Math" panose="02040503050406030204" pitchFamily="18" charset="0"/>
                                  <a:cs typeface="Times New Roman" panose="02020603050405020304" pitchFamily="18" charset="0"/>
                                </a:rPr>
                                <m:t>𝜋</m:t>
                              </m:r>
                            </m:e>
                            <m:sub>
                              <m:r>
                                <a:rPr lang="en-US" altLang="zh-TW" sz="2000" i="1">
                                  <a:solidFill>
                                    <a:srgbClr val="FF0000"/>
                                  </a:solidFill>
                                  <a:latin typeface="Cambria Math" panose="02040503050406030204" pitchFamily="18" charset="0"/>
                                  <a:cs typeface="Times New Roman" panose="02020603050405020304" pitchFamily="18" charset="0"/>
                                </a:rPr>
                                <m:t>𝑘</m:t>
                              </m:r>
                            </m:sub>
                          </m:sSub>
                          <m:r>
                            <a:rPr lang="en-US" altLang="zh-TW" sz="2000" i="1">
                              <a:solidFill>
                                <a:srgbClr val="0000FF"/>
                              </a:solidFill>
                              <a:latin typeface="Cambria Math" panose="02040503050406030204" pitchFamily="18" charset="0"/>
                              <a:cs typeface="Times New Roman" panose="02020603050405020304" pitchFamily="18" charset="0"/>
                            </a:rPr>
                            <m:t>𝑝</m:t>
                          </m:r>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zh-TW" altLang="en-US" sz="2000" b="1" i="1">
                                  <a:latin typeface="Cambria Math" panose="02040503050406030204" pitchFamily="18" charset="0"/>
                                  <a:cs typeface="Times New Roman" panose="02020603050405020304" pitchFamily="18" charset="0"/>
                                </a:rPr>
                                <m:t>𝝁</m:t>
                              </m:r>
                            </m:e>
                            <m:sub>
                              <m:r>
                                <a:rPr lang="en-US" altLang="zh-TW" sz="2000" i="1">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000" i="1">
                                  <a:latin typeface="Cambria Math" panose="02040503050406030204" pitchFamily="18" charset="0"/>
                                  <a:cs typeface="Times New Roman" panose="02020603050405020304" pitchFamily="18" charset="0"/>
                                </a:rPr>
                                <m:t>𝑘</m:t>
                              </m:r>
                            </m:sub>
                          </m:sSub>
                          <m:r>
                            <a:rPr lang="en-US" altLang="zh-TW" sz="2000" i="1">
                              <a:solidFill>
                                <a:srgbClr val="0000FF"/>
                              </a:solidFill>
                              <a:latin typeface="Cambria Math" panose="02040503050406030204" pitchFamily="18" charset="0"/>
                              <a:cs typeface="Times New Roman" panose="02020603050405020304" pitchFamily="18" charset="0"/>
                            </a:rPr>
                            <m:t>)</m:t>
                          </m:r>
                        </m:num>
                        <m:den>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000" i="1">
                                      <a:solidFill>
                                        <a:srgbClr val="FF0000"/>
                                      </a:solidFill>
                                      <a:latin typeface="Cambria Math" panose="02040503050406030204" pitchFamily="18" charset="0"/>
                                      <a:cs typeface="Times New Roman" panose="02020603050405020304" pitchFamily="18" charset="0"/>
                                    </a:rPr>
                                  </m:ctrlPr>
                                </m:sSubPr>
                                <m:e>
                                  <m:r>
                                    <a:rPr lang="zh-TW" altLang="en-US" sz="2000" i="1">
                                      <a:solidFill>
                                        <a:srgbClr val="FF0000"/>
                                      </a:solidFill>
                                      <a:latin typeface="Cambria Math" panose="02040503050406030204" pitchFamily="18" charset="0"/>
                                      <a:cs typeface="Times New Roman" panose="02020603050405020304" pitchFamily="18" charset="0"/>
                                    </a:rPr>
                                    <m:t>𝜋</m:t>
                                  </m:r>
                                </m:e>
                                <m:sub>
                                  <m:r>
                                    <a:rPr lang="en-US" altLang="zh-TW" sz="2000" i="1">
                                      <a:solidFill>
                                        <a:srgbClr val="FF0000"/>
                                      </a:solidFill>
                                      <a:latin typeface="Cambria Math" panose="02040503050406030204" pitchFamily="18" charset="0"/>
                                      <a:cs typeface="Times New Roman" panose="02020603050405020304" pitchFamily="18" charset="0"/>
                                    </a:rPr>
                                    <m:t>𝑗</m:t>
                                  </m:r>
                                </m:sub>
                              </m:sSub>
                              <m:r>
                                <a:rPr lang="en-US" altLang="zh-TW" sz="2000" i="1">
                                  <a:solidFill>
                                    <a:srgbClr val="0000FF"/>
                                  </a:solidFill>
                                  <a:latin typeface="Cambria Math" panose="02040503050406030204" pitchFamily="18" charset="0"/>
                                  <a:cs typeface="Times New Roman" panose="02020603050405020304" pitchFamily="18" charset="0"/>
                                </a:rPr>
                                <m:t>𝑝</m:t>
                              </m:r>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zh-TW" altLang="en-US" sz="2000" b="1" i="1">
                                      <a:latin typeface="Cambria Math" panose="02040503050406030204" pitchFamily="18" charset="0"/>
                                      <a:cs typeface="Times New Roman" panose="02020603050405020304" pitchFamily="18" charset="0"/>
                                    </a:rPr>
                                    <m:t>𝝁</m:t>
                                  </m:r>
                                </m:e>
                                <m:sub>
                                  <m:r>
                                    <a:rPr lang="en-US" altLang="zh-TW" sz="2000" i="1">
                                      <a:latin typeface="Cambria Math" panose="02040503050406030204" pitchFamily="18" charset="0"/>
                                      <a:cs typeface="Times New Roman" panose="02020603050405020304" pitchFamily="18" charset="0"/>
                                    </a:rPr>
                                    <m:t>𝑗</m:t>
                                  </m:r>
                                </m:sub>
                              </m:sSub>
                              <m:r>
                                <a:rPr lang="en-US" altLang="zh-TW" sz="2000" i="1">
                                  <a:latin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000" i="1">
                                  <a:solidFill>
                                    <a:srgbClr val="0000FF"/>
                                  </a:solidFill>
                                  <a:latin typeface="Cambria Math" panose="02040503050406030204" pitchFamily="18" charset="0"/>
                                  <a:cs typeface="Times New Roman" panose="02020603050405020304" pitchFamily="18" charset="0"/>
                                </a:rPr>
                                <m:t>)</m:t>
                              </m:r>
                            </m:e>
                          </m:nary>
                        </m:den>
                      </m:f>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srgbClr val="0000FF"/>
                              </a:solidFill>
                              <a:latin typeface="Cambria Math" panose="02040503050406030204" pitchFamily="18" charset="0"/>
                              <a:cs typeface="Times New Roman" panose="02020603050405020304" pitchFamily="18" charset="0"/>
                            </a:rPr>
                            <m:t>𝑝</m:t>
                          </m:r>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zh-TW" altLang="en-US" sz="2000" b="1" i="1">
                                  <a:latin typeface="Cambria Math" panose="02040503050406030204" pitchFamily="18" charset="0"/>
                                  <a:cs typeface="Times New Roman" panose="02020603050405020304" pitchFamily="18" charset="0"/>
                                </a:rPr>
                                <m:t>𝝁</m:t>
                              </m:r>
                            </m:e>
                            <m:sub>
                              <m:r>
                                <a:rPr lang="en-US" altLang="zh-TW" sz="2000" i="1">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000" i="1">
                                  <a:latin typeface="Cambria Math" panose="02040503050406030204" pitchFamily="18" charset="0"/>
                                  <a:cs typeface="Times New Roman" panose="02020603050405020304" pitchFamily="18" charset="0"/>
                                </a:rPr>
                                <m:t>𝑘</m:t>
                              </m:r>
                            </m:sub>
                          </m:sSub>
                          <m:r>
                            <a:rPr lang="en-US" altLang="zh-TW" sz="2000" i="1">
                              <a:solidFill>
                                <a:srgbClr val="0000FF"/>
                              </a:solidFill>
                              <a:latin typeface="Cambria Math" panose="02040503050406030204" pitchFamily="18" charset="0"/>
                              <a:cs typeface="Times New Roman" panose="02020603050405020304" pitchFamily="18" charset="0"/>
                            </a:rPr>
                            <m:t>)</m:t>
                          </m:r>
                        </m:num>
                        <m:den>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𝐾</m:t>
                              </m:r>
                            </m:sup>
                            <m:e>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𝑛𝑗</m:t>
                                  </m:r>
                                </m:sub>
                              </m:s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srgbClr val="0000FF"/>
                                  </a:solidFill>
                                  <a:latin typeface="Cambria Math" panose="02040503050406030204" pitchFamily="18" charset="0"/>
                                  <a:cs typeface="Times New Roman" panose="02020603050405020304" pitchFamily="18" charset="0"/>
                                </a:rPr>
                                <m:t>𝑝</m:t>
                              </m:r>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zh-TW" altLang="en-US" sz="2000" b="1" i="1">
                                      <a:latin typeface="Cambria Math" panose="02040503050406030204" pitchFamily="18" charset="0"/>
                                      <a:cs typeface="Times New Roman" panose="02020603050405020304" pitchFamily="18" charset="0"/>
                                    </a:rPr>
                                    <m:t>𝝁</m:t>
                                  </m:r>
                                </m:e>
                                <m:sub>
                                  <m:r>
                                    <a:rPr lang="en-US" altLang="zh-TW" sz="2000" i="1">
                                      <a:latin typeface="Cambria Math" panose="02040503050406030204" pitchFamily="18" charset="0"/>
                                      <a:cs typeface="Times New Roman" panose="02020603050405020304" pitchFamily="18" charset="0"/>
                                    </a:rPr>
                                    <m:t>𝑗</m:t>
                                  </m:r>
                                </m:sub>
                              </m:sSub>
                              <m:r>
                                <a:rPr lang="en-US" altLang="zh-TW" sz="2000" i="1">
                                  <a:latin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000" i="1">
                                  <a:solidFill>
                                    <a:srgbClr val="0000FF"/>
                                  </a:solidFill>
                                  <a:latin typeface="Cambria Math" panose="02040503050406030204" pitchFamily="18" charset="0"/>
                                  <a:cs typeface="Times New Roman" panose="02020603050405020304" pitchFamily="18" charset="0"/>
                                </a:rPr>
                                <m:t>)</m:t>
                              </m:r>
                            </m:e>
                          </m:nary>
                        </m:den>
                      </m:f>
                    </m:oMath>
                  </m:oMathPara>
                </a14:m>
                <a:endParaRPr lang="en-US" altLang="zh-TW" sz="2800" dirty="0" smtClean="0">
                  <a:solidFill>
                    <a:srgbClr val="0000FF"/>
                  </a:solidFill>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zh-TW" sz="2800" dirty="0">
                    <a:solidFill>
                      <a:srgbClr val="0000FF"/>
                    </a:solidFill>
                    <a:latin typeface="Times New Roman" panose="02020603050405020304" pitchFamily="18" charset="0"/>
                    <a:cs typeface="Times New Roman" panose="02020603050405020304" pitchFamily="18" charset="0"/>
                  </a:rPr>
                  <a:t>M-step:</a:t>
                </a:r>
                <a:r>
                  <a:rPr lang="en-US" altLang="zh-TW" sz="2800" dirty="0">
                    <a:latin typeface="Times New Roman" panose="02020603050405020304" pitchFamily="18" charset="0"/>
                    <a:cs typeface="Times New Roman" panose="02020603050405020304" pitchFamily="18" charset="0"/>
                  </a:rPr>
                  <a:t> Re-estimate the parameters given current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endParaRPr lang="en-US" altLang="zh-TW" sz="2800" i="1" dirty="0" smtClean="0">
                  <a:solidFill>
                    <a:srgbClr val="FF00FF"/>
                  </a:solidFill>
                  <a:latin typeface="Cambria Math" panose="02040503050406030204" pitchFamily="18" charset="0"/>
                  <a:cs typeface="Times New Roman" panose="02020603050405020304" pitchFamily="18" charset="0"/>
                </a:endParaRPr>
              </a:p>
              <a:p>
                <a:pPr lvl="1"/>
                <a14:m>
                  <m:oMathPara xmlns:m="http://schemas.openxmlformats.org/officeDocument/2006/math">
                    <m:oMathParaPr>
                      <m:jc m:val="centerGroup"/>
                    </m:oMathParaPr>
                    <m:oMath xmlns:m="http://schemas.openxmlformats.org/officeDocument/2006/math">
                      <m:sSub>
                        <m:sSubPr>
                          <m:ctrlPr>
                            <a:rPr lang="en-US" altLang="zh-TW" sz="2000" i="1">
                              <a:solidFill>
                                <a:srgbClr val="C00000"/>
                              </a:solidFill>
                              <a:latin typeface="Cambria Math" panose="02040503050406030204" pitchFamily="18" charset="0"/>
                              <a:cs typeface="Times New Roman" panose="02020603050405020304" pitchFamily="18" charset="0"/>
                            </a:rPr>
                          </m:ctrlPr>
                        </m:sSubPr>
                        <m:e>
                          <m:r>
                            <a:rPr lang="zh-TW" altLang="en-US" sz="2000" b="1" i="1">
                              <a:solidFill>
                                <a:srgbClr val="C00000"/>
                              </a:solidFill>
                              <a:latin typeface="Cambria Math" panose="02040503050406030204" pitchFamily="18" charset="0"/>
                              <a:cs typeface="Times New Roman" panose="02020603050405020304" pitchFamily="18" charset="0"/>
                            </a:rPr>
                            <m:t>𝝁</m:t>
                          </m:r>
                        </m:e>
                        <m:sub>
                          <m:r>
                            <a:rPr lang="en-US" altLang="zh-TW" sz="2000" i="1">
                              <a:solidFill>
                                <a:srgbClr val="C00000"/>
                              </a:solidFill>
                              <a:latin typeface="Cambria Math" panose="02040503050406030204" pitchFamily="18" charset="0"/>
                              <a:cs typeface="Times New Roman" panose="02020603050405020304" pitchFamily="18" charset="0"/>
                            </a:rPr>
                            <m:t>𝑘</m:t>
                          </m:r>
                        </m:sub>
                      </m:sSub>
                      <m:r>
                        <a:rPr lang="en-US" altLang="zh-TW" sz="2000" i="1">
                          <a:solidFill>
                            <a:srgbClr val="C00000"/>
                          </a:solidFill>
                          <a:latin typeface="Cambria Math" panose="02040503050406030204" pitchFamily="18" charset="0"/>
                          <a:cs typeface="Times New Roman" panose="02020603050405020304" pitchFamily="18" charset="0"/>
                        </a:rPr>
                        <m:t>=</m:t>
                      </m:r>
                      <m:f>
                        <m:fPr>
                          <m:ctrlPr>
                            <a:rPr lang="en-US" altLang="zh-TW"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000" i="1" smtClean="0">
                                      <a:solidFill>
                                        <a:srgbClr val="FF00FF"/>
                                      </a:solidFill>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e>
                          </m:nary>
                          <m:sSub>
                            <m:sSubPr>
                              <m:ctrlPr>
                                <a:rPr lang="en-US" altLang="zh-TW"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sub>
                          </m:sSub>
                        </m:num>
                        <m:den>
                          <m:sSub>
                            <m:sSubPr>
                              <m:ctrlP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den>
                      </m:f>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000" i="1" smtClean="0">
                                  <a:solidFill>
                                    <a:srgbClr val="FF00FF"/>
                                  </a:solidFill>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e>
                      </m:nary>
                    </m:oMath>
                  </m:oMathPara>
                </a14:m>
                <a:endParaRPr lang="en-US" altLang="zh-TW" sz="2000" dirty="0">
                  <a:solidFill>
                    <a:srgbClr val="FF000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sz="2000" i="1">
                              <a:solidFill>
                                <a:srgbClr val="FF0000"/>
                              </a:solidFill>
                              <a:latin typeface="Cambria Math" panose="02040503050406030204" pitchFamily="18" charset="0"/>
                              <a:cs typeface="Times New Roman" panose="02020603050405020304" pitchFamily="18" charset="0"/>
                            </a:rPr>
                          </m:ctrlPr>
                        </m:sSubPr>
                        <m:e>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000" i="1">
                              <a:solidFill>
                                <a:srgbClr val="FF0000"/>
                              </a:solidFill>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000" i="1" smtClean="0">
                                      <a:solidFill>
                                        <a:srgbClr val="FF00FF"/>
                                      </a:solidFill>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e>
                          </m:nary>
                          <m:sSup>
                            <m:sSupPr>
                              <m:ctrlPr>
                                <a:rPr lang="en-US" altLang="zh-TW" sz="2000" i="1">
                                  <a:solidFill>
                                    <a:schemeClr val="tx1"/>
                                  </a:solidFill>
                                  <a:latin typeface="Cambria Math" panose="02040503050406030204" pitchFamily="18" charset="0"/>
                                  <a:cs typeface="Times New Roman" panose="02020603050405020304" pitchFamily="18" charset="0"/>
                                </a:rPr>
                              </m:ctrlPr>
                            </m:sSupPr>
                            <m:e>
                              <m:r>
                                <a:rPr lang="en-US" altLang="zh-TW" sz="2000" i="1">
                                  <a:solidFill>
                                    <a:schemeClr val="tx1"/>
                                  </a:solidFill>
                                  <a:latin typeface="Cambria Math" panose="02040503050406030204" pitchFamily="18" charset="0"/>
                                  <a:cs typeface="Times New Roman" panose="02020603050405020304" pitchFamily="18" charset="0"/>
                                </a:rPr>
                                <m:t>(</m:t>
                              </m:r>
                              <m:sSub>
                                <m:sSubPr>
                                  <m:ctrlPr>
                                    <a:rPr lang="en-US" altLang="zh-TW" sz="2000" i="1">
                                      <a:solidFill>
                                        <a:schemeClr val="tx1"/>
                                      </a:solidFill>
                                      <a:latin typeface="Cambria Math" panose="02040503050406030204" pitchFamily="18" charset="0"/>
                                      <a:cs typeface="Times New Roman" panose="02020603050405020304" pitchFamily="18" charset="0"/>
                                    </a:rPr>
                                  </m:ctrlPr>
                                </m:sSubPr>
                                <m:e>
                                  <m:r>
                                    <a:rPr lang="en-US" altLang="zh-TW" sz="2000" b="1" i="1">
                                      <a:solidFill>
                                        <a:schemeClr val="tx1"/>
                                      </a:solidFill>
                                      <a:latin typeface="Cambria Math" panose="02040503050406030204" pitchFamily="18" charset="0"/>
                                      <a:cs typeface="Times New Roman" panose="02020603050405020304" pitchFamily="18" charset="0"/>
                                    </a:rPr>
                                    <m:t>𝒙</m:t>
                                  </m:r>
                                </m:e>
                                <m:sub>
                                  <m:r>
                                    <a:rPr lang="en-US" altLang="zh-TW" sz="2000" i="1">
                                      <a:solidFill>
                                        <a:schemeClr val="tx1"/>
                                      </a:solidFill>
                                      <a:latin typeface="Cambria Math" panose="02040503050406030204" pitchFamily="18" charset="0"/>
                                      <a:cs typeface="Times New Roman" panose="02020603050405020304" pitchFamily="18" charset="0"/>
                                    </a:rPr>
                                    <m:t>𝑛</m:t>
                                  </m:r>
                                </m:sub>
                              </m:sSub>
                              <m:r>
                                <a:rPr lang="en-US" altLang="zh-TW" sz="2000" i="1">
                                  <a:solidFill>
                                    <a:schemeClr val="tx1"/>
                                  </a:solidFill>
                                  <a:latin typeface="Cambria Math" panose="02040503050406030204" pitchFamily="18" charset="0"/>
                                  <a:cs typeface="Times New Roman" panose="02020603050405020304" pitchFamily="18" charset="0"/>
                                </a:rPr>
                                <m:t>−</m:t>
                              </m:r>
                              <m:sSub>
                                <m:sSubPr>
                                  <m:ctrlPr>
                                    <a:rPr lang="en-US" altLang="zh-TW" sz="2000" i="1">
                                      <a:solidFill>
                                        <a:schemeClr val="tx1"/>
                                      </a:solidFill>
                                      <a:latin typeface="Cambria Math" panose="02040503050406030204" pitchFamily="18" charset="0"/>
                                      <a:cs typeface="Times New Roman" panose="02020603050405020304" pitchFamily="18" charset="0"/>
                                    </a:rPr>
                                  </m:ctrlPr>
                                </m:sSubPr>
                                <m:e>
                                  <m:r>
                                    <a:rPr lang="zh-TW" altLang="en-US" sz="2000" b="1" i="1">
                                      <a:solidFill>
                                        <a:schemeClr val="tx1"/>
                                      </a:solidFill>
                                      <a:latin typeface="Cambria Math" panose="02040503050406030204" pitchFamily="18" charset="0"/>
                                      <a:cs typeface="Times New Roman" panose="02020603050405020304" pitchFamily="18" charset="0"/>
                                    </a:rPr>
                                    <m:t>𝝁</m:t>
                                  </m:r>
                                </m:e>
                                <m:sub>
                                  <m:r>
                                    <a:rPr lang="en-US" altLang="zh-TW" sz="2000" i="1">
                                      <a:solidFill>
                                        <a:schemeClr val="tx1"/>
                                      </a:solidFill>
                                      <a:latin typeface="Cambria Math" panose="02040503050406030204" pitchFamily="18" charset="0"/>
                                      <a:cs typeface="Times New Roman" panose="02020603050405020304" pitchFamily="18" charset="0"/>
                                    </a:rPr>
                                    <m:t>𝑘</m:t>
                                  </m:r>
                                </m:sub>
                              </m:sSub>
                              <m:r>
                                <a:rPr lang="en-US" altLang="zh-TW" sz="2000" i="1">
                                  <a:solidFill>
                                    <a:schemeClr val="tx1"/>
                                  </a:solidFill>
                                  <a:latin typeface="Cambria Math" panose="02040503050406030204" pitchFamily="18" charset="0"/>
                                  <a:cs typeface="Times New Roman" panose="02020603050405020304" pitchFamily="18" charset="0"/>
                                </a:rPr>
                                <m:t>)(</m:t>
                              </m:r>
                              <m:sSub>
                                <m:sSubPr>
                                  <m:ctrlPr>
                                    <a:rPr lang="en-US" altLang="zh-TW" sz="2000" i="1">
                                      <a:solidFill>
                                        <a:schemeClr val="tx1"/>
                                      </a:solidFill>
                                      <a:latin typeface="Cambria Math" panose="02040503050406030204" pitchFamily="18" charset="0"/>
                                      <a:cs typeface="Times New Roman" panose="02020603050405020304" pitchFamily="18" charset="0"/>
                                    </a:rPr>
                                  </m:ctrlPr>
                                </m:sSubPr>
                                <m:e>
                                  <m:r>
                                    <a:rPr lang="en-US" altLang="zh-TW" sz="2000" b="1" i="1">
                                      <a:solidFill>
                                        <a:schemeClr val="tx1"/>
                                      </a:solidFill>
                                      <a:latin typeface="Cambria Math" panose="02040503050406030204" pitchFamily="18" charset="0"/>
                                      <a:cs typeface="Times New Roman" panose="02020603050405020304" pitchFamily="18" charset="0"/>
                                    </a:rPr>
                                    <m:t>𝒙</m:t>
                                  </m:r>
                                </m:e>
                                <m:sub>
                                  <m:r>
                                    <a:rPr lang="en-US" altLang="zh-TW" sz="2000" i="1">
                                      <a:solidFill>
                                        <a:schemeClr val="tx1"/>
                                      </a:solidFill>
                                      <a:latin typeface="Cambria Math" panose="02040503050406030204" pitchFamily="18" charset="0"/>
                                      <a:cs typeface="Times New Roman" panose="02020603050405020304" pitchFamily="18" charset="0"/>
                                    </a:rPr>
                                    <m:t>𝑛</m:t>
                                  </m:r>
                                </m:sub>
                              </m:sSub>
                              <m:r>
                                <a:rPr lang="en-US" altLang="zh-TW" sz="2000" i="1">
                                  <a:solidFill>
                                    <a:schemeClr val="tx1"/>
                                  </a:solidFill>
                                  <a:latin typeface="Cambria Math" panose="02040503050406030204" pitchFamily="18" charset="0"/>
                                  <a:cs typeface="Times New Roman" panose="02020603050405020304" pitchFamily="18" charset="0"/>
                                </a:rPr>
                                <m:t>−</m:t>
                              </m:r>
                              <m:sSub>
                                <m:sSubPr>
                                  <m:ctrlPr>
                                    <a:rPr lang="en-US" altLang="zh-TW" sz="2000" i="1">
                                      <a:solidFill>
                                        <a:schemeClr val="tx1"/>
                                      </a:solidFill>
                                      <a:latin typeface="Cambria Math" panose="02040503050406030204" pitchFamily="18" charset="0"/>
                                      <a:cs typeface="Times New Roman" panose="02020603050405020304" pitchFamily="18" charset="0"/>
                                    </a:rPr>
                                  </m:ctrlPr>
                                </m:sSubPr>
                                <m:e>
                                  <m:r>
                                    <a:rPr lang="zh-TW" altLang="en-US" sz="2000" b="1" i="1">
                                      <a:solidFill>
                                        <a:schemeClr val="tx1"/>
                                      </a:solidFill>
                                      <a:latin typeface="Cambria Math" panose="02040503050406030204" pitchFamily="18" charset="0"/>
                                      <a:cs typeface="Times New Roman" panose="02020603050405020304" pitchFamily="18" charset="0"/>
                                    </a:rPr>
                                    <m:t>𝝁</m:t>
                                  </m:r>
                                </m:e>
                                <m:sub>
                                  <m:r>
                                    <a:rPr lang="en-US" altLang="zh-TW" sz="2000" i="1">
                                      <a:solidFill>
                                        <a:schemeClr val="tx1"/>
                                      </a:solidFill>
                                      <a:latin typeface="Cambria Math" panose="02040503050406030204" pitchFamily="18" charset="0"/>
                                      <a:cs typeface="Times New Roman" panose="02020603050405020304" pitchFamily="18" charset="0"/>
                                    </a:rPr>
                                    <m:t>𝑘</m:t>
                                  </m:r>
                                </m:sub>
                              </m:sSub>
                              <m:r>
                                <a:rPr lang="en-US" altLang="zh-TW" sz="2000" i="1">
                                  <a:solidFill>
                                    <a:schemeClr val="tx1"/>
                                  </a:solidFill>
                                  <a:latin typeface="Cambria Math" panose="02040503050406030204" pitchFamily="18" charset="0"/>
                                  <a:cs typeface="Times New Roman" panose="02020603050405020304" pitchFamily="18" charset="0"/>
                                </a:rPr>
                                <m:t>)</m:t>
                              </m:r>
                            </m:e>
                            <m:sup>
                              <m:r>
                                <a:rPr lang="en-US" altLang="zh-TW" sz="2000" i="1">
                                  <a:solidFill>
                                    <a:schemeClr val="tx1"/>
                                  </a:solidFill>
                                  <a:latin typeface="Cambria Math" panose="02040503050406030204" pitchFamily="18" charset="0"/>
                                  <a:cs typeface="Times New Roman" panose="02020603050405020304" pitchFamily="18" charset="0"/>
                                </a:rPr>
                                <m:t>𝑇</m:t>
                              </m:r>
                            </m:sup>
                          </m:sSup>
                        </m:num>
                        <m:den>
                          <m:sSub>
                            <m:sSubPr>
                              <m:ctrlP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den>
                      </m:f>
                      <m:r>
                        <a:rPr lang="en-US" altLang="zh-TW" sz="2000" b="0" i="1" smtClean="0">
                          <a:latin typeface="Cambria Math" panose="02040503050406030204" pitchFamily="18" charset="0"/>
                          <a:cs typeface="Times New Roman" panose="02020603050405020304" pitchFamily="18" charset="0"/>
                        </a:rPr>
                        <m:t>,</m:t>
                      </m:r>
                      <m:sSub>
                        <m:sSubPr>
                          <m:ctrlPr>
                            <a:rPr lang="en-US" altLang="zh-TW" sz="2000" i="1">
                              <a:solidFill>
                                <a:srgbClr val="FF0000"/>
                              </a:solidFill>
                              <a:latin typeface="Cambria Math" panose="02040503050406030204" pitchFamily="18" charset="0"/>
                              <a:cs typeface="Times New Roman" panose="02020603050405020304" pitchFamily="18" charset="0"/>
                            </a:rPr>
                          </m:ctrlPr>
                        </m:sSubPr>
                        <m:e>
                          <m:r>
                            <a:rPr lang="zh-TW" altLang="en-US" sz="2000" i="1">
                              <a:solidFill>
                                <a:srgbClr val="FF0000"/>
                              </a:solidFill>
                              <a:latin typeface="Cambria Math" panose="02040503050406030204" pitchFamily="18" charset="0"/>
                              <a:cs typeface="Times New Roman" panose="02020603050405020304" pitchFamily="18" charset="0"/>
                            </a:rPr>
                            <m:t>𝜋</m:t>
                          </m:r>
                        </m:e>
                        <m:sub>
                          <m:r>
                            <a:rPr lang="en-US" altLang="zh-TW" sz="2000" i="1">
                              <a:solidFill>
                                <a:srgbClr val="FF0000"/>
                              </a:solidFill>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m:t>
                              </m:r>
                            </m:sub>
                          </m:sSub>
                        </m:num>
                        <m:den>
                          <m:r>
                            <a:rPr lang="en-US" altLang="zh-TW" sz="2000" i="1">
                              <a:latin typeface="Cambria Math" panose="02040503050406030204" pitchFamily="18" charset="0"/>
                              <a:cs typeface="Times New Roman" panose="02020603050405020304" pitchFamily="18" charset="0"/>
                            </a:rPr>
                            <m:t>𝑁</m:t>
                          </m:r>
                        </m:den>
                      </m:f>
                    </m:oMath>
                  </m:oMathPara>
                </a14:m>
                <a:endParaRPr lang="en-US" altLang="zh-TW"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Evaluate log likelihood and check for </a:t>
                </a:r>
                <a:r>
                  <a:rPr lang="en-US" altLang="zh-TW" sz="2800" dirty="0" smtClean="0">
                    <a:latin typeface="Times New Roman" panose="02020603050405020304" pitchFamily="18" charset="0"/>
                    <a:cs typeface="Times New Roman" panose="02020603050405020304" pitchFamily="18" charset="0"/>
                  </a:rPr>
                  <a:t>convergence</a:t>
                </a:r>
              </a:p>
              <a:p>
                <a:pPr lvl="1"/>
                <a14:m>
                  <m:oMathPara xmlns:m="http://schemas.openxmlformats.org/officeDocument/2006/math">
                    <m:oMathParaPr>
                      <m:jc m:val="centerGroup"/>
                    </m:oMathParaPr>
                    <m:oMath xmlns:m="http://schemas.openxmlformats.org/officeDocument/2006/math">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r>
                            <a:rPr lang="en-US" altLang="zh-TW" sz="2000" i="1">
                              <a:latin typeface="Cambria Math" panose="02040503050406030204" pitchFamily="18" charset="0"/>
                              <a:cs typeface="Times New Roman" panose="02020603050405020304" pitchFamily="18" charset="0"/>
                            </a:rPr>
                            <m:t>𝑝</m:t>
                          </m:r>
                          <m:d>
                            <m:dPr>
                              <m:ctrlPr>
                                <a:rPr lang="en-US" altLang="zh-TW" sz="2000" i="1">
                                  <a:latin typeface="Cambria Math" panose="02040503050406030204" pitchFamily="18" charset="0"/>
                                  <a:cs typeface="Times New Roman" panose="02020603050405020304" pitchFamily="18" charset="0"/>
                                </a:rPr>
                              </m:ctrlPr>
                            </m:dPr>
                            <m:e>
                              <m:r>
                                <a:rPr lang="en-US" altLang="zh-TW" sz="2000" b="1" i="1" smtClean="0">
                                  <a:latin typeface="Cambria Math" panose="02040503050406030204" pitchFamily="18" charset="0"/>
                                  <a:cs typeface="Times New Roman" panose="02020603050405020304" pitchFamily="18" charset="0"/>
                                </a:rPr>
                                <m:t>𝑿</m:t>
                              </m:r>
                              <m:r>
                                <a:rPr lang="en-US" altLang="zh-TW" sz="2000" b="1" i="1">
                                  <a:latin typeface="Cambria Math" panose="02040503050406030204" pitchFamily="18" charset="0"/>
                                  <a:cs typeface="Times New Roman" panose="02020603050405020304" pitchFamily="18" charset="0"/>
                                </a:rPr>
                                <m:t>|</m:t>
                              </m:r>
                              <m:r>
                                <a:rPr lang="en-US" altLang="zh-TW" sz="20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0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e>
                      </m:func>
                      <m:r>
                        <a:rPr lang="en-US" altLang="zh-TW" sz="2000" i="1">
                          <a:latin typeface="Cambria Math" panose="02040503050406030204" pitchFamily="18" charset="0"/>
                          <a:cs typeface="Times New Roman" panose="02020603050405020304" pitchFamily="18" charset="0"/>
                        </a:rPr>
                        <m:t>=</m:t>
                      </m:r>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nary>
                            <m:naryPr>
                              <m:chr m:val="∏"/>
                              <m:ctrlPr>
                                <a:rPr lang="en-US" altLang="zh-TW" sz="2000" i="1">
                                  <a:latin typeface="Cambria Math" panose="02040503050406030204" pitchFamily="18" charset="0"/>
                                  <a:cs typeface="Times New Roman" panose="02020603050405020304" pitchFamily="18" charset="0"/>
                                </a:rPr>
                              </m:ctrlPr>
                            </m:naryPr>
                            <m:sub>
                              <m:r>
                                <a:rPr lang="en-US" altLang="zh-TW" sz="2000" b="0" i="1" smtClean="0">
                                  <a:latin typeface="Cambria Math" panose="02040503050406030204" pitchFamily="18" charset="0"/>
                                  <a:cs typeface="Times New Roman" panose="02020603050405020304" pitchFamily="18" charset="0"/>
                                </a:rPr>
                                <m:t>𝑛</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𝑁</m:t>
                              </m:r>
                            </m:sup>
                            <m:e>
                              <m:r>
                                <a:rPr lang="en-US" altLang="zh-TW" sz="2000" i="1">
                                  <a:latin typeface="Cambria Math" panose="02040503050406030204" pitchFamily="18" charset="0"/>
                                  <a:cs typeface="Times New Roman" panose="02020603050405020304" pitchFamily="18" charset="0"/>
                                </a:rPr>
                                <m:t>𝑝</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𝑥</m:t>
                                  </m:r>
                                </m:e>
                                <m:sub>
                                  <m:r>
                                    <a:rPr lang="en-US" altLang="zh-TW" sz="2000" b="0" i="1" smtClean="0">
                                      <a:latin typeface="Cambria Math" panose="02040503050406030204" pitchFamily="18" charset="0"/>
                                      <a:cs typeface="Times New Roman" panose="02020603050405020304" pitchFamily="18" charset="0"/>
                                    </a:rPr>
                                    <m:t>𝑛</m:t>
                                  </m:r>
                                </m:sub>
                              </m:sSub>
                              <m:r>
                                <a:rPr lang="en-US" altLang="zh-TW" sz="2000" i="1">
                                  <a:latin typeface="Cambria Math" panose="02040503050406030204" pitchFamily="18" charset="0"/>
                                  <a:cs typeface="Times New Roman" panose="02020603050405020304" pitchFamily="18" charset="0"/>
                                </a:rPr>
                                <m:t>|</m:t>
                              </m:r>
                              <m:r>
                                <a:rPr lang="en-US" altLang="zh-TW" sz="20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0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r>
                                <a:rPr lang="en-US" altLang="zh-TW" sz="2000" i="1">
                                  <a:latin typeface="Cambria Math" panose="02040503050406030204" pitchFamily="18" charset="0"/>
                                  <a:cs typeface="Times New Roman" panose="02020603050405020304" pitchFamily="18" charset="0"/>
                                </a:rPr>
                                <m:t>)</m:t>
                              </m:r>
                            </m:e>
                          </m:nary>
                        </m:e>
                      </m:func>
                      <m:r>
                        <a:rPr lang="en-US" altLang="zh-TW" sz="2000" i="1">
                          <a:latin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cs typeface="Times New Roman" panose="02020603050405020304" pitchFamily="18" charset="0"/>
                            </a:rPr>
                          </m:ctrlPr>
                        </m:naryPr>
                        <m:sub>
                          <m:r>
                            <a:rPr lang="en-US" altLang="zh-TW" sz="2000" b="0" i="1" smtClean="0">
                              <a:latin typeface="Cambria Math" panose="02040503050406030204" pitchFamily="18" charset="0"/>
                              <a:cs typeface="Times New Roman" panose="02020603050405020304" pitchFamily="18" charset="0"/>
                            </a:rPr>
                            <m:t>𝑛</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𝑁</m:t>
                          </m:r>
                        </m:sup>
                        <m:e>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d>
                                <m:dPr>
                                  <m:ctrlPr>
                                    <a:rPr lang="en-US" altLang="zh-TW" sz="2000" i="1">
                                      <a:latin typeface="Cambria Math" panose="02040503050406030204" pitchFamily="18" charset="0"/>
                                      <a:cs typeface="Times New Roman" panose="02020603050405020304" pitchFamily="18" charset="0"/>
                                    </a:rPr>
                                  </m:ctrlPr>
                                </m:dPr>
                                <m:e>
                                  <m:nary>
                                    <m:naryPr>
                                      <m:chr m:val="∑"/>
                                      <m:ctrlPr>
                                        <a:rPr lang="en-US" altLang="zh-TW" sz="2000" i="1">
                                          <a:latin typeface="Cambria Math" panose="02040503050406030204" pitchFamily="18" charset="0"/>
                                          <a:cs typeface="Times New Roman" panose="02020603050405020304" pitchFamily="18" charset="0"/>
                                        </a:rPr>
                                      </m:ctrlPr>
                                    </m:naryPr>
                                    <m:sub>
                                      <m:r>
                                        <a:rPr lang="en-US" altLang="zh-TW" sz="2000" b="0" i="1" smtClean="0">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𝐾</m:t>
                                      </m:r>
                                    </m:sup>
                                    <m:e>
                                      <m:r>
                                        <a:rPr lang="en-US" altLang="zh-TW" sz="2000" i="1">
                                          <a:latin typeface="Cambria Math" panose="02040503050406030204" pitchFamily="18" charset="0"/>
                                          <a:cs typeface="Times New Roman" panose="02020603050405020304" pitchFamily="18" charset="0"/>
                                        </a:rPr>
                                        <m:t>𝑝</m:t>
                                      </m:r>
                                      <m:d>
                                        <m:dPr>
                                          <m:ctrlPr>
                                            <a:rPr lang="en-US" altLang="zh-TW" sz="2000" i="1">
                                              <a:latin typeface="Cambria Math" panose="02040503050406030204" pitchFamily="18" charset="0"/>
                                              <a:cs typeface="Times New Roman" panose="02020603050405020304" pitchFamily="18" charset="0"/>
                                            </a:rPr>
                                          </m:ctrlPr>
                                        </m:dPr>
                                        <m:e>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e>
                                        <m:e>
                                          <m:r>
                                            <a:rPr lang="zh-TW" altLang="en-US" sz="2000" b="1" i="1">
                                              <a:latin typeface="Cambria Math" panose="02040503050406030204" pitchFamily="18" charset="0"/>
                                              <a:cs typeface="Times New Roman" panose="02020603050405020304" pitchFamily="18" charset="0"/>
                                            </a:rPr>
                                            <m:t>𝝅</m:t>
                                          </m:r>
                                        </m:e>
                                      </m:d>
                                      <m:r>
                                        <a:rPr lang="en-US" altLang="zh-TW" sz="2000" i="1">
                                          <a:latin typeface="Cambria Math" panose="02040503050406030204" pitchFamily="18" charset="0"/>
                                          <a:cs typeface="Times New Roman" panose="02020603050405020304" pitchFamily="18" charset="0"/>
                                        </a:rPr>
                                        <m:t>𝑝</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𝒙</m:t>
                                          </m:r>
                                        </m:e>
                                        <m:sub>
                                          <m:r>
                                            <a:rPr lang="en-US" altLang="zh-TW" sz="2000" b="0" i="1" smtClean="0">
                                              <a:latin typeface="Cambria Math" panose="02040503050406030204" pitchFamily="18" charset="0"/>
                                              <a:cs typeface="Times New Roman" panose="02020603050405020304" pitchFamily="18" charset="0"/>
                                            </a:rPr>
                                            <m:t>𝑛</m:t>
                                          </m:r>
                                        </m:sub>
                                      </m:sSub>
                                      <m:r>
                                        <a:rPr lang="en-US" altLang="zh-TW" sz="2000" i="1">
                                          <a:latin typeface="Cambria Math" panose="02040503050406030204" pitchFamily="18" charset="0"/>
                                          <a:cs typeface="Times New Roman" panose="02020603050405020304" pitchFamily="18" charset="0"/>
                                        </a:rPr>
                                        <m:t>|</m:t>
                                      </m:r>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000" b="1"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zh-TW" altLang="en-US" sz="2000" b="1" i="1">
                                              <a:latin typeface="Cambria Math" panose="02040503050406030204" pitchFamily="18" charset="0"/>
                                              <a:cs typeface="Times New Roman" panose="02020603050405020304" pitchFamily="18" charset="0"/>
                                            </a:rPr>
                                            <m:t>𝝁</m:t>
                                          </m:r>
                                        </m:e>
                                        <m:sub>
                                          <m:r>
                                            <a:rPr lang="en-US" altLang="zh-TW" sz="2000" i="1">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000" i="1">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m:t>
                                      </m:r>
                                    </m:e>
                                  </m:nary>
                                </m:e>
                              </m:d>
                            </m:e>
                          </m:func>
                        </m:e>
                      </m:nary>
                      <m:r>
                        <a:rPr lang="en-US" altLang="zh-TW" sz="2000" i="1">
                          <a:latin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cs typeface="Times New Roman" panose="02020603050405020304" pitchFamily="18" charset="0"/>
                            </a:rPr>
                          </m:ctrlPr>
                        </m:naryPr>
                        <m:sub>
                          <m:r>
                            <a:rPr lang="en-US" altLang="zh-TW" sz="2000" b="0" i="1" smtClean="0">
                              <a:latin typeface="Cambria Math" panose="02040503050406030204" pitchFamily="18" charset="0"/>
                              <a:cs typeface="Times New Roman" panose="02020603050405020304" pitchFamily="18" charset="0"/>
                            </a:rPr>
                            <m:t>𝑛</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𝑁</m:t>
                          </m:r>
                        </m:sup>
                        <m:e>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d>
                                <m:dPr>
                                  <m:ctrlPr>
                                    <a:rPr lang="en-US" altLang="zh-TW" sz="2000" i="1">
                                      <a:latin typeface="Cambria Math" panose="02040503050406030204" pitchFamily="18" charset="0"/>
                                      <a:cs typeface="Times New Roman" panose="02020603050405020304" pitchFamily="18" charset="0"/>
                                    </a:rPr>
                                  </m:ctrlPr>
                                </m:dPr>
                                <m:e>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𝐾</m:t>
                                      </m:r>
                                    </m:sup>
                                    <m:e>
                                      <m:sSub>
                                        <m:sSubPr>
                                          <m:ctrlPr>
                                            <a:rPr lang="en-US" altLang="zh-TW" sz="2000" i="1">
                                              <a:latin typeface="Cambria Math" panose="02040503050406030204" pitchFamily="18" charset="0"/>
                                              <a:cs typeface="Times New Roman" panose="02020603050405020304" pitchFamily="18" charset="0"/>
                                            </a:rPr>
                                          </m:ctrlPr>
                                        </m:sSubPr>
                                        <m:e>
                                          <m:r>
                                            <a:rPr lang="zh-TW" altLang="en-US" sz="2000" i="1">
                                              <a:latin typeface="Cambria Math" panose="02040503050406030204" pitchFamily="18" charset="0"/>
                                              <a:cs typeface="Times New Roman" panose="02020603050405020304" pitchFamily="18" charset="0"/>
                                            </a:rPr>
                                            <m:t>𝜋</m:t>
                                          </m:r>
                                        </m:e>
                                        <m:sub>
                                          <m:r>
                                            <a:rPr lang="en-US" altLang="zh-TW" sz="2000" i="1">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𝑁</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𝒙</m:t>
                                          </m:r>
                                        </m:e>
                                        <m:sub>
                                          <m:r>
                                            <a:rPr lang="en-US" altLang="zh-TW" sz="2000" b="0" i="1" smtClean="0">
                                              <a:latin typeface="Cambria Math" panose="02040503050406030204" pitchFamily="18" charset="0"/>
                                              <a:cs typeface="Times New Roman" panose="02020603050405020304" pitchFamily="18" charset="0"/>
                                            </a:rPr>
                                            <m:t>𝑛</m:t>
                                          </m:r>
                                        </m:sub>
                                      </m:sSub>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zh-TW" altLang="en-US" sz="2000" b="1" i="1">
                                              <a:latin typeface="Cambria Math" panose="02040503050406030204" pitchFamily="18" charset="0"/>
                                              <a:cs typeface="Times New Roman" panose="02020603050405020304" pitchFamily="18" charset="0"/>
                                            </a:rPr>
                                            <m:t>𝝁</m:t>
                                          </m:r>
                                        </m:e>
                                        <m:sub>
                                          <m:r>
                                            <a:rPr lang="en-US" altLang="zh-TW" sz="2000" i="1">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000" i="1">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m:t>
                                      </m:r>
                                    </m:e>
                                  </m:nary>
                                </m:e>
                              </m:d>
                            </m:e>
                          </m:func>
                        </m:e>
                      </m:nary>
                    </m:oMath>
                  </m:oMathPara>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52425" y="494039"/>
                <a:ext cx="13058775" cy="5479449"/>
              </a:xfrm>
              <a:prstGeom prst="rect">
                <a:avLst/>
              </a:prstGeom>
              <a:blipFill>
                <a:blip r:embed="rId3"/>
                <a:stretch>
                  <a:fillRect l="-840" t="-11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7821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22258" y="0"/>
            <a:ext cx="3682423" cy="3298285"/>
          </a:xfrm>
          <a:prstGeom prst="rect">
            <a:avLst/>
          </a:prstGeom>
        </p:spPr>
      </p:pic>
      <p:pic>
        <p:nvPicPr>
          <p:cNvPr id="10" name="Picture 9"/>
          <p:cNvPicPr>
            <a:picLocks noChangeAspect="1"/>
          </p:cNvPicPr>
          <p:nvPr/>
        </p:nvPicPr>
        <p:blipFill>
          <a:blip r:embed="rId3"/>
          <a:stretch>
            <a:fillRect/>
          </a:stretch>
        </p:blipFill>
        <p:spPr>
          <a:xfrm>
            <a:off x="8248073" y="-10876"/>
            <a:ext cx="3694565" cy="3309161"/>
          </a:xfrm>
          <a:prstGeom prst="rect">
            <a:avLst/>
          </a:prstGeom>
        </p:spPr>
      </p:pic>
      <p:pic>
        <p:nvPicPr>
          <p:cNvPr id="11" name="Picture 10"/>
          <p:cNvPicPr>
            <a:picLocks noChangeAspect="1"/>
          </p:cNvPicPr>
          <p:nvPr/>
        </p:nvPicPr>
        <p:blipFill>
          <a:blip r:embed="rId4"/>
          <a:stretch>
            <a:fillRect/>
          </a:stretch>
        </p:blipFill>
        <p:spPr>
          <a:xfrm>
            <a:off x="135941" y="3467459"/>
            <a:ext cx="3742923" cy="3298285"/>
          </a:xfrm>
          <a:prstGeom prst="rect">
            <a:avLst/>
          </a:prstGeom>
        </p:spPr>
      </p:pic>
      <p:pic>
        <p:nvPicPr>
          <p:cNvPr id="12" name="Picture 11"/>
          <p:cNvPicPr>
            <a:picLocks noChangeAspect="1"/>
          </p:cNvPicPr>
          <p:nvPr/>
        </p:nvPicPr>
        <p:blipFill>
          <a:blip r:embed="rId5"/>
          <a:stretch>
            <a:fillRect/>
          </a:stretch>
        </p:blipFill>
        <p:spPr>
          <a:xfrm>
            <a:off x="4222257" y="3467459"/>
            <a:ext cx="3682423" cy="3314181"/>
          </a:xfrm>
          <a:prstGeom prst="rect">
            <a:avLst/>
          </a:prstGeom>
        </p:spPr>
      </p:pic>
      <p:pic>
        <p:nvPicPr>
          <p:cNvPr id="13" name="Picture 12"/>
          <p:cNvPicPr>
            <a:picLocks noChangeAspect="1"/>
          </p:cNvPicPr>
          <p:nvPr/>
        </p:nvPicPr>
        <p:blipFill>
          <a:blip r:embed="rId6"/>
          <a:stretch>
            <a:fillRect/>
          </a:stretch>
        </p:blipFill>
        <p:spPr>
          <a:xfrm>
            <a:off x="8248073" y="3583708"/>
            <a:ext cx="3810001" cy="3048001"/>
          </a:xfrm>
          <a:prstGeom prst="rect">
            <a:avLst/>
          </a:prstGeom>
        </p:spPr>
      </p:pic>
      <p:pic>
        <p:nvPicPr>
          <p:cNvPr id="14" name="Picture 13"/>
          <p:cNvPicPr>
            <a:picLocks noChangeAspect="1"/>
          </p:cNvPicPr>
          <p:nvPr/>
        </p:nvPicPr>
        <p:blipFill>
          <a:blip r:embed="rId7"/>
          <a:stretch>
            <a:fillRect/>
          </a:stretch>
        </p:blipFill>
        <p:spPr>
          <a:xfrm>
            <a:off x="120763" y="82471"/>
            <a:ext cx="3758104" cy="3131784"/>
          </a:xfrm>
          <a:prstGeom prst="rect">
            <a:avLst/>
          </a:prstGeom>
        </p:spPr>
      </p:pic>
      <p:sp>
        <p:nvSpPr>
          <p:cNvPr id="15" name="Rectangle 14"/>
          <p:cNvSpPr/>
          <p:nvPr/>
        </p:nvSpPr>
        <p:spPr>
          <a:xfrm>
            <a:off x="10095355" y="5124549"/>
            <a:ext cx="1061509" cy="400110"/>
          </a:xfrm>
          <a:prstGeom prst="rect">
            <a:avLst/>
          </a:prstGeom>
        </p:spPr>
        <p:txBody>
          <a:bodyPr wrap="none">
            <a:spAutoFit/>
          </a:bodyPr>
          <a:lstStyle/>
          <a:p>
            <a:r>
              <a:rPr lang="en-US" altLang="zh-TW" sz="2000" dirty="0" smtClean="0">
                <a:solidFill>
                  <a:srgbClr val="C00000"/>
                </a:solidFill>
                <a:latin typeface="Times New Roman" panose="02020603050405020304" pitchFamily="18" charset="0"/>
                <a:cs typeface="Times New Roman" panose="02020603050405020304" pitchFamily="18" charset="0"/>
              </a:rPr>
              <a:t>bound </a:t>
            </a:r>
            <a:r>
              <a:rPr lang="en-US" altLang="zh-TW" sz="2000" i="1" dirty="0">
                <a:solidFill>
                  <a:srgbClr val="C00000"/>
                </a:solidFill>
                <a:latin typeface="Times New Roman" panose="02020603050405020304" pitchFamily="18" charset="0"/>
                <a:cs typeface="Times New Roman" panose="02020603050405020304" pitchFamily="18" charset="0"/>
              </a:rPr>
              <a:t>B</a:t>
            </a:r>
            <a:endParaRPr lang="zh-TW" altLang="en-US" sz="20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793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61818" y="21886"/>
            <a:ext cx="11813310"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The D</a:t>
            </a:r>
            <a:r>
              <a:rPr lang="en-US" altLang="zh-TW" sz="3200" b="1" dirty="0" smtClean="0">
                <a:latin typeface="Times New Roman" panose="02020603050405020304" pitchFamily="18" charset="0"/>
                <a:cs typeface="Times New Roman" panose="02020603050405020304" pitchFamily="18" charset="0"/>
              </a:rPr>
              <a:t>ata </a:t>
            </a:r>
            <a:r>
              <a:rPr lang="en-US" altLang="zh-TW" sz="3200" b="1" dirty="0">
                <a:latin typeface="Times New Roman" panose="02020603050405020304" pitchFamily="18" charset="0"/>
                <a:cs typeface="Times New Roman" panose="02020603050405020304" pitchFamily="18" charset="0"/>
              </a:rPr>
              <a:t>K-means </a:t>
            </a:r>
            <a:r>
              <a:rPr lang="en-US" altLang="zh-TW" sz="3200" b="1" dirty="0" smtClean="0">
                <a:solidFill>
                  <a:srgbClr val="006600"/>
                </a:solidFill>
                <a:latin typeface="Times New Roman" panose="02020603050405020304" pitchFamily="18" charset="0"/>
                <a:cs typeface="Times New Roman" panose="02020603050405020304" pitchFamily="18" charset="0"/>
              </a:rPr>
              <a:t>Failed</a:t>
            </a:r>
            <a:r>
              <a:rPr lang="en-US" altLang="zh-TW" sz="3200" b="1" dirty="0" smtClean="0">
                <a:latin typeface="Times New Roman" panose="02020603050405020304" pitchFamily="18" charset="0"/>
                <a:cs typeface="Times New Roman" panose="02020603050405020304" pitchFamily="18" charset="0"/>
              </a:rPr>
              <a:t> </a:t>
            </a:r>
            <a:r>
              <a:rPr lang="en-US" altLang="zh-TW" sz="3200" b="1" dirty="0">
                <a:latin typeface="Times New Roman" panose="02020603050405020304" pitchFamily="18" charset="0"/>
                <a:cs typeface="Times New Roman" panose="02020603050405020304" pitchFamily="18" charset="0"/>
              </a:rPr>
              <a:t>and the M</a:t>
            </a:r>
            <a:r>
              <a:rPr lang="en-US" altLang="zh-TW" sz="3200" b="1" dirty="0" smtClean="0">
                <a:latin typeface="Times New Roman" panose="02020603050405020304" pitchFamily="18" charset="0"/>
                <a:cs typeface="Times New Roman" panose="02020603050405020304" pitchFamily="18" charset="0"/>
              </a:rPr>
              <a:t>ixture Model </a:t>
            </a:r>
            <a:r>
              <a:rPr lang="en-US" altLang="zh-TW" sz="3200" b="1" dirty="0" smtClean="0">
                <a:solidFill>
                  <a:srgbClr val="FF0000"/>
                </a:solidFill>
                <a:latin typeface="Times New Roman" panose="02020603050405020304" pitchFamily="18" charset="0"/>
                <a:cs typeface="Times New Roman" panose="02020603050405020304" pitchFamily="18" charset="0"/>
              </a:rPr>
              <a:t>Successes</a:t>
            </a:r>
            <a:endParaRPr lang="zh-TW" altLang="en-US" sz="32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50335" y="657898"/>
            <a:ext cx="4638675" cy="3800475"/>
          </a:xfrm>
          <a:prstGeom prst="rect">
            <a:avLst/>
          </a:prstGeom>
        </p:spPr>
      </p:pic>
      <p:pic>
        <p:nvPicPr>
          <p:cNvPr id="5" name="Picture 4"/>
          <p:cNvPicPr>
            <a:picLocks noChangeAspect="1"/>
          </p:cNvPicPr>
          <p:nvPr/>
        </p:nvPicPr>
        <p:blipFill>
          <a:blip r:embed="rId3"/>
          <a:stretch>
            <a:fillRect/>
          </a:stretch>
        </p:blipFill>
        <p:spPr>
          <a:xfrm>
            <a:off x="6100619" y="657898"/>
            <a:ext cx="4657725" cy="3762375"/>
          </a:xfrm>
          <a:prstGeom prst="rect">
            <a:avLst/>
          </a:prstGeom>
        </p:spPr>
      </p:pic>
      <p:sp>
        <p:nvSpPr>
          <p:cNvPr id="6" name="Rectangle 5"/>
          <p:cNvSpPr/>
          <p:nvPr/>
        </p:nvSpPr>
        <p:spPr>
          <a:xfrm>
            <a:off x="461818" y="4703772"/>
            <a:ext cx="11434617" cy="1384995"/>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Left: Synthetic </a:t>
            </a:r>
            <a:r>
              <a:rPr lang="en-US" altLang="zh-TW" sz="2800" dirty="0">
                <a:latin typeface="Times New Roman" panose="02020603050405020304" pitchFamily="18" charset="0"/>
                <a:cs typeface="Times New Roman" panose="02020603050405020304" pitchFamily="18" charset="0"/>
              </a:rPr>
              <a:t>cluster data on which </a:t>
            </a:r>
            <a:r>
              <a:rPr lang="en-US" altLang="zh-TW" sz="2800" dirty="0" smtClean="0">
                <a:latin typeface="Times New Roman" panose="02020603050405020304" pitchFamily="18" charset="0"/>
                <a:cs typeface="Times New Roman" panose="02020603050405020304" pitchFamily="18" charset="0"/>
              </a:rPr>
              <a:t>K-means </a:t>
            </a:r>
            <a:r>
              <a:rPr lang="en-US" altLang="zh-TW" sz="2800" dirty="0">
                <a:latin typeface="Times New Roman" panose="02020603050405020304" pitchFamily="18" charset="0"/>
                <a:cs typeface="Times New Roman" panose="02020603050405020304" pitchFamily="18" charset="0"/>
              </a:rPr>
              <a:t>failed (objects labeled </a:t>
            </a:r>
            <a:r>
              <a:rPr lang="en-US" altLang="zh-TW" sz="2800" dirty="0" smtClean="0">
                <a:latin typeface="Times New Roman" panose="02020603050405020304" pitchFamily="18" charset="0"/>
                <a:cs typeface="Times New Roman" panose="02020603050405020304" pitchFamily="18" charset="0"/>
              </a:rPr>
              <a:t>according to </a:t>
            </a:r>
            <a:r>
              <a:rPr lang="en-US" altLang="zh-TW" sz="2800" dirty="0">
                <a:latin typeface="Times New Roman" panose="02020603050405020304" pitchFamily="18" charset="0"/>
                <a:cs typeface="Times New Roman" panose="02020603050405020304" pitchFamily="18" charset="0"/>
              </a:rPr>
              <a:t>the K-means solution</a:t>
            </a:r>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Right</a:t>
            </a:r>
            <a:r>
              <a:rPr lang="en-US" altLang="zh-TW" sz="2800" dirty="0" smtClean="0">
                <a:latin typeface="Times New Roman" panose="02020603050405020304" pitchFamily="18" charset="0"/>
                <a:cs typeface="Times New Roman" panose="02020603050405020304" pitchFamily="18" charset="0"/>
              </a:rPr>
              <a:t>: The </a:t>
            </a:r>
            <a:r>
              <a:rPr lang="en-US" altLang="zh-TW" sz="2800" dirty="0">
                <a:latin typeface="Times New Roman" panose="02020603050405020304" pitchFamily="18" charset="0"/>
                <a:cs typeface="Times New Roman" panose="02020603050405020304" pitchFamily="18" charset="0"/>
              </a:rPr>
              <a:t>converged mixture model </a:t>
            </a:r>
            <a:r>
              <a:rPr lang="en-US" altLang="zh-TW" sz="2800" dirty="0" smtClean="0">
                <a:latin typeface="Times New Roman" panose="02020603050405020304" pitchFamily="18" charset="0"/>
                <a:cs typeface="Times New Roman" panose="02020603050405020304" pitchFamily="18" charset="0"/>
              </a:rPr>
              <a:t>with </a:t>
            </a:r>
            <a:r>
              <a:rPr lang="en-US" altLang="zh-TW" sz="2800" i="1" dirty="0" smtClean="0">
                <a:latin typeface="Times New Roman" panose="02020603050405020304" pitchFamily="18" charset="0"/>
                <a:cs typeface="Times New Roman" panose="02020603050405020304" pitchFamily="18" charset="0"/>
              </a:rPr>
              <a:t>K</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 2 Gaussian components.</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7658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18624" y="614840"/>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024568" y="30065"/>
            <a:ext cx="4458272"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EM F</a:t>
            </a:r>
            <a:r>
              <a:rPr lang="en-US" altLang="zh-TW" sz="3200" b="1" dirty="0" smtClean="0">
                <a:latin typeface="Times New Roman" panose="02020603050405020304" pitchFamily="18" charset="0"/>
                <a:cs typeface="Times New Roman" panose="02020603050405020304" pitchFamily="18" charset="0"/>
              </a:rPr>
              <a:t>inds Local </a:t>
            </a:r>
            <a:r>
              <a:rPr lang="en-US" altLang="zh-TW" sz="3200" b="1" dirty="0">
                <a:latin typeface="Times New Roman" panose="02020603050405020304" pitchFamily="18" charset="0"/>
                <a:cs typeface="Times New Roman" panose="02020603050405020304" pitchFamily="18" charset="0"/>
              </a:rPr>
              <a:t>O</a:t>
            </a:r>
            <a:r>
              <a:rPr lang="en-US" altLang="zh-TW" sz="3200" b="1" dirty="0" smtClean="0">
                <a:latin typeface="Times New Roman" panose="02020603050405020304" pitchFamily="18" charset="0"/>
                <a:cs typeface="Times New Roman" panose="02020603050405020304" pitchFamily="18" charset="0"/>
              </a:rPr>
              <a:t>ptima</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387928" y="760795"/>
                <a:ext cx="11434618" cy="3574120"/>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There will be more </a:t>
                </a:r>
                <a:r>
                  <a:rPr lang="en-US" altLang="zh-TW" sz="2800" dirty="0">
                    <a:latin typeface="Times New Roman" panose="02020603050405020304" pitchFamily="18" charset="0"/>
                    <a:cs typeface="Times New Roman" panose="02020603050405020304" pitchFamily="18" charset="0"/>
                  </a:rPr>
                  <a:t>than one global maximum, as </a:t>
                </a:r>
                <a:r>
                  <a:rPr lang="en-US" altLang="zh-TW" sz="2800" dirty="0" smtClean="0">
                    <a:latin typeface="Times New Roman" panose="02020603050405020304" pitchFamily="18" charset="0"/>
                    <a:cs typeface="Times New Roman" panose="02020603050405020304" pitchFamily="18" charset="0"/>
                  </a:rPr>
                  <a:t>redefining </a:t>
                </a:r>
                <a:r>
                  <a:rPr lang="en-US" altLang="zh-TW" sz="2800" dirty="0">
                    <a:latin typeface="Times New Roman" panose="02020603050405020304" pitchFamily="18" charset="0"/>
                    <a:cs typeface="Times New Roman" panose="02020603050405020304" pitchFamily="18" charset="0"/>
                  </a:rPr>
                  <a:t>the component labels must result </a:t>
                </a:r>
                <a:r>
                  <a:rPr lang="en-US" altLang="zh-TW" sz="2800" dirty="0" smtClean="0">
                    <a:latin typeface="Times New Roman" panose="02020603050405020304" pitchFamily="18" charset="0"/>
                    <a:cs typeface="Times New Roman" panose="02020603050405020304" pitchFamily="18" charset="0"/>
                  </a:rPr>
                  <a:t>in the </a:t>
                </a:r>
                <a:r>
                  <a:rPr lang="en-US" altLang="zh-TW" sz="2800" dirty="0">
                    <a:latin typeface="Times New Roman" panose="02020603050405020304" pitchFamily="18" charset="0"/>
                    <a:cs typeface="Times New Roman" panose="02020603050405020304" pitchFamily="18" charset="0"/>
                  </a:rPr>
                  <a:t>same likelihood (</a:t>
                </a:r>
                <a:r>
                  <a:rPr lang="en-US" altLang="zh-TW" sz="2800" dirty="0" smtClean="0">
                    <a:latin typeface="Times New Roman" panose="02020603050405020304" pitchFamily="18" charset="0"/>
                    <a:cs typeface="Times New Roman" panose="02020603050405020304" pitchFamily="18" charset="0"/>
                  </a:rPr>
                  <a:t>rename </a:t>
                </a:r>
                <a14:m>
                  <m:oMath xmlns:m="http://schemas.openxmlformats.org/officeDocument/2006/math">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zh-TW" altLang="en-US" sz="2800" b="1" i="1">
                            <a:solidFill>
                              <a:srgbClr val="C00000"/>
                            </a:solidFill>
                            <a:latin typeface="Cambria Math" panose="02040503050406030204" pitchFamily="18" charset="0"/>
                            <a:cs typeface="Times New Roman" panose="02020603050405020304" pitchFamily="18" charset="0"/>
                          </a:rPr>
                          <m:t>𝝁</m:t>
                        </m:r>
                      </m:e>
                      <m:sub>
                        <m:r>
                          <a:rPr lang="en-US" altLang="zh-TW" sz="2800" i="1">
                            <a:solidFill>
                              <a:srgbClr val="C00000"/>
                            </a:solidFill>
                            <a:latin typeface="Cambria Math" panose="02040503050406030204" pitchFamily="18" charset="0"/>
                            <a:cs typeface="Times New Roman" panose="02020603050405020304" pitchFamily="18" charset="0"/>
                          </a:rPr>
                          <m:t>𝑘</m:t>
                        </m:r>
                      </m:sub>
                    </m:sSub>
                  </m:oMath>
                </a14:m>
                <a:r>
                  <a:rPr lang="en-US" altLang="zh-TW" sz="2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srgbClr val="FF0000"/>
                            </a:solidFill>
                            <a:latin typeface="Cambria Math" panose="02040503050406030204" pitchFamily="18" charset="0"/>
                            <a:cs typeface="Times New Roman" panose="02020603050405020304" pitchFamily="18" charset="0"/>
                          </a:rPr>
                          <m:t>𝑘</m:t>
                        </m:r>
                      </m:sub>
                    </m:sSub>
                  </m:oMath>
                </a14:m>
                <a:r>
                  <a:rPr lang="en-US" altLang="zh-TW" sz="2800" dirty="0">
                    <a:latin typeface="Times New Roman" panose="02020603050405020304" pitchFamily="18" charset="0"/>
                    <a:cs typeface="Times New Roman" panose="02020603050405020304" pitchFamily="18" charset="0"/>
                  </a:rPr>
                  <a:t> as, say, </a:t>
                </a:r>
                <a14:m>
                  <m:oMath xmlns:m="http://schemas.openxmlformats.org/officeDocument/2006/math">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zh-TW" altLang="en-US" sz="2800" b="1" i="1">
                            <a:solidFill>
                              <a:srgbClr val="C00000"/>
                            </a:solidFill>
                            <a:latin typeface="Cambria Math" panose="02040503050406030204" pitchFamily="18" charset="0"/>
                            <a:cs typeface="Times New Roman" panose="02020603050405020304" pitchFamily="18" charset="0"/>
                          </a:rPr>
                          <m:t>𝝁</m:t>
                        </m:r>
                      </m:e>
                      <m:sub>
                        <m:r>
                          <a:rPr lang="en-US" altLang="zh-TW" sz="2800" b="0" i="1" smtClean="0">
                            <a:solidFill>
                              <a:srgbClr val="C00000"/>
                            </a:solidFill>
                            <a:latin typeface="Cambria Math" panose="02040503050406030204" pitchFamily="18" charset="0"/>
                            <a:cs typeface="Times New Roman" panose="02020603050405020304" pitchFamily="18" charset="0"/>
                          </a:rPr>
                          <m:t>𝑗</m:t>
                        </m:r>
                      </m:sub>
                    </m:sSub>
                  </m:oMath>
                </a14:m>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𝑗</m:t>
                        </m:r>
                      </m:sub>
                    </m:sSub>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As for K-means, we </a:t>
                </a:r>
                <a:r>
                  <a:rPr lang="en-US" altLang="zh-TW" sz="2800" dirty="0" smtClean="0">
                    <a:latin typeface="Times New Roman" panose="02020603050405020304" pitchFamily="18" charset="0"/>
                    <a:cs typeface="Times New Roman" panose="02020603050405020304" pitchFamily="18" charset="0"/>
                  </a:rPr>
                  <a:t>cannot solve </a:t>
                </a:r>
                <a:r>
                  <a:rPr lang="en-US" altLang="zh-TW" sz="2800" dirty="0">
                    <a:latin typeface="Times New Roman" panose="02020603050405020304" pitchFamily="18" charset="0"/>
                    <a:cs typeface="Times New Roman" panose="02020603050405020304" pitchFamily="18" charset="0"/>
                  </a:rPr>
                  <a:t>this problem analytically and have to resort to running the algorithm </a:t>
                </a:r>
                <a:r>
                  <a:rPr lang="en-US" altLang="zh-TW" sz="2800" dirty="0" smtClean="0">
                    <a:latin typeface="Times New Roman" panose="02020603050405020304" pitchFamily="18" charset="0"/>
                    <a:cs typeface="Times New Roman" panose="02020603050405020304" pitchFamily="18" charset="0"/>
                  </a:rPr>
                  <a:t>from many </a:t>
                </a:r>
                <a:r>
                  <a:rPr lang="en-US" altLang="zh-TW" sz="2800" dirty="0">
                    <a:latin typeface="Times New Roman" panose="02020603050405020304" pitchFamily="18" charset="0"/>
                    <a:cs typeface="Times New Roman" panose="02020603050405020304" pitchFamily="18" charset="0"/>
                  </a:rPr>
                  <a:t>starting points. </a:t>
                </a: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a:t>
                </a:r>
                <a:r>
                  <a:rPr lang="en-US" altLang="zh-TW" sz="2800" dirty="0">
                    <a:latin typeface="Times New Roman" panose="02020603050405020304" pitchFamily="18" charset="0"/>
                    <a:cs typeface="Times New Roman" panose="02020603050405020304" pitchFamily="18" charset="0"/>
                  </a:rPr>
                  <a:t>can use the likelihood </a:t>
                </a:r>
                <a:r>
                  <a:rPr lang="en-US" altLang="zh-TW" sz="2800" i="1" dirty="0">
                    <a:latin typeface="Times New Roman" panose="02020603050405020304" pitchFamily="18" charset="0"/>
                    <a:cs typeface="Times New Roman" panose="02020603050405020304" pitchFamily="18" charset="0"/>
                  </a:rPr>
                  <a:t>L</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to evaluate which </a:t>
                </a:r>
                <a:r>
                  <a:rPr lang="en-US" altLang="zh-TW" sz="2800" dirty="0" smtClean="0">
                    <a:latin typeface="Times New Roman" panose="02020603050405020304" pitchFamily="18" charset="0"/>
                    <a:cs typeface="Times New Roman" panose="02020603050405020304" pitchFamily="18" charset="0"/>
                  </a:rPr>
                  <a:t>of the </a:t>
                </a:r>
                <a:r>
                  <a:rPr lang="en-US" altLang="zh-TW" sz="2800" dirty="0">
                    <a:latin typeface="Times New Roman" panose="02020603050405020304" pitchFamily="18" charset="0"/>
                    <a:cs typeface="Times New Roman" panose="02020603050405020304" pitchFamily="18" charset="0"/>
                  </a:rPr>
                  <a:t>converged solutions is </a:t>
                </a:r>
                <a:r>
                  <a:rPr lang="en-US" altLang="zh-TW" sz="2800" dirty="0" smtClean="0">
                    <a:latin typeface="Times New Roman" panose="02020603050405020304" pitchFamily="18" charset="0"/>
                    <a:cs typeface="Times New Roman" panose="02020603050405020304" pitchFamily="18" charset="0"/>
                  </a:rPr>
                  <a:t>better</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87928" y="760795"/>
                <a:ext cx="11434618" cy="3574120"/>
              </a:xfrm>
              <a:prstGeom prst="rect">
                <a:avLst/>
              </a:prstGeom>
              <a:blipFill>
                <a:blip r:embed="rId2"/>
                <a:stretch>
                  <a:fillRect l="-960" t="-1877" r="-1333" b="-392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54575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419432" y="46711"/>
            <a:ext cx="6786410"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Choosing the </a:t>
            </a:r>
            <a:r>
              <a:rPr lang="en-US" altLang="zh-TW" sz="3200" b="1" dirty="0" smtClean="0">
                <a:latin typeface="Times New Roman" panose="02020603050405020304" pitchFamily="18" charset="0"/>
                <a:cs typeface="Times New Roman" panose="02020603050405020304" pitchFamily="18" charset="0"/>
              </a:rPr>
              <a:t>Number </a:t>
            </a:r>
            <a:r>
              <a:rPr lang="en-US" altLang="zh-TW" sz="3200" b="1" dirty="0">
                <a:latin typeface="Times New Roman" panose="02020603050405020304" pitchFamily="18" charset="0"/>
                <a:cs typeface="Times New Roman" panose="02020603050405020304" pitchFamily="18" charset="0"/>
              </a:rPr>
              <a:t>of </a:t>
            </a:r>
            <a:r>
              <a:rPr lang="en-US" altLang="zh-TW" sz="3200" b="1" dirty="0" smtClean="0">
                <a:latin typeface="Times New Roman" panose="02020603050405020304" pitchFamily="18" charset="0"/>
                <a:cs typeface="Times New Roman" panose="02020603050405020304" pitchFamily="18" charset="0"/>
              </a:rPr>
              <a:t>Components</a:t>
            </a:r>
            <a:endParaRPr lang="zh-TW" altLang="en-US" sz="32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369396" y="660760"/>
            <a:ext cx="4398386" cy="3515140"/>
          </a:xfrm>
          <a:prstGeom prst="rect">
            <a:avLst/>
          </a:prstGeom>
        </p:spPr>
      </p:pic>
      <p:pic>
        <p:nvPicPr>
          <p:cNvPr id="5" name="Picture 4"/>
          <p:cNvPicPr>
            <a:picLocks noChangeAspect="1"/>
          </p:cNvPicPr>
          <p:nvPr/>
        </p:nvPicPr>
        <p:blipFill>
          <a:blip r:embed="rId3"/>
          <a:stretch>
            <a:fillRect/>
          </a:stretch>
        </p:blipFill>
        <p:spPr>
          <a:xfrm>
            <a:off x="7767782" y="690034"/>
            <a:ext cx="4249625" cy="3456592"/>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35730" y="1556736"/>
                <a:ext cx="3233666" cy="12610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cs typeface="Times New Roman" panose="02020603050405020304" pitchFamily="18" charset="0"/>
                        </a:rPr>
                        <m:t>𝐿</m:t>
                      </m:r>
                      <m:r>
                        <a:rPr lang="en-US" altLang="zh-TW" b="0" i="1" smtClean="0">
                          <a:latin typeface="Cambria Math" panose="02040503050406030204" pitchFamily="18" charset="0"/>
                          <a:cs typeface="Times New Roman" panose="02020603050405020304" pitchFamily="18" charset="0"/>
                        </a:rPr>
                        <m:t>=</m:t>
                      </m:r>
                      <m:func>
                        <m:funcPr>
                          <m:ctrlPr>
                            <a:rPr lang="en-US" altLang="zh-TW" i="1" smtClean="0">
                              <a:latin typeface="Cambria Math" panose="02040503050406030204" pitchFamily="18" charset="0"/>
                              <a:cs typeface="Times New Roman" panose="02020603050405020304" pitchFamily="18" charset="0"/>
                            </a:rPr>
                          </m:ctrlPr>
                        </m:funcPr>
                        <m:fName>
                          <m:r>
                            <m:rPr>
                              <m:sty m:val="p"/>
                            </m:rPr>
                            <a:rPr lang="en-US" altLang="zh-TW">
                              <a:latin typeface="Cambria Math" panose="02040503050406030204" pitchFamily="18" charset="0"/>
                              <a:cs typeface="Times New Roman" panose="02020603050405020304" pitchFamily="18" charset="0"/>
                            </a:rPr>
                            <m:t>log</m:t>
                          </m:r>
                        </m:fName>
                        <m:e>
                          <m:r>
                            <a:rPr lang="en-US" altLang="zh-TW" i="1">
                              <a:latin typeface="Cambria Math" panose="02040503050406030204" pitchFamily="18" charset="0"/>
                              <a:cs typeface="Times New Roman" panose="02020603050405020304" pitchFamily="18" charset="0"/>
                            </a:rPr>
                            <m:t>𝑝</m:t>
                          </m:r>
                          <m:d>
                            <m:dPr>
                              <m:ctrlPr>
                                <a:rPr lang="en-US" altLang="zh-TW" i="1">
                                  <a:latin typeface="Cambria Math" panose="02040503050406030204" pitchFamily="18" charset="0"/>
                                  <a:cs typeface="Times New Roman" panose="02020603050405020304" pitchFamily="18" charset="0"/>
                                </a:rPr>
                              </m:ctrlPr>
                            </m:dPr>
                            <m:e>
                              <m:r>
                                <a:rPr lang="en-US" altLang="zh-TW" b="1" i="1">
                                  <a:latin typeface="Cambria Math" panose="02040503050406030204" pitchFamily="18" charset="0"/>
                                  <a:cs typeface="Times New Roman" panose="02020603050405020304" pitchFamily="18" charset="0"/>
                                </a:rPr>
                                <m:t>𝑿</m:t>
                              </m:r>
                              <m:r>
                                <a:rPr lang="en-US" altLang="zh-TW" b="1" i="1">
                                  <a:latin typeface="Cambria Math" panose="02040503050406030204" pitchFamily="18" charset="0"/>
                                  <a:cs typeface="Times New Roman" panose="02020603050405020304" pitchFamily="18" charset="0"/>
                                </a:rPr>
                                <m:t>|∆</m:t>
                              </m:r>
                              <m:r>
                                <a:rPr lang="en-US" altLang="zh-TW"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e>
                      </m:func>
                    </m:oMath>
                  </m:oMathPara>
                </a14:m>
                <a:endParaRPr lang="en-US" altLang="zh-TW" b="1"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cs typeface="Times New Roman" panose="02020603050405020304" pitchFamily="18" charset="0"/>
                        </a:rPr>
                        <m:t>=</m:t>
                      </m:r>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𝑖</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func>
                            <m:funcPr>
                              <m:ctrlPr>
                                <a:rPr lang="en-US" altLang="zh-TW" i="1">
                                  <a:latin typeface="Cambria Math" panose="02040503050406030204" pitchFamily="18" charset="0"/>
                                  <a:cs typeface="Times New Roman" panose="02020603050405020304" pitchFamily="18" charset="0"/>
                                </a:rPr>
                              </m:ctrlPr>
                            </m:funcPr>
                            <m:fName>
                              <m:r>
                                <m:rPr>
                                  <m:sty m:val="p"/>
                                </m:rPr>
                                <a:rPr lang="en-US" altLang="zh-TW">
                                  <a:latin typeface="Cambria Math" panose="02040503050406030204" pitchFamily="18" charset="0"/>
                                  <a:cs typeface="Times New Roman" panose="02020603050405020304" pitchFamily="18" charset="0"/>
                                </a:rPr>
                                <m:t>log</m:t>
                              </m:r>
                            </m:fName>
                            <m:e>
                              <m:d>
                                <m:dPr>
                                  <m:ctrlPr>
                                    <a:rPr lang="en-US" altLang="zh-TW" i="1">
                                      <a:latin typeface="Cambria Math" panose="02040503050406030204" pitchFamily="18" charset="0"/>
                                      <a:cs typeface="Times New Roman" panose="02020603050405020304" pitchFamily="18" charset="0"/>
                                    </a:rPr>
                                  </m:ctrlPr>
                                </m:dPr>
                                <m:e>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𝑘</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𝐾</m:t>
                                      </m:r>
                                    </m:sup>
                                    <m:e>
                                      <m:sSub>
                                        <m:sSubPr>
                                          <m:ctrlPr>
                                            <a:rPr lang="en-US" altLang="zh-TW" i="1">
                                              <a:latin typeface="Cambria Math" panose="02040503050406030204" pitchFamily="18" charset="0"/>
                                              <a:cs typeface="Times New Roman" panose="02020603050405020304" pitchFamily="18" charset="0"/>
                                            </a:rPr>
                                          </m:ctrlPr>
                                        </m:sSubPr>
                                        <m:e>
                                          <m:r>
                                            <a:rPr lang="zh-TW" altLang="en-US" i="1">
                                              <a:latin typeface="Cambria Math" panose="02040503050406030204" pitchFamily="18" charset="0"/>
                                              <a:cs typeface="Times New Roman" panose="02020603050405020304" pitchFamily="18" charset="0"/>
                                            </a:rPr>
                                            <m:t>𝜋</m:t>
                                          </m:r>
                                        </m:e>
                                        <m:sub>
                                          <m:r>
                                            <a:rPr lang="en-US" altLang="zh-TW" i="1">
                                              <a:latin typeface="Cambria Math" panose="02040503050406030204" pitchFamily="18" charset="0"/>
                                              <a:cs typeface="Times New Roman" panose="02020603050405020304" pitchFamily="18" charset="0"/>
                                            </a:rPr>
                                            <m:t>𝑘</m:t>
                                          </m:r>
                                        </m:sub>
                                      </m:sSub>
                                      <m:r>
                                        <a:rPr lang="en-US" altLang="zh-TW" i="1">
                                          <a:latin typeface="Cambria Math" panose="02040503050406030204" pitchFamily="18" charset="0"/>
                                          <a:cs typeface="Times New Roman" panose="02020603050405020304" pitchFamily="18" charset="0"/>
                                        </a:rPr>
                                        <m:t>𝑁</m:t>
                                      </m:r>
                                      <m:r>
                                        <a:rPr lang="en-US" altLang="zh-TW" i="1">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b="1" i="1">
                                              <a:latin typeface="Cambria Math" panose="02040503050406030204" pitchFamily="18" charset="0"/>
                                              <a:cs typeface="Times New Roman" panose="02020603050405020304" pitchFamily="18" charset="0"/>
                                            </a:rPr>
                                            <m:t>𝒙</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zh-TW" altLang="en-US" b="1" i="1">
                                              <a:latin typeface="Cambria Math" panose="02040503050406030204" pitchFamily="18" charset="0"/>
                                              <a:cs typeface="Times New Roman" panose="02020603050405020304" pitchFamily="18" charset="0"/>
                                            </a:rPr>
                                            <m:t>𝝁</m:t>
                                          </m:r>
                                        </m:e>
                                        <m:sub>
                                          <m:r>
                                            <a:rPr lang="en-US" altLang="zh-TW" i="1">
                                              <a:latin typeface="Cambria Math" panose="02040503050406030204" pitchFamily="18" charset="0"/>
                                              <a:cs typeface="Times New Roman" panose="02020603050405020304" pitchFamily="18" charset="0"/>
                                            </a:rPr>
                                            <m:t>𝑘</m:t>
                                          </m:r>
                                        </m:sub>
                                      </m:sSub>
                                      <m:r>
                                        <a:rPr lang="en-US" altLang="zh-TW" i="1">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b="1"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i="1">
                                              <a:latin typeface="Cambria Math" panose="02040503050406030204" pitchFamily="18" charset="0"/>
                                              <a:cs typeface="Times New Roman" panose="02020603050405020304" pitchFamily="18" charset="0"/>
                                            </a:rPr>
                                            <m:t>𝑘</m:t>
                                          </m:r>
                                        </m:sub>
                                      </m:sSub>
                                      <m:r>
                                        <a:rPr lang="en-US" altLang="zh-TW" i="1">
                                          <a:latin typeface="Cambria Math" panose="02040503050406030204" pitchFamily="18" charset="0"/>
                                          <a:cs typeface="Times New Roman" panose="02020603050405020304" pitchFamily="18" charset="0"/>
                                        </a:rPr>
                                        <m:t>)</m:t>
                                      </m:r>
                                    </m:e>
                                  </m:nary>
                                </m:e>
                              </m:d>
                            </m:e>
                          </m:func>
                        </m:e>
                      </m:nary>
                    </m:oMath>
                  </m:oMathPara>
                </a14:m>
                <a:endParaRPr lang="zh-TW" altLang="en-US" dirty="0"/>
              </a:p>
            </p:txBody>
          </p:sp>
        </mc:Choice>
        <mc:Fallback xmlns="">
          <p:sp>
            <p:nvSpPr>
              <p:cNvPr id="6" name="Rectangle 5"/>
              <p:cNvSpPr>
                <a:spLocks noRot="1" noChangeAspect="1" noMove="1" noResize="1" noEditPoints="1" noAdjustHandles="1" noChangeArrowheads="1" noChangeShapeType="1" noTextEdit="1"/>
              </p:cNvSpPr>
              <p:nvPr/>
            </p:nvSpPr>
            <p:spPr>
              <a:xfrm>
                <a:off x="135730" y="1556736"/>
                <a:ext cx="3233666" cy="1261051"/>
              </a:xfrm>
              <a:prstGeom prst="rect">
                <a:avLst/>
              </a:prstGeom>
              <a:blipFill>
                <a:blip r:embed="rId4"/>
                <a:stretch>
                  <a:fillRect/>
                </a:stretch>
              </a:blipFill>
            </p:spPr>
            <p:txBody>
              <a:bodyPr/>
              <a:lstStyle/>
              <a:p>
                <a:r>
                  <a:rPr lang="zh-TW" altLang="en-US">
                    <a:noFill/>
                  </a:rPr>
                  <a:t> </a:t>
                </a:r>
              </a:p>
            </p:txBody>
          </p:sp>
        </mc:Fallback>
      </mc:AlternateContent>
      <p:sp>
        <p:nvSpPr>
          <p:cNvPr id="7" name="Rectangle 6"/>
          <p:cNvSpPr/>
          <p:nvPr/>
        </p:nvSpPr>
        <p:spPr>
          <a:xfrm>
            <a:off x="203200" y="4208625"/>
            <a:ext cx="11814207" cy="2246769"/>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Because the volume of 3D Gaussian =1, </a:t>
            </a:r>
            <a:r>
              <a:rPr lang="en-US" altLang="zh-TW" sz="2800" dirty="0">
                <a:latin typeface="Times New Roman" panose="02020603050405020304" pitchFamily="18" charset="0"/>
                <a:cs typeface="Times New Roman" panose="02020603050405020304" pitchFamily="18" charset="0"/>
              </a:rPr>
              <a:t>the smaller area they </a:t>
            </a:r>
            <a:r>
              <a:rPr lang="en-US" altLang="zh-TW" sz="2800" dirty="0" smtClean="0">
                <a:latin typeface="Times New Roman" panose="02020603050405020304" pitchFamily="18" charset="0"/>
                <a:cs typeface="Times New Roman" panose="02020603050405020304" pitchFamily="18" charset="0"/>
              </a:rPr>
              <a:t>occupy in </a:t>
            </a:r>
            <a:r>
              <a:rPr lang="en-US" altLang="zh-TW" sz="2800" dirty="0">
                <a:latin typeface="Times New Roman" panose="02020603050405020304" pitchFamily="18" charset="0"/>
                <a:cs typeface="Times New Roman" panose="02020603050405020304" pitchFamily="18" charset="0"/>
              </a:rPr>
              <a:t>the input space </a:t>
            </a:r>
            <a:r>
              <a:rPr lang="en-US" altLang="zh-TW" sz="2800" dirty="0" smtClean="0">
                <a:latin typeface="Times New Roman" panose="02020603050405020304" pitchFamily="18" charset="0"/>
                <a:cs typeface="Times New Roman" panose="02020603050405020304" pitchFamily="18" charset="0"/>
              </a:rPr>
              <a:t>the </a:t>
            </a:r>
            <a:r>
              <a:rPr lang="en-US" altLang="zh-TW" sz="2800" dirty="0">
                <a:latin typeface="Times New Roman" panose="02020603050405020304" pitchFamily="18" charset="0"/>
                <a:cs typeface="Times New Roman" panose="02020603050405020304" pitchFamily="18" charset="0"/>
              </a:rPr>
              <a:t>higher </a:t>
            </a:r>
            <a:r>
              <a:rPr lang="en-US" altLang="zh-TW" sz="2800" dirty="0" smtClean="0">
                <a:latin typeface="Times New Roman" panose="02020603050405020304" pitchFamily="18" charset="0"/>
                <a:cs typeface="Times New Roman" panose="02020603050405020304" pitchFamily="18" charset="0"/>
              </a:rPr>
              <a:t>they must </a:t>
            </a:r>
            <a:r>
              <a:rPr lang="en-US" altLang="zh-TW" sz="2800" dirty="0">
                <a:latin typeface="Times New Roman" panose="02020603050405020304" pitchFamily="18" charset="0"/>
                <a:cs typeface="Times New Roman" panose="02020603050405020304" pitchFamily="18" charset="0"/>
              </a:rPr>
              <a:t>be.  </a:t>
            </a: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Sum </a:t>
            </a:r>
            <a:r>
              <a:rPr lang="en-US" altLang="zh-TW" sz="2800" dirty="0">
                <a:latin typeface="Times New Roman" panose="02020603050405020304" pitchFamily="18" charset="0"/>
                <a:cs typeface="Times New Roman" panose="02020603050405020304" pitchFamily="18" charset="0"/>
              </a:rPr>
              <a:t>of the log of the heights for the log-likelihood, </a:t>
            </a:r>
            <a:r>
              <a:rPr lang="en-US" altLang="zh-TW" sz="2800" i="1" dirty="0" smtClean="0">
                <a:latin typeface="Times New Roman" panose="02020603050405020304" pitchFamily="18" charset="0"/>
                <a:cs typeface="Times New Roman" panose="02020603050405020304" pitchFamily="18" charset="0"/>
              </a:rPr>
              <a:t>L</a:t>
            </a:r>
            <a:r>
              <a:rPr lang="en-US" altLang="zh-TW" sz="2800" dirty="0" smtClean="0">
                <a:latin typeface="Times New Roman" panose="02020603050405020304" pitchFamily="18" charset="0"/>
                <a:cs typeface="Times New Roman" panose="02020603050405020304" pitchFamily="18" charset="0"/>
              </a:rPr>
              <a:t>, will be higher as </a:t>
            </a:r>
            <a:r>
              <a:rPr lang="en-US" altLang="zh-TW" sz="2800" dirty="0">
                <a:latin typeface="Times New Roman" panose="02020603050405020304" pitchFamily="18" charset="0"/>
                <a:cs typeface="Times New Roman" panose="02020603050405020304" pitchFamily="18" charset="0"/>
              </a:rPr>
              <a:t>we add more and more components, the area they need to take </a:t>
            </a:r>
            <a:r>
              <a:rPr lang="en-US" altLang="zh-TW" sz="2800" dirty="0" smtClean="0">
                <a:latin typeface="Times New Roman" panose="02020603050405020304" pitchFamily="18" charset="0"/>
                <a:cs typeface="Times New Roman" panose="02020603050405020304" pitchFamily="18" charset="0"/>
              </a:rPr>
              <a:t>up decreases </a:t>
            </a:r>
            <a:r>
              <a:rPr lang="en-US" altLang="zh-TW" sz="2800" dirty="0">
                <a:latin typeface="Times New Roman" panose="02020603050405020304" pitchFamily="18" charset="0"/>
                <a:cs typeface="Times New Roman" panose="02020603050405020304" pitchFamily="18" charset="0"/>
              </a:rPr>
              <a:t>and the likelihood </a:t>
            </a:r>
            <a:r>
              <a:rPr lang="en-US" altLang="zh-TW" sz="2800" dirty="0" smtClean="0">
                <a:latin typeface="Times New Roman" panose="02020603050405020304" pitchFamily="18" charset="0"/>
                <a:cs typeface="Times New Roman" panose="02020603050405020304" pitchFamily="18" charset="0"/>
              </a:rPr>
              <a:t>increases </a:t>
            </a:r>
            <a:r>
              <a:rPr lang="en-US" altLang="zh-TW" sz="2800" dirty="0">
                <a:latin typeface="Times New Roman" panose="02020603050405020304" pitchFamily="18" charset="0"/>
                <a:cs typeface="Times New Roman" panose="02020603050405020304" pitchFamily="18" charset="0"/>
              </a:rPr>
              <a:t>further.</a:t>
            </a:r>
            <a:endParaRPr lang="zh-TW" altLang="en-US"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8573245" y="1031595"/>
            <a:ext cx="827471" cy="369332"/>
          </a:xfrm>
          <a:prstGeom prst="rect">
            <a:avLst/>
          </a:prstGeom>
        </p:spPr>
        <p:txBody>
          <a:bodyPr wrap="none">
            <a:spAutoFit/>
          </a:bodyPr>
          <a:lstStyle/>
          <a:p>
            <a:r>
              <a:rPr lang="en-US" altLang="zh-TW" i="1" dirty="0">
                <a:solidFill>
                  <a:srgbClr val="0000FF"/>
                </a:solidFill>
                <a:latin typeface="Times New Roman" panose="02020603050405020304" pitchFamily="18" charset="0"/>
                <a:cs typeface="Times New Roman" panose="02020603050405020304" pitchFamily="18" charset="0"/>
              </a:rPr>
              <a:t>K</a:t>
            </a:r>
            <a:r>
              <a:rPr lang="en-US" altLang="zh-TW" dirty="0">
                <a:solidFill>
                  <a:srgbClr val="0000FF"/>
                </a:solidFill>
                <a:latin typeface="Times New Roman" panose="02020603050405020304" pitchFamily="18" charset="0"/>
                <a:cs typeface="Times New Roman" panose="02020603050405020304" pitchFamily="18" charset="0"/>
              </a:rPr>
              <a:t> = 10</a:t>
            </a:r>
            <a:endParaRPr lang="zh-TW" altLang="en-US" dirty="0">
              <a:solidFill>
                <a:srgbClr val="0000FF"/>
              </a:solidFill>
            </a:endParaRPr>
          </a:p>
        </p:txBody>
      </p:sp>
    </p:spTree>
    <p:extLst>
      <p:ext uri="{BB962C8B-B14F-4D97-AF65-F5344CB8AC3E}">
        <p14:creationId xmlns:p14="http://schemas.microsoft.com/office/powerpoint/2010/main" val="277837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176780" y="0"/>
            <a:ext cx="390378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K-Means</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intuition </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 name="Rectangle 2"/>
          <p:cNvSpPr/>
          <p:nvPr/>
        </p:nvSpPr>
        <p:spPr>
          <a:xfrm>
            <a:off x="411408" y="921198"/>
            <a:ext cx="11434527" cy="483209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K-means assumes there are K clusters, and each point is close to its cluster center (the mean of points in the cluster).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If we knew the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cluster assignment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could easily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compute means</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If we knew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means </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 could easily compute </a:t>
            </a:r>
            <a:r>
              <a:rPr kumimoji="0" lang="en-US" altLang="zh-TW" sz="2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cluster assignment</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Chicken and egg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Very simple (and useful) heuristic - start randomly and alternate between the two!</a:t>
            </a:r>
            <a:endPar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332850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161606" y="511668"/>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232539" y="-71520"/>
            <a:ext cx="4977453"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MATLAB script: </a:t>
            </a:r>
            <a:r>
              <a:rPr lang="en-US" altLang="zh-TW" sz="3200" b="1" dirty="0" err="1">
                <a:latin typeface="Times New Roman" panose="02020603050405020304" pitchFamily="18" charset="0"/>
                <a:cs typeface="Times New Roman" panose="02020603050405020304" pitchFamily="18" charset="0"/>
              </a:rPr>
              <a:t>gmixcv.m</a:t>
            </a:r>
            <a:endParaRPr lang="zh-TW" altLang="en-US" sz="3200" b="1" dirty="0">
              <a:latin typeface="Times New Roman" panose="02020603050405020304" pitchFamily="18" charset="0"/>
              <a:cs typeface="Times New Roman" panose="02020603050405020304" pitchFamily="18" charset="0"/>
            </a:endParaRPr>
          </a:p>
        </p:txBody>
      </p:sp>
      <p:sp>
        <p:nvSpPr>
          <p:cNvPr id="3" name="Rectangle 2"/>
          <p:cNvSpPr/>
          <p:nvPr/>
        </p:nvSpPr>
        <p:spPr>
          <a:xfrm>
            <a:off x="646545" y="511668"/>
            <a:ext cx="11416146" cy="6463308"/>
          </a:xfrm>
          <a:prstGeom prst="rect">
            <a:avLst/>
          </a:prstGeom>
        </p:spPr>
        <p:txBody>
          <a:bodyPr wrap="square">
            <a:spAutoFit/>
          </a:bodyPr>
          <a:lstStyle/>
          <a:p>
            <a:r>
              <a:rPr lang="en-US" altLang="zh-TW" dirty="0">
                <a:solidFill>
                  <a:srgbClr val="028009"/>
                </a:solidFill>
                <a:latin typeface="Courier New" panose="02070309020205020404" pitchFamily="49" charset="0"/>
              </a:rPr>
              <a:t>%% </a:t>
            </a:r>
            <a:r>
              <a:rPr lang="en-US" altLang="zh-TW" dirty="0" err="1" smtClean="0">
                <a:solidFill>
                  <a:srgbClr val="028009"/>
                </a:solidFill>
                <a:latin typeface="Courier New" panose="02070309020205020404" pitchFamily="49" charset="0"/>
              </a:rPr>
              <a:t>gmixcv.m</a:t>
            </a:r>
            <a:r>
              <a:rPr lang="en-US" altLang="zh-TW" dirty="0" smtClean="0">
                <a:solidFill>
                  <a:srgbClr val="028009"/>
                </a:solidFill>
                <a:latin typeface="Courier New" panose="02070309020205020404" pitchFamily="49" charset="0"/>
              </a:rPr>
              <a:t> % </a:t>
            </a:r>
            <a:r>
              <a:rPr lang="en-US" altLang="zh-TW" dirty="0">
                <a:solidFill>
                  <a:srgbClr val="028009"/>
                </a:solidFill>
                <a:latin typeface="Courier New" panose="02070309020205020404" pitchFamily="49" charset="0"/>
              </a:rPr>
              <a:t>From A First Course in Machine Learning, Chapter 6</a:t>
            </a:r>
            <a:r>
              <a:rPr lang="en-US" altLang="zh-TW" dirty="0" smtClean="0">
                <a:solidFill>
                  <a:srgbClr val="028009"/>
                </a:solidFill>
                <a:latin typeface="Courier New" panose="02070309020205020404" pitchFamily="49" charset="0"/>
              </a:rPr>
              <a:t>.</a:t>
            </a:r>
            <a:endParaRPr lang="en-US" altLang="zh-TW" dirty="0">
              <a:solidFill>
                <a:srgbClr val="028009"/>
              </a:solidFill>
              <a:latin typeface="Courier New" panose="02070309020205020404" pitchFamily="49" charset="0"/>
            </a:endParaRPr>
          </a:p>
          <a:p>
            <a:r>
              <a:rPr lang="en-US" altLang="zh-TW" dirty="0">
                <a:solidFill>
                  <a:srgbClr val="028009"/>
                </a:solidFill>
                <a:latin typeface="Courier New" panose="02070309020205020404" pitchFamily="49" charset="0"/>
              </a:rPr>
              <a:t>% CV for selection of K in a Gaussian Mixture</a:t>
            </a:r>
          </a:p>
          <a:p>
            <a:r>
              <a:rPr lang="en-US" altLang="zh-TW" dirty="0">
                <a:solidFill>
                  <a:srgbClr val="000000"/>
                </a:solidFill>
                <a:latin typeface="Courier New" panose="02070309020205020404" pitchFamily="49" charset="0"/>
              </a:rPr>
              <a:t>clear </a:t>
            </a:r>
            <a:r>
              <a:rPr lang="en-US" altLang="zh-TW" dirty="0" err="1">
                <a:solidFill>
                  <a:srgbClr val="AA04F9"/>
                </a:solidFill>
                <a:latin typeface="Courier New" panose="02070309020205020404" pitchFamily="49" charset="0"/>
              </a:rPr>
              <a:t>all</a:t>
            </a:r>
            <a:r>
              <a:rPr lang="en-US" altLang="zh-TW" dirty="0" err="1">
                <a:solidFill>
                  <a:srgbClr val="000000"/>
                </a:solidFill>
                <a:latin typeface="Courier New" panose="02070309020205020404" pitchFamily="49" charset="0"/>
              </a:rPr>
              <a:t>;close</a:t>
            </a:r>
            <a:r>
              <a:rPr lang="en-US" altLang="zh-TW" dirty="0">
                <a:solidFill>
                  <a:srgbClr val="000000"/>
                </a:solidFill>
                <a:latin typeface="Courier New" panose="02070309020205020404" pitchFamily="49" charset="0"/>
              </a:rPr>
              <a:t> </a:t>
            </a:r>
            <a:r>
              <a:rPr lang="en-US" altLang="zh-TW" dirty="0">
                <a:solidFill>
                  <a:srgbClr val="AA04F9"/>
                </a:solidFill>
                <a:latin typeface="Courier New" panose="02070309020205020404" pitchFamily="49" charset="0"/>
              </a:rPr>
              <a:t>all</a:t>
            </a:r>
            <a:r>
              <a:rPr lang="en-US" altLang="zh-TW" dirty="0">
                <a:solidFill>
                  <a:srgbClr val="000000"/>
                </a:solidFill>
                <a:latin typeface="Courier New" panose="02070309020205020404" pitchFamily="49" charset="0"/>
              </a:rPr>
              <a:t>;</a:t>
            </a:r>
          </a:p>
          <a:p>
            <a:r>
              <a:rPr lang="en-US" altLang="zh-TW" dirty="0" smtClean="0">
                <a:solidFill>
                  <a:srgbClr val="000000"/>
                </a:solidFill>
                <a:latin typeface="Courier New" panose="02070309020205020404" pitchFamily="49" charset="0"/>
              </a:rPr>
              <a:t>load </a:t>
            </a:r>
            <a:r>
              <a:rPr lang="en-US" altLang="zh-TW" dirty="0">
                <a:solidFill>
                  <a:srgbClr val="AA04F9"/>
                </a:solidFill>
                <a:latin typeface="Courier New" panose="02070309020205020404" pitchFamily="49" charset="0"/>
              </a:rPr>
              <a:t>../</a:t>
            </a:r>
            <a:r>
              <a:rPr lang="en-US" altLang="zh-TW" dirty="0" smtClean="0">
                <a:solidFill>
                  <a:srgbClr val="AA04F9"/>
                </a:solidFill>
                <a:latin typeface="Courier New" panose="02070309020205020404" pitchFamily="49" charset="0"/>
              </a:rPr>
              <a:t>data/</a:t>
            </a:r>
            <a:r>
              <a:rPr lang="en-US" altLang="zh-TW" dirty="0" err="1" smtClean="0">
                <a:solidFill>
                  <a:srgbClr val="AA04F9"/>
                </a:solidFill>
                <a:latin typeface="Courier New" panose="02070309020205020404" pitchFamily="49" charset="0"/>
              </a:rPr>
              <a:t>kmeansdata</a:t>
            </a:r>
            <a:r>
              <a:rPr lang="en-US" altLang="zh-TW" dirty="0" smtClean="0">
                <a:solidFill>
                  <a:srgbClr val="AA04F9"/>
                </a:solidFill>
                <a:latin typeface="Courier New" panose="02070309020205020404" pitchFamily="49" charset="0"/>
              </a:rPr>
              <a:t>/X.csv  </a:t>
            </a:r>
            <a:r>
              <a:rPr lang="en-US" altLang="zh-TW" dirty="0">
                <a:solidFill>
                  <a:srgbClr val="028009"/>
                </a:solidFill>
                <a:latin typeface="Courier New" panose="02070309020205020404" pitchFamily="49" charset="0"/>
              </a:rPr>
              <a:t>%% Load the </a:t>
            </a:r>
            <a:r>
              <a:rPr lang="en-US" altLang="zh-TW" dirty="0" smtClean="0">
                <a:solidFill>
                  <a:srgbClr val="028009"/>
                </a:solidFill>
                <a:latin typeface="Courier New" panose="02070309020205020404" pitchFamily="49" charset="0"/>
              </a:rPr>
              <a:t>data</a:t>
            </a:r>
            <a:endParaRPr lang="en-US" altLang="zh-TW" dirty="0">
              <a:solidFill>
                <a:srgbClr val="AA04F9"/>
              </a:solidFill>
              <a:latin typeface="Courier New" panose="02070309020205020404" pitchFamily="49" charset="0"/>
            </a:endParaRPr>
          </a:p>
          <a:p>
            <a:r>
              <a:rPr lang="en-US" altLang="zh-TW" dirty="0">
                <a:solidFill>
                  <a:srgbClr val="028009"/>
                </a:solidFill>
                <a:latin typeface="Courier New" panose="02070309020205020404" pitchFamily="49" charset="0"/>
              </a:rPr>
              <a:t>%% Plot the data</a:t>
            </a:r>
          </a:p>
          <a:p>
            <a:r>
              <a:rPr lang="en-US" altLang="zh-TW" dirty="0">
                <a:solidFill>
                  <a:srgbClr val="000000"/>
                </a:solidFill>
                <a:latin typeface="Courier New" panose="02070309020205020404" pitchFamily="49" charset="0"/>
              </a:rPr>
              <a:t>figure(1);hold </a:t>
            </a:r>
            <a:r>
              <a:rPr lang="en-US" altLang="zh-TW" dirty="0">
                <a:solidFill>
                  <a:srgbClr val="AA04F9"/>
                </a:solidFill>
                <a:latin typeface="Courier New" panose="02070309020205020404" pitchFamily="49" charset="0"/>
              </a:rPr>
              <a:t>off</a:t>
            </a:r>
          </a:p>
          <a:p>
            <a:r>
              <a:rPr lang="nl-NL" altLang="zh-TW" dirty="0">
                <a:solidFill>
                  <a:srgbClr val="000000"/>
                </a:solidFill>
                <a:latin typeface="Courier New" panose="02070309020205020404" pitchFamily="49" charset="0"/>
              </a:rPr>
              <a:t>plot(X(:,1),X(:,2),</a:t>
            </a:r>
            <a:r>
              <a:rPr lang="nl-NL" altLang="zh-TW" dirty="0">
                <a:solidFill>
                  <a:srgbClr val="AA04F9"/>
                </a:solidFill>
                <a:latin typeface="Courier New" panose="02070309020205020404" pitchFamily="49" charset="0"/>
              </a:rPr>
              <a:t>'ko</a:t>
            </a:r>
            <a:r>
              <a:rPr lang="nl-NL" altLang="zh-TW" dirty="0" smtClean="0">
                <a:solidFill>
                  <a:srgbClr val="AA04F9"/>
                </a:solidFill>
                <a:latin typeface="Courier New" panose="02070309020205020404" pitchFamily="49" charset="0"/>
              </a:rPr>
              <a:t>'</a:t>
            </a:r>
            <a:r>
              <a:rPr lang="nl-NL" altLang="zh-TW" dirty="0" smtClean="0">
                <a:solidFill>
                  <a:srgbClr val="000000"/>
                </a:solidFill>
                <a:latin typeface="Courier New" panose="02070309020205020404" pitchFamily="49" charset="0"/>
              </a:rPr>
              <a:t>);</a:t>
            </a:r>
            <a:r>
              <a:rPr lang="zh-TW" altLang="en-US" dirty="0" smtClean="0">
                <a:solidFill>
                  <a:srgbClr val="000000"/>
                </a:solidFill>
                <a:latin typeface="Courier New" panose="02070309020205020404" pitchFamily="49" charset="0"/>
              </a:rPr>
              <a:t> </a:t>
            </a:r>
            <a:endParaRPr lang="zh-TW" altLang="en-US" dirty="0">
              <a:solidFill>
                <a:srgbClr val="000000"/>
              </a:solidFill>
              <a:latin typeface="Courier New" panose="02070309020205020404" pitchFamily="49" charset="0"/>
            </a:endParaRPr>
          </a:p>
          <a:p>
            <a:r>
              <a:rPr lang="en-US" altLang="zh-TW" dirty="0">
                <a:solidFill>
                  <a:srgbClr val="028009"/>
                </a:solidFill>
                <a:latin typeface="Courier New" panose="02070309020205020404" pitchFamily="49" charset="0"/>
              </a:rPr>
              <a:t>%% Do a 10-fold CV</a:t>
            </a:r>
          </a:p>
          <a:p>
            <a:r>
              <a:rPr lang="en-US" altLang="zh-TW" dirty="0" err="1">
                <a:solidFill>
                  <a:srgbClr val="000000"/>
                </a:solidFill>
                <a:latin typeface="Courier New" panose="02070309020205020404" pitchFamily="49" charset="0"/>
              </a:rPr>
              <a:t>NFold</a:t>
            </a:r>
            <a:r>
              <a:rPr lang="en-US" altLang="zh-TW" dirty="0">
                <a:solidFill>
                  <a:srgbClr val="000000"/>
                </a:solidFill>
                <a:latin typeface="Courier New" panose="02070309020205020404" pitchFamily="49" charset="0"/>
              </a:rPr>
              <a:t> = </a:t>
            </a:r>
            <a:r>
              <a:rPr lang="en-US" altLang="zh-TW" dirty="0" smtClean="0">
                <a:solidFill>
                  <a:srgbClr val="000000"/>
                </a:solidFill>
                <a:latin typeface="Courier New" panose="02070309020205020404" pitchFamily="49" charset="0"/>
              </a:rPr>
              <a:t>10; N </a:t>
            </a:r>
            <a:r>
              <a:rPr lang="en-US" altLang="zh-TW" dirty="0">
                <a:solidFill>
                  <a:srgbClr val="000000"/>
                </a:solidFill>
                <a:latin typeface="Courier New" panose="02070309020205020404" pitchFamily="49" charset="0"/>
              </a:rPr>
              <a:t>= size(X,1);</a:t>
            </a:r>
          </a:p>
          <a:p>
            <a:r>
              <a:rPr lang="en-US" altLang="zh-TW" dirty="0">
                <a:solidFill>
                  <a:srgbClr val="000000"/>
                </a:solidFill>
                <a:latin typeface="Courier New" panose="02070309020205020404" pitchFamily="49" charset="0"/>
              </a:rPr>
              <a:t>sizes = </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(floor(N/</a:t>
            </a:r>
            <a:r>
              <a:rPr lang="en-US" altLang="zh-TW" dirty="0" err="1">
                <a:solidFill>
                  <a:srgbClr val="000000"/>
                </a:solidFill>
                <a:latin typeface="Courier New" panose="02070309020205020404" pitchFamily="49" charset="0"/>
              </a:rPr>
              <a:t>NFold</a:t>
            </a:r>
            <a:r>
              <a:rPr lang="en-US" altLang="zh-TW" dirty="0">
                <a:solidFill>
                  <a:srgbClr val="000000"/>
                </a:solidFill>
                <a:latin typeface="Courier New" panose="02070309020205020404" pitchFamily="49" charset="0"/>
              </a:rPr>
              <a:t>),1,NFold</a:t>
            </a:r>
            <a:r>
              <a:rPr lang="en-US" altLang="zh-TW" dirty="0" smtClean="0">
                <a:solidFill>
                  <a:srgbClr val="000000"/>
                </a:solidFill>
                <a:latin typeface="Courier New" panose="02070309020205020404" pitchFamily="49" charset="0"/>
              </a:rPr>
              <a:t>); </a:t>
            </a:r>
          </a:p>
          <a:p>
            <a:r>
              <a:rPr lang="en-US" altLang="zh-TW" dirty="0" smtClean="0">
                <a:solidFill>
                  <a:srgbClr val="000000"/>
                </a:solidFill>
                <a:latin typeface="Courier New" panose="02070309020205020404" pitchFamily="49" charset="0"/>
              </a:rPr>
              <a:t>sizes(end</a:t>
            </a:r>
            <a:r>
              <a:rPr lang="en-US" altLang="zh-TW" dirty="0">
                <a:solidFill>
                  <a:srgbClr val="000000"/>
                </a:solidFill>
                <a:latin typeface="Courier New" panose="02070309020205020404" pitchFamily="49" charset="0"/>
              </a:rPr>
              <a:t>) = sizes(end) + N - sum(sizes);</a:t>
            </a:r>
          </a:p>
          <a:p>
            <a:r>
              <a:rPr lang="en-US" altLang="zh-TW" dirty="0" err="1">
                <a:solidFill>
                  <a:srgbClr val="000000"/>
                </a:solidFill>
                <a:latin typeface="Courier New" panose="02070309020205020404" pitchFamily="49" charset="0"/>
              </a:rPr>
              <a:t>csizes</a:t>
            </a:r>
            <a:r>
              <a:rPr lang="en-US" altLang="zh-TW" dirty="0">
                <a:solidFill>
                  <a:srgbClr val="000000"/>
                </a:solidFill>
                <a:latin typeface="Courier New" panose="02070309020205020404" pitchFamily="49" charset="0"/>
              </a:rPr>
              <a:t> = [0 </a:t>
            </a:r>
            <a:r>
              <a:rPr lang="en-US" altLang="zh-TW" dirty="0" err="1">
                <a:solidFill>
                  <a:srgbClr val="000000"/>
                </a:solidFill>
                <a:latin typeface="Courier New" panose="02070309020205020404" pitchFamily="49" charset="0"/>
              </a:rPr>
              <a:t>cumsum</a:t>
            </a:r>
            <a:r>
              <a:rPr lang="en-US" altLang="zh-TW" dirty="0">
                <a:solidFill>
                  <a:srgbClr val="000000"/>
                </a:solidFill>
                <a:latin typeface="Courier New" panose="02070309020205020404" pitchFamily="49" charset="0"/>
              </a:rPr>
              <a:t>(sizes)];</a:t>
            </a:r>
          </a:p>
          <a:p>
            <a:r>
              <a:rPr lang="en-US" altLang="zh-TW" dirty="0">
                <a:solidFill>
                  <a:srgbClr val="000000"/>
                </a:solidFill>
                <a:latin typeface="Courier New" panose="02070309020205020404" pitchFamily="49" charset="0"/>
              </a:rPr>
              <a:t>order = </a:t>
            </a:r>
            <a:r>
              <a:rPr lang="en-US" altLang="zh-TW" dirty="0" err="1">
                <a:solidFill>
                  <a:srgbClr val="000000"/>
                </a:solidFill>
                <a:latin typeface="Courier New" panose="02070309020205020404" pitchFamily="49" charset="0"/>
              </a:rPr>
              <a:t>randperm</a:t>
            </a:r>
            <a:r>
              <a:rPr lang="en-US" altLang="zh-TW" dirty="0">
                <a:solidFill>
                  <a:srgbClr val="000000"/>
                </a:solidFill>
                <a:latin typeface="Courier New" panose="02070309020205020404" pitchFamily="49" charset="0"/>
              </a:rPr>
              <a:t>(N); </a:t>
            </a:r>
            <a:r>
              <a:rPr lang="en-US" altLang="zh-TW" dirty="0">
                <a:solidFill>
                  <a:srgbClr val="028009"/>
                </a:solidFill>
                <a:latin typeface="Courier New" panose="02070309020205020404" pitchFamily="49" charset="0"/>
              </a:rPr>
              <a:t>% </a:t>
            </a:r>
            <a:r>
              <a:rPr lang="en-US" altLang="zh-TW" dirty="0" smtClean="0">
                <a:solidFill>
                  <a:srgbClr val="028009"/>
                </a:solidFill>
                <a:latin typeface="Courier New" panose="02070309020205020404" pitchFamily="49" charset="0"/>
              </a:rPr>
              <a:t>Randomize </a:t>
            </a:r>
            <a:r>
              <a:rPr lang="en-US" altLang="zh-TW" dirty="0">
                <a:solidFill>
                  <a:srgbClr val="028009"/>
                </a:solidFill>
                <a:latin typeface="Courier New" panose="02070309020205020404" pitchFamily="49" charset="0"/>
              </a:rPr>
              <a:t>the data order</a:t>
            </a:r>
          </a:p>
          <a:p>
            <a:r>
              <a:rPr lang="en-US" altLang="zh-TW" dirty="0" err="1">
                <a:solidFill>
                  <a:srgbClr val="000000"/>
                </a:solidFill>
                <a:latin typeface="Courier New" panose="02070309020205020404" pitchFamily="49" charset="0"/>
              </a:rPr>
              <a:t>MaxIts</a:t>
            </a:r>
            <a:r>
              <a:rPr lang="en-US" altLang="zh-TW" dirty="0">
                <a:solidFill>
                  <a:srgbClr val="000000"/>
                </a:solidFill>
                <a:latin typeface="Courier New" panose="02070309020205020404" pitchFamily="49" charset="0"/>
              </a:rPr>
              <a:t> = 100;</a:t>
            </a:r>
          </a:p>
          <a:p>
            <a:r>
              <a:rPr lang="en-US" altLang="zh-TW" dirty="0">
                <a:solidFill>
                  <a:srgbClr val="028009"/>
                </a:solidFill>
                <a:latin typeface="Courier New" panose="02070309020205020404" pitchFamily="49" charset="0"/>
              </a:rPr>
              <a:t>%% Loop over K</a:t>
            </a:r>
          </a:p>
          <a:p>
            <a:r>
              <a:rPr lang="en-US" altLang="zh-TW" dirty="0" err="1">
                <a:solidFill>
                  <a:srgbClr val="000000"/>
                </a:solidFill>
                <a:latin typeface="Courier New" panose="02070309020205020404" pitchFamily="49" charset="0"/>
              </a:rPr>
              <a:t>Kvals</a:t>
            </a:r>
            <a:r>
              <a:rPr lang="en-US" altLang="zh-TW" dirty="0">
                <a:solidFill>
                  <a:srgbClr val="000000"/>
                </a:solidFill>
                <a:latin typeface="Courier New" panose="02070309020205020404" pitchFamily="49" charset="0"/>
              </a:rPr>
              <a:t> = 1:10;</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kv</a:t>
            </a:r>
            <a:r>
              <a:rPr lang="en-US" altLang="zh-TW" dirty="0">
                <a:solidFill>
                  <a:srgbClr val="000000"/>
                </a:solidFill>
                <a:latin typeface="Courier New" panose="02070309020205020404" pitchFamily="49" charset="0"/>
              </a:rPr>
              <a:t> = 1:length(</a:t>
            </a:r>
            <a:r>
              <a:rPr lang="en-US" altLang="zh-TW" dirty="0" err="1">
                <a:solidFill>
                  <a:srgbClr val="000000"/>
                </a:solidFill>
                <a:latin typeface="Courier New" panose="02070309020205020404" pitchFamily="49" charset="0"/>
              </a:rPr>
              <a:t>Kvals</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K = </a:t>
            </a:r>
            <a:r>
              <a:rPr lang="en-US" altLang="zh-TW" dirty="0" err="1">
                <a:solidFill>
                  <a:srgbClr val="000000"/>
                </a:solidFill>
                <a:latin typeface="Courier New" panose="02070309020205020404" pitchFamily="49" charset="0"/>
              </a:rPr>
              <a:t>Kvals</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kv</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fold = 1:NFold</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fprintf</a:t>
            </a:r>
            <a:r>
              <a:rPr lang="en-US" altLang="zh-TW" dirty="0">
                <a:solidFill>
                  <a:srgbClr val="000000"/>
                </a:solidFill>
                <a:latin typeface="Courier New" panose="02070309020205020404" pitchFamily="49" charset="0"/>
              </a:rPr>
              <a:t>(</a:t>
            </a:r>
            <a:r>
              <a:rPr lang="en-US" altLang="zh-TW" dirty="0">
                <a:solidFill>
                  <a:srgbClr val="AA04F9"/>
                </a:solidFill>
                <a:latin typeface="Courier New" panose="02070309020205020404" pitchFamily="49" charset="0"/>
              </a:rPr>
              <a:t>'\</a:t>
            </a:r>
            <a:r>
              <a:rPr lang="en-US" altLang="zh-TW" dirty="0" err="1">
                <a:solidFill>
                  <a:srgbClr val="AA04F9"/>
                </a:solidFill>
                <a:latin typeface="Courier New" panose="02070309020205020404" pitchFamily="49" charset="0"/>
              </a:rPr>
              <a:t>nK</a:t>
            </a:r>
            <a:r>
              <a:rPr lang="en-US" altLang="zh-TW" dirty="0">
                <a:solidFill>
                  <a:srgbClr val="AA04F9"/>
                </a:solidFill>
                <a:latin typeface="Courier New" panose="02070309020205020404" pitchFamily="49" charset="0"/>
              </a:rPr>
              <a:t>: %g, fold: %g'</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K,fold</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foldindex</a:t>
            </a:r>
            <a:r>
              <a:rPr lang="en-US" altLang="zh-TW" dirty="0">
                <a:solidFill>
                  <a:srgbClr val="000000"/>
                </a:solidFill>
                <a:latin typeface="Courier New" panose="02070309020205020404" pitchFamily="49" charset="0"/>
              </a:rPr>
              <a:t> = order(</a:t>
            </a:r>
            <a:r>
              <a:rPr lang="en-US" altLang="zh-TW" dirty="0" err="1">
                <a:solidFill>
                  <a:srgbClr val="000000"/>
                </a:solidFill>
                <a:latin typeface="Courier New" panose="02070309020205020404" pitchFamily="49" charset="0"/>
              </a:rPr>
              <a:t>csizes</a:t>
            </a:r>
            <a:r>
              <a:rPr lang="en-US" altLang="zh-TW" dirty="0">
                <a:solidFill>
                  <a:srgbClr val="000000"/>
                </a:solidFill>
                <a:latin typeface="Courier New" panose="02070309020205020404" pitchFamily="49" charset="0"/>
              </a:rPr>
              <a:t>(fold)+1:csizes(fold+1));</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trainX</a:t>
            </a:r>
            <a:r>
              <a:rPr lang="en-US" altLang="zh-TW" dirty="0">
                <a:solidFill>
                  <a:srgbClr val="000000"/>
                </a:solidFill>
                <a:latin typeface="Courier New" panose="02070309020205020404" pitchFamily="49" charset="0"/>
              </a:rPr>
              <a:t> = </a:t>
            </a:r>
            <a:r>
              <a:rPr lang="en-US" altLang="zh-TW" dirty="0" smtClean="0">
                <a:solidFill>
                  <a:srgbClr val="000000"/>
                </a:solidFill>
                <a:latin typeface="Courier New" panose="02070309020205020404" pitchFamily="49" charset="0"/>
              </a:rPr>
              <a:t>X; </a:t>
            </a:r>
            <a:r>
              <a:rPr lang="en-US" altLang="zh-TW" dirty="0" err="1" smtClean="0">
                <a:solidFill>
                  <a:srgbClr val="000000"/>
                </a:solidFill>
                <a:latin typeface="Courier New" panose="02070309020205020404" pitchFamily="49" charset="0"/>
              </a:rPr>
              <a:t>trainX</a:t>
            </a:r>
            <a:r>
              <a:rPr lang="en-US" altLang="zh-TW" dirty="0" smtClean="0">
                <a:solidFill>
                  <a:srgbClr val="000000"/>
                </a:solidFill>
                <a:latin typeface="Courier New" panose="02070309020205020404" pitchFamily="49" charset="0"/>
              </a:rPr>
              <a:t>(</a:t>
            </a:r>
            <a:r>
              <a:rPr lang="en-US" altLang="zh-TW" dirty="0" err="1" smtClean="0">
                <a:solidFill>
                  <a:srgbClr val="000000"/>
                </a:solidFill>
                <a:latin typeface="Courier New" panose="02070309020205020404" pitchFamily="49" charset="0"/>
              </a:rPr>
              <a:t>foldindex</a:t>
            </a:r>
            <a:r>
              <a:rPr lang="en-US" altLang="zh-TW" dirty="0">
                <a:solidFill>
                  <a:srgbClr val="000000"/>
                </a:solidFill>
                <a:latin typeface="Courier New" panose="02070309020205020404" pitchFamily="49" charset="0"/>
              </a:rPr>
              <a:t>,:) = [];</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testX</a:t>
            </a:r>
            <a:r>
              <a:rPr lang="en-US" altLang="zh-TW" dirty="0">
                <a:solidFill>
                  <a:srgbClr val="000000"/>
                </a:solidFill>
                <a:latin typeface="Courier New" panose="02070309020205020404" pitchFamily="49" charset="0"/>
              </a:rPr>
              <a:t> = X(</a:t>
            </a:r>
            <a:r>
              <a:rPr lang="en-US" altLang="zh-TW" dirty="0" err="1">
                <a:solidFill>
                  <a:srgbClr val="000000"/>
                </a:solidFill>
                <a:latin typeface="Courier New" panose="02070309020205020404" pitchFamily="49" charset="0"/>
              </a:rPr>
              <a:t>foldindex</a:t>
            </a:r>
            <a:r>
              <a:rPr lang="en-US" altLang="zh-TW" dirty="0" smtClean="0">
                <a:solidFill>
                  <a:srgbClr val="000000"/>
                </a:solidFill>
                <a:latin typeface="Courier New" panose="02070309020205020404" pitchFamily="49" charset="0"/>
              </a:rPr>
              <a:t>,:);</a:t>
            </a:r>
            <a:endParaRPr lang="en-US" altLang="zh-TW"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462295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1816" y="0"/>
            <a:ext cx="11508509" cy="7017306"/>
          </a:xfrm>
          <a:prstGeom prst="rect">
            <a:avLst/>
          </a:prstGeom>
        </p:spPr>
        <p:txBody>
          <a:bodyPr wrap="square">
            <a:spAutoFit/>
          </a:bodyPr>
          <a:lstStyle/>
          <a:p>
            <a:r>
              <a:rPr lang="en-US" altLang="zh-TW" dirty="0">
                <a:solidFill>
                  <a:srgbClr val="000000"/>
                </a:solidFill>
                <a:latin typeface="Courier New" panose="02070309020205020404" pitchFamily="49" charset="0"/>
              </a:rPr>
              <a:t> </a:t>
            </a:r>
            <a:r>
              <a:rPr lang="en-US" altLang="zh-TW" dirty="0">
                <a:solidFill>
                  <a:srgbClr val="028009"/>
                </a:solidFill>
                <a:latin typeface="Courier New" panose="02070309020205020404" pitchFamily="49" charset="0"/>
              </a:rPr>
              <a:t>% Train the mixture</a:t>
            </a:r>
          </a:p>
          <a:p>
            <a:r>
              <a:rPr lang="en-US" altLang="zh-TW" dirty="0">
                <a:solidFill>
                  <a:srgbClr val="000000"/>
                </a:solidFill>
                <a:latin typeface="Courier New" panose="02070309020205020404" pitchFamily="49" charset="0"/>
              </a:rPr>
              <a:t>        means = </a:t>
            </a:r>
            <a:r>
              <a:rPr lang="en-US" altLang="zh-TW" dirty="0" err="1">
                <a:solidFill>
                  <a:srgbClr val="000000"/>
                </a:solidFill>
                <a:latin typeface="Courier New" panose="02070309020205020404" pitchFamily="49" charset="0"/>
              </a:rPr>
              <a:t>randn</a:t>
            </a:r>
            <a:r>
              <a:rPr lang="en-US" altLang="zh-TW" dirty="0">
                <a:solidFill>
                  <a:srgbClr val="000000"/>
                </a:solidFill>
                <a:latin typeface="Courier New" panose="02070309020205020404" pitchFamily="49" charset="0"/>
              </a:rPr>
              <a:t>(K,2);</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k = 1:K</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covs</a:t>
            </a:r>
            <a:r>
              <a:rPr lang="en-US" altLang="zh-TW" dirty="0">
                <a:solidFill>
                  <a:srgbClr val="000000"/>
                </a:solidFill>
                <a:latin typeface="Courier New" panose="02070309020205020404" pitchFamily="49" charset="0"/>
              </a:rPr>
              <a:t>(:,:,k) = rand*eye(2);</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end</a:t>
            </a:r>
          </a:p>
          <a:p>
            <a:r>
              <a:rPr lang="en-US" altLang="zh-TW" dirty="0">
                <a:solidFill>
                  <a:srgbClr val="000000"/>
                </a:solidFill>
                <a:latin typeface="Courier New" panose="02070309020205020404" pitchFamily="49" charset="0"/>
              </a:rPr>
              <a:t>        priors = </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(1/K,1,K</a:t>
            </a:r>
            <a:r>
              <a:rPr lang="en-US" altLang="zh-TW" dirty="0" smtClean="0">
                <a:solidFill>
                  <a:srgbClr val="000000"/>
                </a:solidFill>
                <a:latin typeface="Courier New" panose="02070309020205020404" pitchFamily="49" charset="0"/>
              </a:rPr>
              <a:t>); B </a:t>
            </a:r>
            <a:r>
              <a:rPr lang="en-US" altLang="zh-TW" dirty="0">
                <a:solidFill>
                  <a:srgbClr val="000000"/>
                </a:solidFill>
                <a:latin typeface="Courier New" panose="02070309020205020404" pitchFamily="49" charset="0"/>
              </a:rPr>
              <a:t>= </a:t>
            </a:r>
            <a:r>
              <a:rPr lang="en-US" altLang="zh-TW" dirty="0" smtClean="0">
                <a:solidFill>
                  <a:srgbClr val="000000"/>
                </a:solidFill>
                <a:latin typeface="Courier New" panose="02070309020205020404" pitchFamily="49" charset="0"/>
              </a:rPr>
              <a:t>[]; B(1</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inf</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converged = </a:t>
            </a:r>
            <a:r>
              <a:rPr lang="en-US" altLang="zh-TW" dirty="0" smtClean="0">
                <a:solidFill>
                  <a:srgbClr val="000000"/>
                </a:solidFill>
                <a:latin typeface="Courier New" panose="02070309020205020404" pitchFamily="49" charset="0"/>
              </a:rPr>
              <a:t>0; it </a:t>
            </a:r>
            <a:r>
              <a:rPr lang="en-US" altLang="zh-TW" dirty="0">
                <a:solidFill>
                  <a:srgbClr val="000000"/>
                </a:solidFill>
                <a:latin typeface="Courier New" panose="02070309020205020404" pitchFamily="49" charset="0"/>
              </a:rPr>
              <a:t>= 0</a:t>
            </a:r>
            <a:r>
              <a:rPr lang="en-US" altLang="zh-TW" dirty="0" smtClean="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tol</a:t>
            </a:r>
            <a:r>
              <a:rPr lang="en-US" altLang="zh-TW" dirty="0">
                <a:solidFill>
                  <a:srgbClr val="000000"/>
                </a:solidFill>
                <a:latin typeface="Courier New" panose="02070309020205020404" pitchFamily="49" charset="0"/>
              </a:rPr>
              <a:t> = </a:t>
            </a:r>
            <a:r>
              <a:rPr lang="en-US" altLang="zh-TW" dirty="0" smtClean="0">
                <a:solidFill>
                  <a:srgbClr val="000000"/>
                </a:solidFill>
                <a:latin typeface="Courier New" panose="02070309020205020404" pitchFamily="49" charset="0"/>
              </a:rPr>
              <a:t>1e-2; </a:t>
            </a:r>
            <a:r>
              <a:rPr lang="en-US" altLang="zh-TW" dirty="0" err="1" smtClean="0">
                <a:solidFill>
                  <a:srgbClr val="000000"/>
                </a:solidFill>
                <a:latin typeface="Courier New" panose="02070309020205020404" pitchFamily="49" charset="0"/>
              </a:rPr>
              <a:t>Ntrain</a:t>
            </a:r>
            <a:r>
              <a:rPr lang="en-US" altLang="zh-TW" dirty="0" smtClean="0">
                <a:solidFill>
                  <a:srgbClr val="000000"/>
                </a:solidFill>
                <a:latin typeface="Courier New" panose="02070309020205020404" pitchFamily="49" charset="0"/>
              </a:rPr>
              <a:t> </a:t>
            </a:r>
            <a:r>
              <a:rPr lang="en-US" altLang="zh-TW" dirty="0">
                <a:solidFill>
                  <a:srgbClr val="000000"/>
                </a:solidFill>
                <a:latin typeface="Courier New" panose="02070309020205020404" pitchFamily="49" charset="0"/>
              </a:rPr>
              <a:t>= size(trainX,1</a:t>
            </a:r>
            <a:r>
              <a:rPr lang="en-US" altLang="zh-TW" dirty="0" smtClean="0">
                <a:solidFill>
                  <a:srgbClr val="000000"/>
                </a:solidFill>
                <a:latin typeface="Courier New" panose="02070309020205020404" pitchFamily="49" charset="0"/>
              </a:rPr>
              <a:t>);D </a:t>
            </a:r>
            <a:r>
              <a:rPr lang="en-US" altLang="zh-TW" dirty="0">
                <a:solidFill>
                  <a:srgbClr val="000000"/>
                </a:solidFill>
                <a:latin typeface="Courier New" panose="02070309020205020404" pitchFamily="49" charset="0"/>
              </a:rPr>
              <a:t>= size(X,2);</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while</a:t>
            </a:r>
            <a:r>
              <a:rPr lang="en-US" altLang="zh-TW" dirty="0">
                <a:solidFill>
                  <a:srgbClr val="000000"/>
                </a:solidFill>
                <a:latin typeface="Courier New" panose="02070309020205020404" pitchFamily="49" charset="0"/>
              </a:rPr>
              <a:t> 1</a:t>
            </a:r>
          </a:p>
          <a:p>
            <a:r>
              <a:rPr lang="en-US" altLang="zh-TW" dirty="0">
                <a:solidFill>
                  <a:srgbClr val="000000"/>
                </a:solidFill>
                <a:latin typeface="Courier New" panose="02070309020205020404" pitchFamily="49" charset="0"/>
              </a:rPr>
              <a:t>            it = it + </a:t>
            </a:r>
            <a:r>
              <a:rPr lang="en-US" altLang="zh-TW" dirty="0" smtClean="0">
                <a:solidFill>
                  <a:srgbClr val="000000"/>
                </a:solidFill>
                <a:latin typeface="Courier New" panose="02070309020205020404" pitchFamily="49" charset="0"/>
              </a:rPr>
              <a:t>1; temp </a:t>
            </a:r>
            <a:r>
              <a:rPr lang="en-US" altLang="zh-TW" dirty="0">
                <a:solidFill>
                  <a:srgbClr val="000000"/>
                </a:solidFill>
                <a:latin typeface="Courier New" panose="02070309020205020404" pitchFamily="49" charset="0"/>
              </a:rPr>
              <a:t>= zeros(</a:t>
            </a:r>
            <a:r>
              <a:rPr lang="en-US" altLang="zh-TW" dirty="0" err="1">
                <a:solidFill>
                  <a:srgbClr val="000000"/>
                </a:solidFill>
                <a:latin typeface="Courier New" panose="02070309020205020404" pitchFamily="49" charset="0"/>
              </a:rPr>
              <a:t>Ntrain,K</a:t>
            </a:r>
            <a:r>
              <a:rPr lang="en-US" altLang="zh-TW" dirty="0">
                <a:solidFill>
                  <a:srgbClr val="000000"/>
                </a:solidFill>
                <a:latin typeface="Courier New" panose="02070309020205020404" pitchFamily="49" charset="0"/>
              </a:rPr>
              <a:t>);</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k = </a:t>
            </a:r>
            <a:r>
              <a:rPr lang="en-US" altLang="zh-TW" dirty="0" smtClean="0">
                <a:solidFill>
                  <a:srgbClr val="000000"/>
                </a:solidFill>
                <a:latin typeface="Courier New" panose="02070309020205020404" pitchFamily="49" charset="0"/>
              </a:rPr>
              <a:t>1:K  </a:t>
            </a:r>
            <a:r>
              <a:rPr lang="en-US" altLang="zh-TW" dirty="0">
                <a:solidFill>
                  <a:srgbClr val="028009"/>
                </a:solidFill>
                <a:latin typeface="Courier New" panose="02070309020205020404" pitchFamily="49" charset="0"/>
              </a:rPr>
              <a:t>% Update </a:t>
            </a:r>
            <a:r>
              <a:rPr lang="en-US" altLang="zh-TW" dirty="0" smtClean="0">
                <a:solidFill>
                  <a:srgbClr val="028009"/>
                </a:solidFill>
                <a:latin typeface="Courier New" panose="02070309020205020404" pitchFamily="49" charset="0"/>
              </a:rPr>
              <a:t>q</a:t>
            </a:r>
            <a:endParaRPr lang="en-US" altLang="zh-TW" dirty="0">
              <a:solidFill>
                <a:srgbClr val="000000"/>
              </a:solidFill>
              <a:latin typeface="Courier New" panose="02070309020205020404" pitchFamily="49" charset="0"/>
            </a:endParaRP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const</a:t>
            </a:r>
            <a:r>
              <a:rPr lang="en-US" altLang="zh-TW" dirty="0">
                <a:solidFill>
                  <a:srgbClr val="000000"/>
                </a:solidFill>
                <a:latin typeface="Courier New" panose="02070309020205020404" pitchFamily="49" charset="0"/>
              </a:rPr>
              <a:t> = -(D/2)*log(2*pi) - 0.5*log(</a:t>
            </a:r>
            <a:r>
              <a:rPr lang="en-US" altLang="zh-TW" dirty="0" err="1">
                <a:solidFill>
                  <a:srgbClr val="000000"/>
                </a:solidFill>
                <a:latin typeface="Courier New" panose="02070309020205020404" pitchFamily="49" charset="0"/>
              </a:rPr>
              <a:t>det</a:t>
            </a:r>
            <a:r>
              <a:rPr lang="en-US" altLang="zh-TW" dirty="0">
                <a:solidFill>
                  <a:srgbClr val="000000"/>
                </a:solidFill>
                <a:latin typeface="Courier New" panose="02070309020205020404" pitchFamily="49" charset="0"/>
              </a:rPr>
              <a:t>(</a:t>
            </a:r>
            <a:r>
              <a:rPr lang="en-US" altLang="zh-TW" dirty="0" err="1">
                <a:solidFill>
                  <a:srgbClr val="000000"/>
                </a:solidFill>
                <a:latin typeface="Courier New" panose="02070309020205020404" pitchFamily="49" charset="0"/>
              </a:rPr>
              <a:t>covs</a:t>
            </a:r>
            <a:r>
              <a:rPr lang="en-US" altLang="zh-TW" dirty="0">
                <a:solidFill>
                  <a:srgbClr val="000000"/>
                </a:solidFill>
                <a:latin typeface="Courier New" panose="02070309020205020404" pitchFamily="49" charset="0"/>
              </a:rPr>
              <a:t>(:,:,k)));</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Xm</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trainX</a:t>
            </a:r>
            <a:r>
              <a:rPr lang="en-US" altLang="zh-TW" dirty="0">
                <a:solidFill>
                  <a:srgbClr val="000000"/>
                </a:solidFill>
                <a:latin typeface="Courier New" panose="02070309020205020404" pitchFamily="49" charset="0"/>
              </a:rPr>
              <a:t> - </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(means(k,:),Ntrain,1);</a:t>
            </a:r>
          </a:p>
          <a:p>
            <a:r>
              <a:rPr lang="nl-NL" altLang="zh-TW" dirty="0">
                <a:solidFill>
                  <a:srgbClr val="000000"/>
                </a:solidFill>
                <a:latin typeface="Courier New" panose="02070309020205020404" pitchFamily="49" charset="0"/>
              </a:rPr>
              <a:t>                temp(:,k) = const - 0.5 * diag(Xm*inv(covs(:,:,k))*Xm');</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end</a:t>
            </a:r>
            <a:r>
              <a:rPr lang="zh-TW" altLang="en-US" dirty="0">
                <a:solidFill>
                  <a:srgbClr val="0E00FF"/>
                </a:solidFill>
                <a:latin typeface="Courier New" panose="02070309020205020404" pitchFamily="49" charset="0"/>
              </a:rPr>
              <a:t> </a:t>
            </a:r>
          </a:p>
          <a:p>
            <a:r>
              <a:rPr lang="en-US" altLang="zh-TW" dirty="0">
                <a:solidFill>
                  <a:srgbClr val="000000"/>
                </a:solidFill>
                <a:latin typeface="Courier New" panose="02070309020205020404" pitchFamily="49" charset="0"/>
              </a:rPr>
              <a:t>            </a:t>
            </a:r>
            <a:r>
              <a:rPr lang="en-US" altLang="zh-TW" dirty="0">
                <a:solidFill>
                  <a:srgbClr val="028009"/>
                </a:solidFill>
                <a:latin typeface="Courier New" panose="02070309020205020404" pitchFamily="49" charset="0"/>
              </a:rPr>
              <a:t>% Compute the Bound on the likelihood</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if</a:t>
            </a:r>
            <a:r>
              <a:rPr lang="en-US" altLang="zh-TW" dirty="0">
                <a:solidFill>
                  <a:srgbClr val="000000"/>
                </a:solidFill>
                <a:latin typeface="Courier New" panose="02070309020205020404" pitchFamily="49" charset="0"/>
              </a:rPr>
              <a:t> it&gt;1</a:t>
            </a:r>
          </a:p>
          <a:p>
            <a:r>
              <a:rPr lang="en-US" altLang="zh-TW" dirty="0">
                <a:solidFill>
                  <a:srgbClr val="000000"/>
                </a:solidFill>
                <a:latin typeface="Courier New" panose="02070309020205020404" pitchFamily="49" charset="0"/>
              </a:rPr>
              <a:t>                B(it) = sum(sum(q.*log(</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(priors,Ntrain,1)))) + </a:t>
            </a:r>
            <a:r>
              <a:rPr lang="en-US" altLang="zh-TW" dirty="0">
                <a:solidFill>
                  <a:srgbClr val="0E00FF"/>
                </a:solidFill>
                <a:latin typeface="Courier New" panose="02070309020205020404" pitchFamily="49" charset="0"/>
              </a:rPr>
              <a:t>...</a:t>
            </a:r>
          </a:p>
          <a:p>
            <a:r>
              <a:rPr lang="en-US" altLang="zh-TW" dirty="0">
                <a:solidFill>
                  <a:srgbClr val="000000"/>
                </a:solidFill>
                <a:latin typeface="Courier New" panose="02070309020205020404" pitchFamily="49" charset="0"/>
              </a:rPr>
              <a:t>                    sum(sum(q.*temp)) - </a:t>
            </a:r>
            <a:r>
              <a:rPr lang="en-US" altLang="zh-TW" dirty="0" smtClean="0">
                <a:solidFill>
                  <a:srgbClr val="000000"/>
                </a:solidFill>
                <a:latin typeface="Courier New" panose="02070309020205020404" pitchFamily="49" charset="0"/>
              </a:rPr>
              <a:t>sum(sum(q</a:t>
            </a:r>
            <a:r>
              <a:rPr lang="en-US" altLang="zh-TW" dirty="0">
                <a:solidFill>
                  <a:srgbClr val="000000"/>
                </a:solidFill>
                <a:latin typeface="Courier New" panose="02070309020205020404" pitchFamily="49" charset="0"/>
              </a:rPr>
              <a:t>.*log(q)));</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if</a:t>
            </a:r>
            <a:r>
              <a:rPr lang="en-US" altLang="zh-TW" dirty="0">
                <a:solidFill>
                  <a:srgbClr val="000000"/>
                </a:solidFill>
                <a:latin typeface="Courier New" panose="02070309020205020404" pitchFamily="49" charset="0"/>
              </a:rPr>
              <a:t> abs(B(it)-B(it-1))&lt;</a:t>
            </a:r>
            <a:r>
              <a:rPr lang="en-US" altLang="zh-TW" dirty="0" err="1">
                <a:solidFill>
                  <a:srgbClr val="000000"/>
                </a:solidFill>
                <a:latin typeface="Courier New" panose="02070309020205020404" pitchFamily="49" charset="0"/>
              </a:rPr>
              <a:t>tol</a:t>
            </a:r>
            <a:endParaRPr lang="en-US" altLang="zh-TW" dirty="0">
              <a:solidFill>
                <a:srgbClr val="000000"/>
              </a:solidFill>
              <a:latin typeface="Courier New" panose="02070309020205020404" pitchFamily="49" charset="0"/>
            </a:endParaRPr>
          </a:p>
          <a:p>
            <a:r>
              <a:rPr lang="en-US" altLang="zh-TW" dirty="0">
                <a:solidFill>
                  <a:srgbClr val="000000"/>
                </a:solidFill>
                <a:latin typeface="Courier New" panose="02070309020205020404" pitchFamily="49" charset="0"/>
              </a:rPr>
              <a:t>                    converged = 1</a:t>
            </a:r>
            <a:r>
              <a:rPr lang="en-US" altLang="zh-TW" dirty="0" smtClean="0">
                <a:solidFill>
                  <a:srgbClr val="000000"/>
                </a:solidFill>
                <a:latin typeface="Courier New" panose="02070309020205020404" pitchFamily="49" charset="0"/>
              </a:rPr>
              <a:t>;</a:t>
            </a:r>
            <a:endParaRPr lang="zh-TW" altLang="en-US" dirty="0">
              <a:solidFill>
                <a:srgbClr val="000000"/>
              </a:solidFill>
              <a:latin typeface="Courier New" panose="02070309020205020404" pitchFamily="49" charset="0"/>
            </a:endParaRP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end</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end</a:t>
            </a:r>
            <a:endParaRPr lang="zh-TW" altLang="en-US" dirty="0">
              <a:solidFill>
                <a:srgbClr val="0E00FF"/>
              </a:solidFill>
              <a:latin typeface="Courier New" panose="02070309020205020404" pitchFamily="49" charset="0"/>
            </a:endParaRP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if</a:t>
            </a:r>
            <a:r>
              <a:rPr lang="en-US" altLang="zh-TW" dirty="0">
                <a:solidFill>
                  <a:srgbClr val="000000"/>
                </a:solidFill>
                <a:latin typeface="Courier New" panose="02070309020205020404" pitchFamily="49" charset="0"/>
              </a:rPr>
              <a:t> converged == 1 || it</a:t>
            </a:r>
            <a:r>
              <a:rPr lang="en-US" altLang="zh-TW" dirty="0" smtClean="0">
                <a:solidFill>
                  <a:srgbClr val="000000"/>
                </a:solidFill>
                <a:latin typeface="Courier New" panose="02070309020205020404" pitchFamily="49" charset="0"/>
              </a:rPr>
              <a:t>&gt; </a:t>
            </a:r>
            <a:r>
              <a:rPr lang="en-US" altLang="zh-TW" dirty="0" err="1" smtClean="0">
                <a:solidFill>
                  <a:srgbClr val="000000"/>
                </a:solidFill>
                <a:latin typeface="Courier New" panose="02070309020205020404" pitchFamily="49" charset="0"/>
              </a:rPr>
              <a:t>MaxIts</a:t>
            </a:r>
            <a:endParaRPr lang="en-US" altLang="zh-TW" dirty="0">
              <a:solidFill>
                <a:srgbClr val="000000"/>
              </a:solidFill>
              <a:latin typeface="Courier New" panose="02070309020205020404" pitchFamily="49" charset="0"/>
            </a:endParaRP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break</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end</a:t>
            </a:r>
            <a:r>
              <a:rPr lang="zh-TW" altLang="en-US" dirty="0">
                <a:solidFill>
                  <a:srgbClr val="0E00FF"/>
                </a:solidFill>
                <a:latin typeface="Courier New" panose="02070309020205020404" pitchFamily="49" charset="0"/>
              </a:rPr>
              <a:t> </a:t>
            </a:r>
          </a:p>
        </p:txBody>
      </p:sp>
    </p:spTree>
    <p:extLst>
      <p:ext uri="{BB962C8B-B14F-4D97-AF65-F5344CB8AC3E}">
        <p14:creationId xmlns:p14="http://schemas.microsoft.com/office/powerpoint/2010/main" val="3389260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783" y="-83128"/>
            <a:ext cx="11942618" cy="7017306"/>
          </a:xfrm>
          <a:prstGeom prst="rect">
            <a:avLst/>
          </a:prstGeom>
        </p:spPr>
        <p:txBody>
          <a:bodyPr wrap="square">
            <a:spAutoFit/>
          </a:bodyPr>
          <a:lstStyle/>
          <a:p>
            <a:r>
              <a:rPr lang="en-US" altLang="zh-TW" dirty="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temp = temp + </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(priors,Ntrain,1);</a:t>
            </a:r>
            <a:r>
              <a:rPr lang="zh-TW" altLang="en-US" sz="1600" dirty="0">
                <a:solidFill>
                  <a:srgbClr val="000000"/>
                </a:solidFill>
                <a:latin typeface="Courier New" panose="02070309020205020404" pitchFamily="49" charset="0"/>
              </a:rPr>
              <a:t> </a:t>
            </a:r>
          </a:p>
          <a:p>
            <a:r>
              <a:rPr lang="en-US" altLang="zh-TW" sz="1600" dirty="0">
                <a:solidFill>
                  <a:srgbClr val="000000"/>
                </a:solidFill>
                <a:latin typeface="Courier New" panose="02070309020205020404" pitchFamily="49" charset="0"/>
              </a:rPr>
              <a:t>            q = </a:t>
            </a:r>
            <a:r>
              <a:rPr lang="en-US" altLang="zh-TW" sz="1600" dirty="0" err="1">
                <a:solidFill>
                  <a:srgbClr val="000000"/>
                </a:solidFill>
                <a:latin typeface="Courier New" panose="02070309020205020404" pitchFamily="49" charset="0"/>
              </a:rPr>
              <a:t>exp</a:t>
            </a:r>
            <a:r>
              <a:rPr lang="en-US" altLang="zh-TW" sz="1600" dirty="0">
                <a:solidFill>
                  <a:srgbClr val="000000"/>
                </a:solidFill>
                <a:latin typeface="Courier New" panose="02070309020205020404" pitchFamily="49" charset="0"/>
              </a:rPr>
              <a:t>(temp - </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(max(temp,[],2),1,K));</a:t>
            </a:r>
          </a:p>
          <a:p>
            <a:r>
              <a:rPr lang="en-US" altLang="zh-TW" sz="1600" dirty="0">
                <a:solidFill>
                  <a:srgbClr val="000000"/>
                </a:solidFill>
                <a:latin typeface="Courier New" panose="02070309020205020404" pitchFamily="49" charset="0"/>
              </a:rPr>
              <a:t>            </a:t>
            </a:r>
            <a:r>
              <a:rPr lang="en-US" altLang="zh-TW" sz="1600" dirty="0">
                <a:solidFill>
                  <a:srgbClr val="028009"/>
                </a:solidFill>
                <a:latin typeface="Courier New" panose="02070309020205020404" pitchFamily="49" charset="0"/>
              </a:rPr>
              <a:t>% Minor hack for numerical issues - stops the code crashing when</a:t>
            </a:r>
          </a:p>
          <a:p>
            <a:r>
              <a:rPr lang="en-US" altLang="zh-TW" sz="1600" dirty="0">
                <a:solidFill>
                  <a:srgbClr val="000000"/>
                </a:solidFill>
                <a:latin typeface="Courier New" panose="02070309020205020404" pitchFamily="49" charset="0"/>
              </a:rPr>
              <a:t>            </a:t>
            </a:r>
            <a:r>
              <a:rPr lang="en-US" altLang="zh-TW" sz="1600" dirty="0">
                <a:solidFill>
                  <a:srgbClr val="028009"/>
                </a:solidFill>
                <a:latin typeface="Courier New" panose="02070309020205020404" pitchFamily="49" charset="0"/>
              </a:rPr>
              <a:t>% clusters are empty - would be better to use MAP.</a:t>
            </a:r>
          </a:p>
          <a:p>
            <a:r>
              <a:rPr lang="en-US" altLang="zh-TW" sz="1600" dirty="0">
                <a:solidFill>
                  <a:srgbClr val="000000"/>
                </a:solidFill>
                <a:latin typeface="Courier New" panose="02070309020205020404" pitchFamily="49" charset="0"/>
              </a:rPr>
              <a:t>            q(q&lt;1e-3) = 1e-3</a:t>
            </a:r>
            <a:r>
              <a:rPr lang="en-US" altLang="zh-TW" sz="1600" dirty="0" smtClean="0">
                <a:solidFill>
                  <a:srgbClr val="000000"/>
                </a:solidFill>
                <a:latin typeface="Courier New" panose="02070309020205020404" pitchFamily="49" charset="0"/>
              </a:rPr>
              <a:t>;</a:t>
            </a:r>
            <a:r>
              <a:rPr lang="en-US" altLang="zh-TW" sz="1600" dirty="0">
                <a:solidFill>
                  <a:srgbClr val="000000"/>
                </a:solidFill>
                <a:latin typeface="Courier New" panose="02070309020205020404" pitchFamily="49" charset="0"/>
              </a:rPr>
              <a:t> q(q&gt;1-1e-3) = 1-1e-3</a:t>
            </a:r>
            <a:r>
              <a:rPr lang="en-US" altLang="zh-TW" sz="1600" dirty="0" smtClean="0">
                <a:solidFill>
                  <a:srgbClr val="000000"/>
                </a:solidFill>
                <a:latin typeface="Courier New" panose="02070309020205020404" pitchFamily="49" charset="0"/>
              </a:rPr>
              <a:t>;</a:t>
            </a:r>
            <a:r>
              <a:rPr lang="en-US" altLang="zh-TW" sz="1600" dirty="0">
                <a:solidFill>
                  <a:srgbClr val="000000"/>
                </a:solidFill>
                <a:latin typeface="Courier New" panose="02070309020205020404" pitchFamily="49" charset="0"/>
              </a:rPr>
              <a:t> q = q./</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(sum(q,2),1,K</a:t>
            </a:r>
            <a:r>
              <a:rPr lang="en-US" altLang="zh-TW" sz="1600" dirty="0" smtClean="0">
                <a:solidFill>
                  <a:srgbClr val="000000"/>
                </a:solidFill>
                <a:latin typeface="Courier New" panose="02070309020205020404" pitchFamily="49" charset="0"/>
              </a:rPr>
              <a:t>);</a:t>
            </a:r>
            <a:endParaRPr lang="en-US" altLang="zh-TW" sz="1600" dirty="0">
              <a:solidFill>
                <a:srgbClr val="000000"/>
              </a:solidFill>
              <a:latin typeface="Courier New" panose="02070309020205020404" pitchFamily="49" charset="0"/>
            </a:endParaRPr>
          </a:p>
          <a:p>
            <a:r>
              <a:rPr lang="en-US" altLang="zh-TW" sz="1600" dirty="0" smtClean="0">
                <a:solidFill>
                  <a:srgbClr val="000000"/>
                </a:solidFill>
                <a:latin typeface="Courier New" panose="02070309020205020404" pitchFamily="49" charset="0"/>
              </a:rPr>
              <a:t>            priors </a:t>
            </a:r>
            <a:r>
              <a:rPr lang="en-US" altLang="zh-TW" sz="1600" dirty="0">
                <a:solidFill>
                  <a:srgbClr val="000000"/>
                </a:solidFill>
                <a:latin typeface="Courier New" panose="02070309020205020404" pitchFamily="49" charset="0"/>
              </a:rPr>
              <a:t>= mean(q,1</a:t>
            </a:r>
            <a:r>
              <a:rPr lang="en-US" altLang="zh-TW" sz="1600" dirty="0" smtClean="0">
                <a:solidFill>
                  <a:srgbClr val="000000"/>
                </a:solidFill>
                <a:latin typeface="Courier New" panose="02070309020205020404" pitchFamily="49" charset="0"/>
              </a:rPr>
              <a:t>);</a:t>
            </a:r>
            <a:r>
              <a:rPr lang="en-US" altLang="zh-TW" sz="1600" dirty="0">
                <a:solidFill>
                  <a:srgbClr val="028009"/>
                </a:solidFill>
                <a:latin typeface="Courier New" panose="02070309020205020404" pitchFamily="49" charset="0"/>
              </a:rPr>
              <a:t> % Update </a:t>
            </a:r>
            <a:r>
              <a:rPr lang="en-US" altLang="zh-TW" sz="1600" dirty="0" smtClean="0">
                <a:solidFill>
                  <a:srgbClr val="028009"/>
                </a:solidFill>
                <a:latin typeface="Courier New" panose="02070309020205020404" pitchFamily="49" charset="0"/>
              </a:rPr>
              <a:t>priors</a:t>
            </a:r>
            <a:endParaRPr lang="en-US" altLang="zh-TW" sz="1600" dirty="0">
              <a:solidFill>
                <a:srgbClr val="000000"/>
              </a:solidFill>
              <a:latin typeface="Courier New" panose="02070309020205020404" pitchFamily="49" charset="0"/>
            </a:endParaRPr>
          </a:p>
          <a:p>
            <a:r>
              <a:rPr lang="en-US" altLang="zh-TW" sz="1600" dirty="0" smtClean="0">
                <a:solidFill>
                  <a:srgbClr val="0E00FF"/>
                </a:solidFill>
                <a:latin typeface="Courier New" panose="02070309020205020404" pitchFamily="49" charset="0"/>
              </a:rPr>
              <a:t>            for</a:t>
            </a:r>
            <a:r>
              <a:rPr lang="en-US" altLang="zh-TW" sz="1600" dirty="0" smtClean="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k = </a:t>
            </a:r>
            <a:r>
              <a:rPr lang="en-US" altLang="zh-TW" sz="1600" dirty="0" smtClean="0">
                <a:solidFill>
                  <a:srgbClr val="000000"/>
                </a:solidFill>
                <a:latin typeface="Courier New" panose="02070309020205020404" pitchFamily="49" charset="0"/>
              </a:rPr>
              <a:t>1:K </a:t>
            </a:r>
            <a:r>
              <a:rPr lang="en-US" altLang="zh-TW" sz="1600" dirty="0">
                <a:solidFill>
                  <a:srgbClr val="028009"/>
                </a:solidFill>
                <a:latin typeface="Courier New" panose="02070309020205020404" pitchFamily="49" charset="0"/>
              </a:rPr>
              <a:t>% Update </a:t>
            </a:r>
            <a:r>
              <a:rPr lang="en-US" altLang="zh-TW" sz="1600" dirty="0" smtClean="0">
                <a:solidFill>
                  <a:srgbClr val="028009"/>
                </a:solidFill>
                <a:latin typeface="Courier New" panose="02070309020205020404" pitchFamily="49" charset="0"/>
              </a:rPr>
              <a:t>means</a:t>
            </a:r>
            <a:endParaRPr lang="en-US" altLang="zh-TW" sz="1600" dirty="0">
              <a:solidFill>
                <a:srgbClr val="000000"/>
              </a:solidFill>
              <a:latin typeface="Courier New" panose="02070309020205020404" pitchFamily="49" charset="0"/>
            </a:endParaRPr>
          </a:p>
          <a:p>
            <a:r>
              <a:rPr lang="en-US" altLang="zh-TW" sz="1600" dirty="0">
                <a:solidFill>
                  <a:srgbClr val="000000"/>
                </a:solidFill>
                <a:latin typeface="Courier New" panose="02070309020205020404" pitchFamily="49" charset="0"/>
              </a:rPr>
              <a:t>                means(k,:) = sum(</a:t>
            </a:r>
            <a:r>
              <a:rPr lang="en-US" altLang="zh-TW" sz="1600" dirty="0" err="1">
                <a:solidFill>
                  <a:srgbClr val="000000"/>
                </a:solidFill>
                <a:latin typeface="Courier New" panose="02070309020205020404" pitchFamily="49" charset="0"/>
              </a:rPr>
              <a:t>trainX</a:t>
            </a:r>
            <a:r>
              <a:rPr lang="en-US" altLang="zh-TW" sz="1600" dirty="0">
                <a:solidFill>
                  <a:srgbClr val="000000"/>
                </a:solidFill>
                <a:latin typeface="Courier New" panose="02070309020205020404" pitchFamily="49" charset="0"/>
              </a:rPr>
              <a:t>.*</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(q(:,k),1,D),1)./sum(q(:,k));</a:t>
            </a:r>
          </a:p>
          <a:p>
            <a:r>
              <a:rPr lang="en-US" altLang="zh-TW" sz="1600" dirty="0">
                <a:solidFill>
                  <a:srgbClr val="000000"/>
                </a:solidFill>
                <a:latin typeface="Courier New" panose="02070309020205020404" pitchFamily="49" charset="0"/>
              </a:rPr>
              <a:t>            </a:t>
            </a:r>
            <a:r>
              <a:rPr lang="en-US" altLang="zh-TW" sz="1600" dirty="0" smtClean="0">
                <a:solidFill>
                  <a:srgbClr val="0E00FF"/>
                </a:solidFill>
                <a:latin typeface="Courier New" panose="02070309020205020404" pitchFamily="49" charset="0"/>
              </a:rPr>
              <a:t>end</a:t>
            </a:r>
            <a:r>
              <a:rPr lang="en-US" altLang="zh-TW" sz="1600" dirty="0" smtClean="0">
                <a:solidFill>
                  <a:srgbClr val="000000"/>
                </a:solidFill>
                <a:latin typeface="Courier New" panose="02070309020205020404" pitchFamily="49" charset="0"/>
              </a:rPr>
              <a:t>            </a:t>
            </a:r>
            <a:endParaRPr lang="en-US" altLang="zh-TW" sz="1600" dirty="0">
              <a:solidFill>
                <a:srgbClr val="028009"/>
              </a:solidFill>
              <a:latin typeface="Courier New" panose="02070309020205020404" pitchFamily="49" charset="0"/>
            </a:endParaRP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for</a:t>
            </a:r>
            <a:r>
              <a:rPr lang="en-US" altLang="zh-TW" sz="1600" dirty="0">
                <a:solidFill>
                  <a:srgbClr val="000000"/>
                </a:solidFill>
                <a:latin typeface="Courier New" panose="02070309020205020404" pitchFamily="49" charset="0"/>
              </a:rPr>
              <a:t> k = </a:t>
            </a:r>
            <a:r>
              <a:rPr lang="en-US" altLang="zh-TW" sz="1600" dirty="0" smtClean="0">
                <a:solidFill>
                  <a:srgbClr val="000000"/>
                </a:solidFill>
                <a:latin typeface="Courier New" panose="02070309020205020404" pitchFamily="49" charset="0"/>
              </a:rPr>
              <a:t>1:K </a:t>
            </a:r>
            <a:r>
              <a:rPr lang="en-US" altLang="zh-TW" sz="1600" dirty="0">
                <a:solidFill>
                  <a:srgbClr val="028009"/>
                </a:solidFill>
                <a:latin typeface="Courier New" panose="02070309020205020404" pitchFamily="49" charset="0"/>
              </a:rPr>
              <a:t>% update </a:t>
            </a:r>
            <a:r>
              <a:rPr lang="en-US" altLang="zh-TW" sz="1600" dirty="0" err="1">
                <a:solidFill>
                  <a:srgbClr val="028009"/>
                </a:solidFill>
                <a:latin typeface="Courier New" panose="02070309020205020404" pitchFamily="49" charset="0"/>
              </a:rPr>
              <a:t>covariances</a:t>
            </a:r>
            <a:endParaRPr lang="en-US" altLang="zh-TW" sz="1600" dirty="0">
              <a:solidFill>
                <a:srgbClr val="000000"/>
              </a:solidFill>
              <a:latin typeface="Courier New" panose="02070309020205020404" pitchFamily="49" charset="0"/>
            </a:endParaRPr>
          </a:p>
          <a:p>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Xm</a:t>
            </a:r>
            <a:r>
              <a:rPr lang="en-US" altLang="zh-TW" sz="1600" dirty="0">
                <a:solidFill>
                  <a:srgbClr val="000000"/>
                </a:solidFill>
                <a:latin typeface="Courier New" panose="02070309020205020404" pitchFamily="49" charset="0"/>
              </a:rPr>
              <a:t> = </a:t>
            </a:r>
            <a:r>
              <a:rPr lang="en-US" altLang="zh-TW" sz="1600" dirty="0" err="1">
                <a:solidFill>
                  <a:srgbClr val="000000"/>
                </a:solidFill>
                <a:latin typeface="Courier New" panose="02070309020205020404" pitchFamily="49" charset="0"/>
              </a:rPr>
              <a:t>trainX</a:t>
            </a:r>
            <a:r>
              <a:rPr lang="en-US" altLang="zh-TW" sz="1600" dirty="0">
                <a:solidFill>
                  <a:srgbClr val="000000"/>
                </a:solidFill>
                <a:latin typeface="Courier New" panose="02070309020205020404" pitchFamily="49" charset="0"/>
              </a:rPr>
              <a:t> - </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(means(k,:),Ntrain,1);</a:t>
            </a:r>
          </a:p>
          <a:p>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covs</a:t>
            </a:r>
            <a:r>
              <a:rPr lang="en-US" altLang="zh-TW" sz="1600" dirty="0">
                <a:solidFill>
                  <a:srgbClr val="000000"/>
                </a:solidFill>
                <a:latin typeface="Courier New" panose="02070309020205020404" pitchFamily="49" charset="0"/>
              </a:rPr>
              <a:t>(:,:,k) = (</a:t>
            </a:r>
            <a:r>
              <a:rPr lang="en-US" altLang="zh-TW" sz="1600" dirty="0" err="1">
                <a:solidFill>
                  <a:srgbClr val="000000"/>
                </a:solidFill>
                <a:latin typeface="Courier New" panose="02070309020205020404" pitchFamily="49" charset="0"/>
              </a:rPr>
              <a:t>Xm</a:t>
            </a:r>
            <a:r>
              <a:rPr lang="en-US" altLang="zh-TW" sz="1600" dirty="0">
                <a:solidFill>
                  <a:srgbClr val="000000"/>
                </a:solidFill>
                <a:latin typeface="Courier New" panose="02070309020205020404" pitchFamily="49" charset="0"/>
              </a:rPr>
              <a:t>.*</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(q(:,k),1,D))'*</a:t>
            </a:r>
            <a:r>
              <a:rPr lang="en-US" altLang="zh-TW" sz="1600" dirty="0" err="1">
                <a:solidFill>
                  <a:srgbClr val="000000"/>
                </a:solidFill>
                <a:latin typeface="Courier New" panose="02070309020205020404" pitchFamily="49" charset="0"/>
              </a:rPr>
              <a:t>Xm</a:t>
            </a:r>
            <a:r>
              <a:rPr lang="en-US" altLang="zh-TW" sz="1600" dirty="0">
                <a:solidFill>
                  <a:srgbClr val="000000"/>
                </a:solidFill>
                <a:latin typeface="Courier New" panose="02070309020205020404" pitchFamily="49" charset="0"/>
              </a:rPr>
              <a:t>;</a:t>
            </a:r>
          </a:p>
          <a:p>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covs</a:t>
            </a:r>
            <a:r>
              <a:rPr lang="en-US" altLang="zh-TW" sz="1600" dirty="0">
                <a:solidFill>
                  <a:srgbClr val="000000"/>
                </a:solidFill>
                <a:latin typeface="Courier New" panose="02070309020205020404" pitchFamily="49" charset="0"/>
              </a:rPr>
              <a:t>(:,:,k) = </a:t>
            </a:r>
            <a:r>
              <a:rPr lang="en-US" altLang="zh-TW" sz="1600" dirty="0" err="1">
                <a:solidFill>
                  <a:srgbClr val="000000"/>
                </a:solidFill>
                <a:latin typeface="Courier New" panose="02070309020205020404" pitchFamily="49" charset="0"/>
              </a:rPr>
              <a:t>covs</a:t>
            </a:r>
            <a:r>
              <a:rPr lang="en-US" altLang="zh-TW" sz="1600" dirty="0">
                <a:solidFill>
                  <a:srgbClr val="000000"/>
                </a:solidFill>
                <a:latin typeface="Courier New" panose="02070309020205020404" pitchFamily="49" charset="0"/>
              </a:rPr>
              <a:t>(:,:,k)./sum(q(:,k));</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end</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end</a:t>
            </a:r>
            <a:r>
              <a:rPr lang="zh-TW" altLang="en-US" sz="1600" dirty="0">
                <a:solidFill>
                  <a:srgbClr val="000000"/>
                </a:solidFill>
                <a:latin typeface="Courier New" panose="02070309020205020404" pitchFamily="49" charset="0"/>
              </a:rPr>
              <a:t>              </a:t>
            </a:r>
          </a:p>
          <a:p>
            <a:r>
              <a:rPr lang="en-US" altLang="zh-TW" sz="1600" dirty="0" smtClean="0">
                <a:solidFill>
                  <a:srgbClr val="000000"/>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Ntest</a:t>
            </a:r>
            <a:r>
              <a:rPr lang="en-US" altLang="zh-TW" sz="1600" dirty="0" smtClean="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 size(testX,1</a:t>
            </a:r>
            <a:r>
              <a:rPr lang="en-US" altLang="zh-TW" sz="1600" dirty="0" smtClean="0">
                <a:solidFill>
                  <a:srgbClr val="000000"/>
                </a:solidFill>
                <a:latin typeface="Courier New" panose="02070309020205020404" pitchFamily="49" charset="0"/>
              </a:rPr>
              <a:t>); temp </a:t>
            </a:r>
            <a:r>
              <a:rPr lang="en-US" altLang="zh-TW" sz="1600" dirty="0">
                <a:solidFill>
                  <a:srgbClr val="000000"/>
                </a:solidFill>
                <a:latin typeface="Courier New" panose="02070309020205020404" pitchFamily="49" charset="0"/>
              </a:rPr>
              <a:t>= zeros(</a:t>
            </a:r>
            <a:r>
              <a:rPr lang="en-US" altLang="zh-TW" sz="1600" dirty="0" err="1">
                <a:solidFill>
                  <a:srgbClr val="000000"/>
                </a:solidFill>
                <a:latin typeface="Courier New" panose="02070309020205020404" pitchFamily="49" charset="0"/>
              </a:rPr>
              <a:t>Ntest,K</a:t>
            </a:r>
            <a:r>
              <a:rPr lang="en-US" altLang="zh-TW" sz="1600" dirty="0">
                <a:solidFill>
                  <a:srgbClr val="000000"/>
                </a:solidFill>
                <a:latin typeface="Courier New" panose="02070309020205020404" pitchFamily="49" charset="0"/>
              </a:rPr>
              <a:t>);</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for</a:t>
            </a:r>
            <a:r>
              <a:rPr lang="en-US" altLang="zh-TW" sz="1600" dirty="0">
                <a:solidFill>
                  <a:srgbClr val="000000"/>
                </a:solidFill>
                <a:latin typeface="Courier New" panose="02070309020205020404" pitchFamily="49" charset="0"/>
              </a:rPr>
              <a:t> k = </a:t>
            </a:r>
            <a:r>
              <a:rPr lang="en-US" altLang="zh-TW" sz="1600" dirty="0" smtClean="0">
                <a:solidFill>
                  <a:srgbClr val="000000"/>
                </a:solidFill>
                <a:latin typeface="Courier New" panose="02070309020205020404" pitchFamily="49" charset="0"/>
              </a:rPr>
              <a:t>1:K  </a:t>
            </a:r>
            <a:r>
              <a:rPr lang="en-US" altLang="zh-TW" sz="1600" dirty="0">
                <a:solidFill>
                  <a:srgbClr val="028009"/>
                </a:solidFill>
                <a:latin typeface="Courier New" panose="02070309020205020404" pitchFamily="49" charset="0"/>
              </a:rPr>
              <a:t>% Compute the held-out </a:t>
            </a:r>
            <a:r>
              <a:rPr lang="en-US" altLang="zh-TW" sz="1600" dirty="0" smtClean="0">
                <a:solidFill>
                  <a:srgbClr val="028009"/>
                </a:solidFill>
                <a:latin typeface="Courier New" panose="02070309020205020404" pitchFamily="49" charset="0"/>
              </a:rPr>
              <a:t>likelihood</a:t>
            </a:r>
            <a:endParaRPr lang="en-US" altLang="zh-TW" sz="1600" dirty="0">
              <a:solidFill>
                <a:srgbClr val="000000"/>
              </a:solidFill>
              <a:latin typeface="Courier New" panose="02070309020205020404" pitchFamily="49" charset="0"/>
            </a:endParaRPr>
          </a:p>
          <a:p>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const</a:t>
            </a:r>
            <a:r>
              <a:rPr lang="en-US" altLang="zh-TW" sz="1600" dirty="0">
                <a:solidFill>
                  <a:srgbClr val="000000"/>
                </a:solidFill>
                <a:latin typeface="Courier New" panose="02070309020205020404" pitchFamily="49" charset="0"/>
              </a:rPr>
              <a:t> = -(D/2)*log(2*pi) - 0.5*log(</a:t>
            </a:r>
            <a:r>
              <a:rPr lang="en-US" altLang="zh-TW" sz="1600" dirty="0" err="1">
                <a:solidFill>
                  <a:srgbClr val="000000"/>
                </a:solidFill>
                <a:latin typeface="Courier New" panose="02070309020205020404" pitchFamily="49" charset="0"/>
              </a:rPr>
              <a:t>det</a:t>
            </a:r>
            <a:r>
              <a:rPr lang="en-US" altLang="zh-TW" sz="1600" dirty="0">
                <a:solidFill>
                  <a:srgbClr val="000000"/>
                </a:solidFill>
                <a:latin typeface="Courier New" panose="02070309020205020404" pitchFamily="49" charset="0"/>
              </a:rPr>
              <a:t>(</a:t>
            </a:r>
            <a:r>
              <a:rPr lang="en-US" altLang="zh-TW" sz="1600" dirty="0" err="1">
                <a:solidFill>
                  <a:srgbClr val="000000"/>
                </a:solidFill>
                <a:latin typeface="Courier New" panose="02070309020205020404" pitchFamily="49" charset="0"/>
              </a:rPr>
              <a:t>covs</a:t>
            </a:r>
            <a:r>
              <a:rPr lang="en-US" altLang="zh-TW" sz="1600" dirty="0">
                <a:solidFill>
                  <a:srgbClr val="000000"/>
                </a:solidFill>
                <a:latin typeface="Courier New" panose="02070309020205020404" pitchFamily="49" charset="0"/>
              </a:rPr>
              <a:t>(:,:,k)));</a:t>
            </a:r>
          </a:p>
          <a:p>
            <a:r>
              <a:rPr lang="en-US" altLang="zh-TW" sz="1600" dirty="0">
                <a:solidFill>
                  <a:srgbClr val="000000"/>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Xm</a:t>
            </a:r>
            <a:r>
              <a:rPr lang="en-US" altLang="zh-TW" sz="1600" dirty="0" smtClean="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testX</a:t>
            </a:r>
            <a:r>
              <a:rPr lang="en-US" altLang="zh-TW" sz="1600" dirty="0">
                <a:solidFill>
                  <a:srgbClr val="000000"/>
                </a:solidFill>
                <a:latin typeface="Courier New" panose="02070309020205020404" pitchFamily="49" charset="0"/>
              </a:rPr>
              <a:t> - </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(means(k,:),Ntest,1);</a:t>
            </a:r>
          </a:p>
          <a:p>
            <a:r>
              <a:rPr lang="nl-NL" altLang="zh-TW" sz="1600" dirty="0">
                <a:solidFill>
                  <a:srgbClr val="000000"/>
                </a:solidFill>
                <a:latin typeface="Courier New" panose="02070309020205020404" pitchFamily="49" charset="0"/>
              </a:rPr>
              <a:t>            </a:t>
            </a:r>
            <a:r>
              <a:rPr lang="nl-NL" altLang="zh-TW" sz="1600" dirty="0" smtClean="0">
                <a:solidFill>
                  <a:srgbClr val="000000"/>
                </a:solidFill>
                <a:latin typeface="Courier New" panose="02070309020205020404" pitchFamily="49" charset="0"/>
              </a:rPr>
              <a:t>temp</a:t>
            </a:r>
            <a:r>
              <a:rPr lang="nl-NL" altLang="zh-TW" sz="1600" dirty="0">
                <a:solidFill>
                  <a:srgbClr val="000000"/>
                </a:solidFill>
                <a:latin typeface="Courier New" panose="02070309020205020404" pitchFamily="49" charset="0"/>
              </a:rPr>
              <a:t>(:,k) = const - 0.5 * diag(Xm*inv(covs(:,:,k))*Xm');</a:t>
            </a:r>
            <a:r>
              <a:rPr lang="zh-TW" altLang="en-US" sz="1600" dirty="0">
                <a:solidFill>
                  <a:srgbClr val="000000"/>
                </a:solidFill>
                <a:latin typeface="Courier New" panose="02070309020205020404" pitchFamily="49" charset="0"/>
              </a:rPr>
              <a:t>                </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end</a:t>
            </a:r>
          </a:p>
          <a:p>
            <a:r>
              <a:rPr lang="en-US" altLang="zh-TW" sz="1600" dirty="0">
                <a:solidFill>
                  <a:srgbClr val="000000"/>
                </a:solidFill>
                <a:latin typeface="Courier New" panose="02070309020205020404" pitchFamily="49" charset="0"/>
              </a:rPr>
              <a:t>        temp = </a:t>
            </a:r>
            <a:r>
              <a:rPr lang="en-US" altLang="zh-TW" sz="1600" dirty="0" err="1">
                <a:solidFill>
                  <a:srgbClr val="000000"/>
                </a:solidFill>
                <a:latin typeface="Courier New" panose="02070309020205020404" pitchFamily="49" charset="0"/>
              </a:rPr>
              <a:t>exp</a:t>
            </a:r>
            <a:r>
              <a:rPr lang="en-US" altLang="zh-TW" sz="1600" dirty="0">
                <a:solidFill>
                  <a:srgbClr val="000000"/>
                </a:solidFill>
                <a:latin typeface="Courier New" panose="02070309020205020404" pitchFamily="49" charset="0"/>
              </a:rPr>
              <a:t>(temp).*</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(priors,Ntest,1);</a:t>
            </a:r>
          </a:p>
          <a:p>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outlike</a:t>
            </a:r>
            <a:r>
              <a:rPr lang="en-US" altLang="zh-TW" sz="1600" dirty="0">
                <a:solidFill>
                  <a:srgbClr val="000000"/>
                </a:solidFill>
                <a:latin typeface="Courier New" panose="02070309020205020404" pitchFamily="49" charset="0"/>
              </a:rPr>
              <a:t>(</a:t>
            </a:r>
            <a:r>
              <a:rPr lang="en-US" altLang="zh-TW" sz="1600" dirty="0" err="1">
                <a:solidFill>
                  <a:srgbClr val="000000"/>
                </a:solidFill>
                <a:latin typeface="Courier New" panose="02070309020205020404" pitchFamily="49" charset="0"/>
              </a:rPr>
              <a:t>kv,csizes</a:t>
            </a:r>
            <a:r>
              <a:rPr lang="en-US" altLang="zh-TW" sz="1600" dirty="0">
                <a:solidFill>
                  <a:srgbClr val="000000"/>
                </a:solidFill>
                <a:latin typeface="Courier New" panose="02070309020205020404" pitchFamily="49" charset="0"/>
              </a:rPr>
              <a:t>(fold)+1:csizes(fold+1)) = log(sum(temp,2))';</a:t>
            </a:r>
            <a:r>
              <a:rPr lang="zh-TW" altLang="en-US" sz="1600" dirty="0">
                <a:solidFill>
                  <a:srgbClr val="000000"/>
                </a:solidFill>
                <a:latin typeface="Courier New" panose="02070309020205020404" pitchFamily="49" charset="0"/>
              </a:rPr>
              <a:t>               </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end</a:t>
            </a:r>
          </a:p>
          <a:p>
            <a:r>
              <a:rPr lang="en-US" altLang="zh-TW" sz="1600" dirty="0" smtClean="0">
                <a:solidFill>
                  <a:srgbClr val="0E00FF"/>
                </a:solidFill>
                <a:latin typeface="Courier New" panose="02070309020205020404" pitchFamily="49" charset="0"/>
              </a:rPr>
              <a:t>end</a:t>
            </a:r>
            <a:endParaRPr lang="zh-TW" altLang="en-US" sz="1600" dirty="0">
              <a:solidFill>
                <a:srgbClr val="0E00FF"/>
              </a:solidFill>
              <a:latin typeface="Courier New" panose="02070309020205020404" pitchFamily="49" charset="0"/>
            </a:endParaRPr>
          </a:p>
          <a:p>
            <a:r>
              <a:rPr lang="en-US" altLang="zh-TW" sz="1600" dirty="0" err="1" smtClean="0">
                <a:solidFill>
                  <a:srgbClr val="000000"/>
                </a:solidFill>
                <a:latin typeface="Courier New" panose="02070309020205020404" pitchFamily="49" charset="0"/>
              </a:rPr>
              <a:t>errorbar</a:t>
            </a:r>
            <a:r>
              <a:rPr lang="en-US" altLang="zh-TW" sz="1600" dirty="0" smtClean="0">
                <a:solidFill>
                  <a:srgbClr val="000000"/>
                </a:solidFill>
                <a:latin typeface="Courier New" panose="02070309020205020404" pitchFamily="49" charset="0"/>
              </a:rPr>
              <a:t>(</a:t>
            </a:r>
            <a:r>
              <a:rPr lang="en-US" altLang="zh-TW" sz="1600" dirty="0" err="1" smtClean="0">
                <a:solidFill>
                  <a:srgbClr val="000000"/>
                </a:solidFill>
                <a:latin typeface="Courier New" panose="02070309020205020404" pitchFamily="49" charset="0"/>
              </a:rPr>
              <a:t>Kvals,mean</a:t>
            </a:r>
            <a:r>
              <a:rPr lang="en-US" altLang="zh-TW" sz="1600" dirty="0" smtClean="0">
                <a:solidFill>
                  <a:srgbClr val="000000"/>
                </a:solidFill>
                <a:latin typeface="Courier New" panose="02070309020205020404" pitchFamily="49" charset="0"/>
              </a:rPr>
              <a:t>(outlike,2</a:t>
            </a:r>
            <a:r>
              <a:rPr lang="en-US" altLang="zh-TW" sz="1600" dirty="0">
                <a:solidFill>
                  <a:srgbClr val="000000"/>
                </a:solidFill>
                <a:latin typeface="Courier New" panose="02070309020205020404" pitchFamily="49" charset="0"/>
              </a:rPr>
              <a:t>),</a:t>
            </a:r>
            <a:r>
              <a:rPr lang="en-US" altLang="zh-TW" sz="1600" dirty="0" err="1">
                <a:solidFill>
                  <a:srgbClr val="000000"/>
                </a:solidFill>
                <a:latin typeface="Courier New" panose="02070309020205020404" pitchFamily="49" charset="0"/>
              </a:rPr>
              <a:t>std</a:t>
            </a:r>
            <a:r>
              <a:rPr lang="en-US" altLang="zh-TW" sz="1600" dirty="0">
                <a:solidFill>
                  <a:srgbClr val="000000"/>
                </a:solidFill>
                <a:latin typeface="Courier New" panose="02070309020205020404" pitchFamily="49" charset="0"/>
              </a:rPr>
              <a:t>(outlike,1,2)./</a:t>
            </a:r>
            <a:r>
              <a:rPr lang="en-US" altLang="zh-TW" sz="1600" dirty="0" err="1">
                <a:solidFill>
                  <a:srgbClr val="000000"/>
                </a:solidFill>
                <a:latin typeface="Courier New" panose="02070309020205020404" pitchFamily="49" charset="0"/>
              </a:rPr>
              <a:t>sqrt</a:t>
            </a:r>
            <a:r>
              <a:rPr lang="en-US" altLang="zh-TW" sz="1600" dirty="0">
                <a:solidFill>
                  <a:srgbClr val="000000"/>
                </a:solidFill>
                <a:latin typeface="Courier New" panose="02070309020205020404" pitchFamily="49" charset="0"/>
              </a:rPr>
              <a:t>(N</a:t>
            </a:r>
            <a:r>
              <a:rPr lang="en-US" altLang="zh-TW" sz="1600" dirty="0" smtClean="0">
                <a:solidFill>
                  <a:srgbClr val="000000"/>
                </a:solidFill>
                <a:latin typeface="Courier New" panose="02070309020205020404" pitchFamily="49" charset="0"/>
              </a:rPr>
              <a:t>)); </a:t>
            </a:r>
            <a:r>
              <a:rPr lang="en-US" altLang="zh-TW" sz="1600" dirty="0">
                <a:solidFill>
                  <a:srgbClr val="028009"/>
                </a:solidFill>
                <a:latin typeface="Courier New" panose="02070309020205020404" pitchFamily="49" charset="0"/>
              </a:rPr>
              <a:t>%% Plot the evolution in log likelihood</a:t>
            </a:r>
          </a:p>
          <a:p>
            <a:r>
              <a:rPr lang="en-US" altLang="zh-TW" sz="1600" dirty="0" err="1" smtClean="0">
                <a:solidFill>
                  <a:srgbClr val="000000"/>
                </a:solidFill>
                <a:latin typeface="Courier New" panose="02070309020205020404" pitchFamily="49" charset="0"/>
              </a:rPr>
              <a:t>xlabel</a:t>
            </a:r>
            <a:r>
              <a:rPr lang="en-US" altLang="zh-TW" sz="1600" dirty="0">
                <a:solidFill>
                  <a:srgbClr val="000000"/>
                </a:solidFill>
                <a:latin typeface="Courier New" panose="02070309020205020404" pitchFamily="49" charset="0"/>
              </a:rPr>
              <a:t>(</a:t>
            </a:r>
            <a:r>
              <a:rPr lang="en-US" altLang="zh-TW" sz="1600" dirty="0">
                <a:solidFill>
                  <a:srgbClr val="AA04F9"/>
                </a:solidFill>
                <a:latin typeface="Courier New" panose="02070309020205020404" pitchFamily="49" charset="0"/>
              </a:rPr>
              <a:t>'K</a:t>
            </a:r>
            <a:r>
              <a:rPr lang="en-US" altLang="zh-TW" sz="1600" dirty="0" smtClean="0">
                <a:solidFill>
                  <a:srgbClr val="AA04F9"/>
                </a:solidFill>
                <a:latin typeface="Courier New" panose="02070309020205020404" pitchFamily="49" charset="0"/>
              </a:rPr>
              <a:t>'</a:t>
            </a:r>
            <a:r>
              <a:rPr lang="en-US" altLang="zh-TW" sz="1600" dirty="0" smtClean="0">
                <a:solidFill>
                  <a:srgbClr val="000000"/>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ylabel</a:t>
            </a:r>
            <a:r>
              <a:rPr lang="en-US" altLang="zh-TW" sz="1600" dirty="0">
                <a:solidFill>
                  <a:srgbClr val="000000"/>
                </a:solidFill>
                <a:latin typeface="Courier New" panose="02070309020205020404" pitchFamily="49" charset="0"/>
              </a:rPr>
              <a:t>(</a:t>
            </a:r>
            <a:r>
              <a:rPr lang="en-US" altLang="zh-TW" sz="1600" dirty="0">
                <a:solidFill>
                  <a:srgbClr val="AA04F9"/>
                </a:solidFill>
                <a:latin typeface="Courier New" panose="02070309020205020404" pitchFamily="49" charset="0"/>
              </a:rPr>
              <a:t>'Average held-out </a:t>
            </a:r>
            <a:r>
              <a:rPr lang="en-US" altLang="zh-TW" sz="1600" dirty="0" err="1">
                <a:solidFill>
                  <a:srgbClr val="AA04F9"/>
                </a:solidFill>
                <a:latin typeface="Courier New" panose="02070309020205020404" pitchFamily="49" charset="0"/>
              </a:rPr>
              <a:t>likelidood</a:t>
            </a:r>
            <a:r>
              <a:rPr lang="en-US" altLang="zh-TW" sz="1600" dirty="0">
                <a:solidFill>
                  <a:srgbClr val="AA04F9"/>
                </a:solidFill>
                <a:latin typeface="Courier New" panose="02070309020205020404" pitchFamily="49" charset="0"/>
              </a:rPr>
              <a:t> (+- standard error)'</a:t>
            </a:r>
            <a:r>
              <a:rPr lang="en-US" altLang="zh-TW" sz="1600" dirty="0">
                <a:solidFill>
                  <a:srgbClr val="000000"/>
                </a:solidFill>
                <a:latin typeface="Courier New" panose="02070309020205020404" pitchFamily="49" charset="0"/>
              </a:rPr>
              <a:t>);</a:t>
            </a:r>
            <a:endParaRPr lang="zh-TW" altLang="en-US" sz="1600" dirty="0"/>
          </a:p>
        </p:txBody>
      </p:sp>
    </p:spTree>
    <p:extLst>
      <p:ext uri="{BB962C8B-B14F-4D97-AF65-F5344CB8AC3E}">
        <p14:creationId xmlns:p14="http://schemas.microsoft.com/office/powerpoint/2010/main" val="3519610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2901649" y="763456"/>
            <a:ext cx="5639234" cy="4604351"/>
          </a:xfrm>
          <a:prstGeom prst="rect">
            <a:avLst/>
          </a:prstGeom>
        </p:spPr>
      </p:pic>
      <p:sp>
        <p:nvSpPr>
          <p:cNvPr id="3" name="Rectangle 2"/>
          <p:cNvSpPr/>
          <p:nvPr/>
        </p:nvSpPr>
        <p:spPr>
          <a:xfrm>
            <a:off x="443345" y="5498190"/>
            <a:ext cx="11490037" cy="954107"/>
          </a:xfrm>
          <a:prstGeom prst="rect">
            <a:avLst/>
          </a:prstGeom>
        </p:spPr>
        <p:txBody>
          <a:bodyPr wrap="square">
            <a:spAutoFit/>
          </a:bodyPr>
          <a:lstStyle/>
          <a:p>
            <a:r>
              <a:rPr lang="en-US" altLang="zh-TW" sz="2800" dirty="0">
                <a:latin typeface="Times New Roman" panose="02020603050405020304" pitchFamily="18" charset="0"/>
                <a:cs typeface="Times New Roman" panose="02020603050405020304" pitchFamily="18" charset="0"/>
              </a:rPr>
              <a:t>The results are not conclusive </a:t>
            </a:r>
            <a:r>
              <a:rPr lang="en-US" altLang="zh-TW" sz="2800" dirty="0" smtClean="0">
                <a:latin typeface="Times New Roman" panose="02020603050405020304" pitchFamily="18" charset="0"/>
                <a:cs typeface="Times New Roman" panose="02020603050405020304" pitchFamily="18" charset="0"/>
              </a:rPr>
              <a:t>but they </a:t>
            </a:r>
            <a:r>
              <a:rPr lang="en-US" altLang="zh-TW" sz="2800" dirty="0">
                <a:latin typeface="Times New Roman" panose="02020603050405020304" pitchFamily="18" charset="0"/>
                <a:cs typeface="Times New Roman" panose="02020603050405020304" pitchFamily="18" charset="0"/>
              </a:rPr>
              <a:t>do give us an indication that the </a:t>
            </a:r>
            <a:r>
              <a:rPr lang="en-US" altLang="zh-TW" sz="2800" dirty="0" smtClean="0">
                <a:latin typeface="Times New Roman" panose="02020603050405020304" pitchFamily="18" charset="0"/>
                <a:cs typeface="Times New Roman" panose="02020603050405020304" pitchFamily="18" charset="0"/>
              </a:rPr>
              <a:t>likely number </a:t>
            </a:r>
            <a:r>
              <a:rPr lang="en-US" altLang="zh-TW" sz="2800" dirty="0">
                <a:latin typeface="Times New Roman" panose="02020603050405020304" pitchFamily="18" charset="0"/>
                <a:cs typeface="Times New Roman" panose="02020603050405020304" pitchFamily="18" charset="0"/>
              </a:rPr>
              <a:t>lies somewhere between, say, 3 and 8.</a:t>
            </a:r>
            <a:endParaRPr lang="zh-TW" alt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2400581" y="46711"/>
            <a:ext cx="6641370"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Result of MATLAB </a:t>
            </a:r>
            <a:r>
              <a:rPr lang="en-US" altLang="zh-TW" sz="3200" b="1" dirty="0">
                <a:latin typeface="Times New Roman" panose="02020603050405020304" pitchFamily="18" charset="0"/>
                <a:cs typeface="Times New Roman" panose="02020603050405020304" pitchFamily="18" charset="0"/>
              </a:rPr>
              <a:t>script: </a:t>
            </a:r>
            <a:r>
              <a:rPr lang="en-US" altLang="zh-TW" sz="3200" b="1" dirty="0" err="1">
                <a:latin typeface="Times New Roman" panose="02020603050405020304" pitchFamily="18" charset="0"/>
                <a:cs typeface="Times New Roman" panose="02020603050405020304" pitchFamily="18" charset="0"/>
              </a:rPr>
              <a:t>gmixcv.m</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9274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9842" y="124295"/>
            <a:ext cx="10489291" cy="3379395"/>
          </a:xfrm>
          <a:prstGeom prst="rect">
            <a:avLst/>
          </a:prstGeom>
        </p:spPr>
      </p:pic>
      <p:sp>
        <p:nvSpPr>
          <p:cNvPr id="5" name="Rectangle 4"/>
          <p:cNvSpPr/>
          <p:nvPr/>
        </p:nvSpPr>
        <p:spPr>
          <a:xfrm>
            <a:off x="595125" y="3581991"/>
            <a:ext cx="11298724" cy="3046988"/>
          </a:xfrm>
          <a:prstGeom prst="rect">
            <a:avLst/>
          </a:prstGeom>
        </p:spPr>
        <p:txBody>
          <a:bodyPr wrap="square">
            <a:spAutoFit/>
          </a:bodyPr>
          <a:lstStyle/>
          <a:p>
            <a:pPr algn="just"/>
            <a:r>
              <a:rPr lang="en-US" altLang="zh-TW" sz="1600" dirty="0">
                <a:solidFill>
                  <a:srgbClr val="231F20"/>
                </a:solidFill>
                <a:latin typeface="Times New Roman" panose="02020603050405020304" pitchFamily="18" charset="0"/>
                <a:cs typeface="Times New Roman" panose="02020603050405020304" pitchFamily="18" charset="0"/>
              </a:rPr>
              <a:t>The ability to cluster different perfusion compartments in the brain is critical for analyzing brain perfusion. This study presents a method based on a mixture of multivariate Gaussians (</a:t>
            </a:r>
            <a:r>
              <a:rPr lang="en-US" altLang="zh-TW" sz="1600" dirty="0" err="1">
                <a:solidFill>
                  <a:srgbClr val="231F20"/>
                </a:solidFill>
                <a:latin typeface="Times New Roman" panose="02020603050405020304" pitchFamily="18" charset="0"/>
                <a:cs typeface="Times New Roman" panose="02020603050405020304" pitchFamily="18" charset="0"/>
              </a:rPr>
              <a:t>MoMG</a:t>
            </a:r>
            <a:r>
              <a:rPr lang="en-US" altLang="zh-TW" sz="1600" dirty="0">
                <a:solidFill>
                  <a:srgbClr val="231F20"/>
                </a:solidFill>
                <a:latin typeface="Times New Roman" panose="02020603050405020304" pitchFamily="18" charset="0"/>
                <a:cs typeface="Times New Roman" panose="02020603050405020304" pitchFamily="18" charset="0"/>
              </a:rPr>
              <a:t>) and the expectation-maximization (EM) algorithm to dissect various perfusion compartments from dynamic susceptibility contrast (DSC) MR images so that each compartment comprises pixels of similar signal-time curves. This EM-based method provides an objective way to 1) delineate an area to serve as the in-plane arterial input function (AIF) of the feeding artery for adjacent tissues to better quantify the relative cerebral blood volume (</a:t>
            </a:r>
            <a:r>
              <a:rPr lang="en-US" altLang="zh-TW" sz="1600" dirty="0" err="1">
                <a:solidFill>
                  <a:srgbClr val="231F20"/>
                </a:solidFill>
                <a:latin typeface="Times New Roman" panose="02020603050405020304" pitchFamily="18" charset="0"/>
                <a:cs typeface="Times New Roman" panose="02020603050405020304" pitchFamily="18" charset="0"/>
              </a:rPr>
              <a:t>rCBV</a:t>
            </a:r>
            <a:r>
              <a:rPr lang="en-US" altLang="zh-TW" sz="1600" dirty="0">
                <a:solidFill>
                  <a:srgbClr val="231F20"/>
                </a:solidFill>
                <a:latin typeface="Times New Roman" panose="02020603050405020304" pitchFamily="18" charset="0"/>
                <a:cs typeface="Times New Roman" panose="02020603050405020304" pitchFamily="18" charset="0"/>
              </a:rPr>
              <a:t>), relative cerebral blood flow (</a:t>
            </a:r>
            <a:r>
              <a:rPr lang="en-US" altLang="zh-TW" sz="1600" dirty="0" err="1">
                <a:solidFill>
                  <a:srgbClr val="231F20"/>
                </a:solidFill>
                <a:latin typeface="Times New Roman" panose="02020603050405020304" pitchFamily="18" charset="0"/>
                <a:cs typeface="Times New Roman" panose="02020603050405020304" pitchFamily="18" charset="0"/>
              </a:rPr>
              <a:t>rCBF</a:t>
            </a:r>
            <a:r>
              <a:rPr lang="en-US" altLang="zh-TW" sz="1600" dirty="0">
                <a:solidFill>
                  <a:srgbClr val="231F20"/>
                </a:solidFill>
                <a:latin typeface="Times New Roman" panose="02020603050405020304" pitchFamily="18" charset="0"/>
                <a:cs typeface="Times New Roman" panose="02020603050405020304" pitchFamily="18" charset="0"/>
              </a:rPr>
              <a:t>), and mean transit time (MTT); 2) demarcate regions with abnormal perfusion derangement to facilitate diagnosis; and 3) obtain parametric maps with supplementary information, such as temporal scenarios and recirculation of contrast agent. Results from normal subjects show that perfusion cascade manifests (in order of appearance) the arteries, gray matter (GM), white matter (WM), veins and sinuses, and choroid plexus mixed with cerebrospinal fluid (CSF). The averaged </a:t>
            </a:r>
            <a:r>
              <a:rPr lang="en-US" altLang="zh-TW" sz="1600" dirty="0" err="1">
                <a:solidFill>
                  <a:srgbClr val="231F20"/>
                </a:solidFill>
                <a:latin typeface="Times New Roman" panose="02020603050405020304" pitchFamily="18" charset="0"/>
                <a:cs typeface="Times New Roman" panose="02020603050405020304" pitchFamily="18" charset="0"/>
              </a:rPr>
              <a:t>rCBV</a:t>
            </a:r>
            <a:r>
              <a:rPr lang="en-US" altLang="zh-TW" sz="1600" dirty="0">
                <a:solidFill>
                  <a:srgbClr val="231F20"/>
                </a:solidFill>
                <a:latin typeface="Times New Roman" panose="02020603050405020304" pitchFamily="18" charset="0"/>
                <a:cs typeface="Times New Roman" panose="02020603050405020304" pitchFamily="18" charset="0"/>
              </a:rPr>
              <a:t>, </a:t>
            </a:r>
            <a:r>
              <a:rPr lang="en-US" altLang="zh-TW" sz="1600" dirty="0" err="1">
                <a:solidFill>
                  <a:srgbClr val="231F20"/>
                </a:solidFill>
                <a:latin typeface="Times New Roman" panose="02020603050405020304" pitchFamily="18" charset="0"/>
                <a:cs typeface="Times New Roman" panose="02020603050405020304" pitchFamily="18" charset="0"/>
              </a:rPr>
              <a:t>rCBF</a:t>
            </a:r>
            <a:r>
              <a:rPr lang="en-US" altLang="zh-TW" sz="1600" dirty="0">
                <a:solidFill>
                  <a:srgbClr val="231F20"/>
                </a:solidFill>
                <a:latin typeface="Times New Roman" panose="02020603050405020304" pitchFamily="18" charset="0"/>
                <a:cs typeface="Times New Roman" panose="02020603050405020304" pitchFamily="18" charset="0"/>
              </a:rPr>
              <a:t>, and MTT ratios between GM and WM are in good agreement with those in the literature. Results from a patient with cerebral arteriovenous malformation (CAVM) showed distinct spatiotemporal characteristics between perfusion patterns, which allowed differentiation between pathological and </a:t>
            </a:r>
            <a:r>
              <a:rPr lang="en-US" altLang="zh-TW" sz="1600" dirty="0" err="1">
                <a:solidFill>
                  <a:srgbClr val="231F20"/>
                </a:solidFill>
                <a:latin typeface="Times New Roman" panose="02020603050405020304" pitchFamily="18" charset="0"/>
                <a:cs typeface="Times New Roman" panose="02020603050405020304" pitchFamily="18" charset="0"/>
              </a:rPr>
              <a:t>nonpathological</a:t>
            </a:r>
            <a:r>
              <a:rPr lang="en-US" altLang="zh-TW" sz="1600" dirty="0">
                <a:solidFill>
                  <a:srgbClr val="231F20"/>
                </a:solidFill>
                <a:latin typeface="Times New Roman" panose="02020603050405020304" pitchFamily="18" charset="0"/>
                <a:cs typeface="Times New Roman" panose="02020603050405020304" pitchFamily="18" charset="0"/>
              </a:rPr>
              <a:t> areas.</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7802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163" y="822168"/>
            <a:ext cx="8764588" cy="523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5013108" y="-31687"/>
            <a:ext cx="17629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3200" b="1" dirty="0">
                <a:latin typeface="Times New Roman" panose="02020603050405020304" pitchFamily="18" charset="0"/>
                <a:cs typeface="Times New Roman" panose="02020603050405020304" pitchFamily="18" charset="0"/>
              </a:rPr>
              <a:t>Example</a:t>
            </a:r>
          </a:p>
        </p:txBody>
      </p:sp>
      <p:cxnSp>
        <p:nvCxnSpPr>
          <p:cNvPr id="7"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9783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
            <a:extLst>
              <a:ext uri="{FF2B5EF4-FFF2-40B4-BE49-F238E27FC236}">
                <a16:creationId xmlns:a16="http://schemas.microsoft.com/office/drawing/2014/main" id="{67913BDB-704D-468F-ABEB-BB6B5282EA5F}"/>
              </a:ext>
            </a:extLst>
          </p:cNvPr>
          <p:cNvSpPr>
            <a:spLocks noChangeShapeType="1"/>
          </p:cNvSpPr>
          <p:nvPr/>
        </p:nvSpPr>
        <p:spPr bwMode="auto">
          <a:xfrm flipH="1">
            <a:off x="7974875" y="5589588"/>
            <a:ext cx="0" cy="288925"/>
          </a:xfrm>
          <a:prstGeom prst="line">
            <a:avLst/>
          </a:prstGeom>
          <a:noFill/>
          <a:ln w="19050">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5" name="Text Box 3">
            <a:extLst>
              <a:ext uri="{FF2B5EF4-FFF2-40B4-BE49-F238E27FC236}">
                <a16:creationId xmlns:a16="http://schemas.microsoft.com/office/drawing/2014/main" id="{3DC76210-AF10-4000-972A-B9D31603F080}"/>
              </a:ext>
            </a:extLst>
          </p:cNvPr>
          <p:cNvSpPr txBox="1">
            <a:spLocks noChangeArrowheads="1"/>
          </p:cNvSpPr>
          <p:nvPr/>
        </p:nvSpPr>
        <p:spPr bwMode="auto">
          <a:xfrm>
            <a:off x="5742850" y="1484313"/>
            <a:ext cx="4248150" cy="4083050"/>
          </a:xfrm>
          <a:prstGeom prst="rect">
            <a:avLst/>
          </a:prstGeom>
          <a:noFill/>
          <a:ln w="19050">
            <a:solidFill>
              <a:srgbClr val="4D4D4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1800" b="1" dirty="0">
                <a:solidFill>
                  <a:srgbClr val="A50021"/>
                </a:solidFill>
              </a:rPr>
              <a:t>Parameters estimation by EM</a:t>
            </a:r>
          </a:p>
          <a:p>
            <a:pPr eaLnBrk="1" hangingPunct="1">
              <a:spcBef>
                <a:spcPct val="0"/>
              </a:spcBef>
              <a:buFontTx/>
              <a:buNone/>
            </a:pPr>
            <a:r>
              <a:rPr lang="en-US" altLang="zh-TW" sz="1800" b="1" dirty="0">
                <a:solidFill>
                  <a:srgbClr val="A50021"/>
                </a:solidFill>
              </a:rPr>
              <a:t>   </a:t>
            </a:r>
            <a:r>
              <a:rPr lang="en-US" altLang="zh-TW" sz="1600" b="1" dirty="0">
                <a:solidFill>
                  <a:schemeClr val="accent2"/>
                </a:solidFill>
              </a:rPr>
              <a:t>E-step</a:t>
            </a:r>
            <a:r>
              <a:rPr lang="en-US" altLang="zh-TW" sz="1600" dirty="0"/>
              <a:t>: calculate the posterior density</a:t>
            </a:r>
          </a:p>
          <a:p>
            <a:pPr eaLnBrk="1" hangingPunct="1">
              <a:spcBef>
                <a:spcPct val="0"/>
              </a:spcBef>
              <a:buFontTx/>
              <a:buNone/>
            </a:pPr>
            <a:endParaRPr lang="en-US" altLang="zh-TW" sz="1600" dirty="0"/>
          </a:p>
          <a:p>
            <a:pPr algn="ctr" eaLnBrk="1" hangingPunct="1">
              <a:spcBef>
                <a:spcPct val="0"/>
              </a:spcBef>
              <a:buFontTx/>
              <a:buNone/>
            </a:pPr>
            <a:endParaRPr lang="en-US" altLang="zh-TW" sz="1600" dirty="0"/>
          </a:p>
          <a:p>
            <a:pPr algn="ctr" eaLnBrk="1" hangingPunct="1">
              <a:spcBef>
                <a:spcPct val="0"/>
              </a:spcBef>
              <a:buFontTx/>
              <a:buNone/>
            </a:pPr>
            <a:endParaRPr lang="en-US" altLang="zh-TW" sz="1600" dirty="0"/>
          </a:p>
          <a:p>
            <a:pPr algn="ctr" eaLnBrk="1" hangingPunct="1">
              <a:spcBef>
                <a:spcPct val="0"/>
              </a:spcBef>
              <a:buFontTx/>
              <a:buNone/>
            </a:pPr>
            <a:endParaRPr lang="en-US" altLang="zh-TW" sz="1600" dirty="0"/>
          </a:p>
          <a:p>
            <a:pPr eaLnBrk="1" hangingPunct="1">
              <a:spcBef>
                <a:spcPct val="0"/>
              </a:spcBef>
              <a:buFontTx/>
              <a:buNone/>
            </a:pPr>
            <a:r>
              <a:rPr lang="en-US" altLang="zh-TW" sz="1600" dirty="0"/>
              <a:t>    </a:t>
            </a:r>
            <a:r>
              <a:rPr lang="en-US" altLang="zh-TW" sz="1600" b="1" dirty="0">
                <a:solidFill>
                  <a:schemeClr val="accent2"/>
                </a:solidFill>
              </a:rPr>
              <a:t>M-step</a:t>
            </a:r>
            <a:r>
              <a:rPr lang="en-US" altLang="zh-TW" sz="1600" dirty="0"/>
              <a:t>: maximize              and update</a:t>
            </a:r>
          </a:p>
          <a:p>
            <a:pPr eaLnBrk="1" hangingPunct="1">
              <a:spcBef>
                <a:spcPct val="0"/>
              </a:spcBef>
              <a:buFontTx/>
              <a:buNone/>
            </a:pPr>
            <a:endParaRPr lang="en-US" altLang="zh-TW" sz="1600" dirty="0"/>
          </a:p>
          <a:p>
            <a:pPr eaLnBrk="1" hangingPunct="1">
              <a:spcBef>
                <a:spcPct val="0"/>
              </a:spcBef>
              <a:buFontTx/>
              <a:buNone/>
            </a:pPr>
            <a:endParaRPr lang="en-US" altLang="zh-TW" sz="1600" dirty="0"/>
          </a:p>
          <a:p>
            <a:pPr eaLnBrk="1" hangingPunct="1">
              <a:spcBef>
                <a:spcPct val="0"/>
              </a:spcBef>
              <a:buFontTx/>
              <a:buNone/>
            </a:pPr>
            <a:endParaRPr lang="en-US" altLang="zh-TW" sz="1600" dirty="0"/>
          </a:p>
          <a:p>
            <a:pPr eaLnBrk="1" hangingPunct="1">
              <a:spcBef>
                <a:spcPct val="0"/>
              </a:spcBef>
              <a:buFontTx/>
              <a:buNone/>
            </a:pPr>
            <a:endParaRPr lang="en-US" altLang="zh-TW" sz="1600" dirty="0"/>
          </a:p>
          <a:p>
            <a:pPr eaLnBrk="1" hangingPunct="1">
              <a:spcBef>
                <a:spcPct val="0"/>
              </a:spcBef>
              <a:buFontTx/>
              <a:buNone/>
            </a:pPr>
            <a:endParaRPr lang="en-US" altLang="zh-TW" sz="1600" dirty="0"/>
          </a:p>
          <a:p>
            <a:pPr algn="ctr" eaLnBrk="1" hangingPunct="1">
              <a:spcBef>
                <a:spcPct val="0"/>
              </a:spcBef>
              <a:buFontTx/>
              <a:buNone/>
            </a:pPr>
            <a:endParaRPr lang="en-US" altLang="zh-TW" sz="1600" dirty="0"/>
          </a:p>
          <a:p>
            <a:pPr algn="ctr" eaLnBrk="1" hangingPunct="1">
              <a:spcBef>
                <a:spcPct val="0"/>
              </a:spcBef>
              <a:buFontTx/>
              <a:buNone/>
            </a:pPr>
            <a:endParaRPr lang="en-US" altLang="zh-TW" sz="1600" dirty="0"/>
          </a:p>
          <a:p>
            <a:pPr algn="ctr" eaLnBrk="1" hangingPunct="1">
              <a:spcBef>
                <a:spcPct val="0"/>
              </a:spcBef>
              <a:buFontTx/>
              <a:buNone/>
            </a:pPr>
            <a:endParaRPr lang="en-US" altLang="zh-TW" sz="1600" dirty="0"/>
          </a:p>
          <a:p>
            <a:pPr algn="ctr" eaLnBrk="1" hangingPunct="1">
              <a:spcBef>
                <a:spcPct val="0"/>
              </a:spcBef>
              <a:buFontTx/>
              <a:buNone/>
            </a:pPr>
            <a:endParaRPr lang="zh-TW" altLang="en-US" sz="1600" dirty="0"/>
          </a:p>
        </p:txBody>
      </p:sp>
      <p:sp>
        <p:nvSpPr>
          <p:cNvPr id="6" name="AutoShape 4">
            <a:extLst>
              <a:ext uri="{FF2B5EF4-FFF2-40B4-BE49-F238E27FC236}">
                <a16:creationId xmlns:a16="http://schemas.microsoft.com/office/drawing/2014/main" id="{6DDAB1E7-90C7-4F98-A080-2A2CC94096DD}"/>
              </a:ext>
            </a:extLst>
          </p:cNvPr>
          <p:cNvSpPr>
            <a:spLocks noChangeArrowheads="1"/>
          </p:cNvSpPr>
          <p:nvPr/>
        </p:nvSpPr>
        <p:spPr bwMode="auto">
          <a:xfrm>
            <a:off x="6677887" y="5805488"/>
            <a:ext cx="2592388" cy="579437"/>
          </a:xfrm>
          <a:prstGeom prst="diamond">
            <a:avLst/>
          </a:prstGeom>
          <a:solidFill>
            <a:schemeClr val="bg1"/>
          </a:solidFill>
          <a:ln w="19050">
            <a:solidFill>
              <a:srgbClr val="4D4D4D"/>
            </a:solidFill>
            <a:miter lim="800000"/>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endParaRPr lang="zh-TW" altLang="en-US" sz="1600">
              <a:solidFill>
                <a:srgbClr val="A50021"/>
              </a:solidFill>
            </a:endParaRPr>
          </a:p>
        </p:txBody>
      </p:sp>
      <p:sp>
        <p:nvSpPr>
          <p:cNvPr id="7" name="Line 5">
            <a:extLst>
              <a:ext uri="{FF2B5EF4-FFF2-40B4-BE49-F238E27FC236}">
                <a16:creationId xmlns:a16="http://schemas.microsoft.com/office/drawing/2014/main" id="{86162C45-1913-42A6-9C76-C747C2BA9F06}"/>
              </a:ext>
            </a:extLst>
          </p:cNvPr>
          <p:cNvSpPr>
            <a:spLocks noChangeShapeType="1"/>
          </p:cNvSpPr>
          <p:nvPr/>
        </p:nvSpPr>
        <p:spPr bwMode="auto">
          <a:xfrm>
            <a:off x="7974875" y="6383338"/>
            <a:ext cx="0" cy="214312"/>
          </a:xfrm>
          <a:prstGeom prst="line">
            <a:avLst/>
          </a:prstGeom>
          <a:noFill/>
          <a:ln w="19050">
            <a:solidFill>
              <a:srgbClr val="4D4D4D"/>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 name="Line 6">
            <a:extLst>
              <a:ext uri="{FF2B5EF4-FFF2-40B4-BE49-F238E27FC236}">
                <a16:creationId xmlns:a16="http://schemas.microsoft.com/office/drawing/2014/main" id="{E1B719A2-9E8F-49A1-9F19-421ADF9C4429}"/>
              </a:ext>
            </a:extLst>
          </p:cNvPr>
          <p:cNvSpPr>
            <a:spLocks noChangeShapeType="1"/>
          </p:cNvSpPr>
          <p:nvPr/>
        </p:nvSpPr>
        <p:spPr bwMode="auto">
          <a:xfrm flipH="1" flipV="1">
            <a:off x="5453925" y="6594475"/>
            <a:ext cx="2520950" cy="3175"/>
          </a:xfrm>
          <a:prstGeom prst="line">
            <a:avLst/>
          </a:prstGeom>
          <a:noFill/>
          <a:ln w="19050">
            <a:solidFill>
              <a:srgbClr val="4D4D4D"/>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 name="Line 7">
            <a:extLst>
              <a:ext uri="{FF2B5EF4-FFF2-40B4-BE49-F238E27FC236}">
                <a16:creationId xmlns:a16="http://schemas.microsoft.com/office/drawing/2014/main" id="{E4AB4E57-1245-4BA9-9ECF-AFE2F9698A46}"/>
              </a:ext>
            </a:extLst>
          </p:cNvPr>
          <p:cNvSpPr>
            <a:spLocks noChangeShapeType="1"/>
          </p:cNvSpPr>
          <p:nvPr/>
        </p:nvSpPr>
        <p:spPr bwMode="auto">
          <a:xfrm flipV="1">
            <a:off x="5453925" y="3213100"/>
            <a:ext cx="0" cy="3384550"/>
          </a:xfrm>
          <a:prstGeom prst="line">
            <a:avLst/>
          </a:prstGeom>
          <a:noFill/>
          <a:ln w="19050">
            <a:solidFill>
              <a:srgbClr val="4D4D4D"/>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Line 8">
            <a:extLst>
              <a:ext uri="{FF2B5EF4-FFF2-40B4-BE49-F238E27FC236}">
                <a16:creationId xmlns:a16="http://schemas.microsoft.com/office/drawing/2014/main" id="{0EE442E4-FA5B-4E99-9EC4-EC6AE7F7EB41}"/>
              </a:ext>
            </a:extLst>
          </p:cNvPr>
          <p:cNvSpPr>
            <a:spLocks noChangeShapeType="1"/>
          </p:cNvSpPr>
          <p:nvPr/>
        </p:nvSpPr>
        <p:spPr bwMode="auto">
          <a:xfrm>
            <a:off x="5453925" y="3213100"/>
            <a:ext cx="288925" cy="0"/>
          </a:xfrm>
          <a:prstGeom prst="line">
            <a:avLst/>
          </a:prstGeom>
          <a:noFill/>
          <a:ln w="19050">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1" name="Line 9">
            <a:extLst>
              <a:ext uri="{FF2B5EF4-FFF2-40B4-BE49-F238E27FC236}">
                <a16:creationId xmlns:a16="http://schemas.microsoft.com/office/drawing/2014/main" id="{376492FC-11C3-4646-8429-22275EDBB4C8}"/>
              </a:ext>
            </a:extLst>
          </p:cNvPr>
          <p:cNvSpPr>
            <a:spLocks noChangeShapeType="1"/>
          </p:cNvSpPr>
          <p:nvPr/>
        </p:nvSpPr>
        <p:spPr bwMode="auto">
          <a:xfrm>
            <a:off x="9270275" y="6092825"/>
            <a:ext cx="215900" cy="0"/>
          </a:xfrm>
          <a:prstGeom prst="line">
            <a:avLst/>
          </a:prstGeom>
          <a:noFill/>
          <a:ln w="19050">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2" name="Text Box 10">
            <a:extLst>
              <a:ext uri="{FF2B5EF4-FFF2-40B4-BE49-F238E27FC236}">
                <a16:creationId xmlns:a16="http://schemas.microsoft.com/office/drawing/2014/main" id="{01D087DC-73E5-4131-8B6D-A1CF76A71FC2}"/>
              </a:ext>
            </a:extLst>
          </p:cNvPr>
          <p:cNvSpPr txBox="1">
            <a:spLocks noChangeArrowheads="1"/>
          </p:cNvSpPr>
          <p:nvPr/>
        </p:nvSpPr>
        <p:spPr bwMode="auto">
          <a:xfrm>
            <a:off x="9529037" y="5851525"/>
            <a:ext cx="774700" cy="385763"/>
          </a:xfrm>
          <a:prstGeom prst="rect">
            <a:avLst/>
          </a:prstGeom>
          <a:noFill/>
          <a:ln w="19050">
            <a:solidFill>
              <a:srgbClr val="4D4D4D"/>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b="1"/>
              <a:t>Done</a:t>
            </a:r>
          </a:p>
        </p:txBody>
      </p:sp>
      <p:graphicFrame>
        <p:nvGraphicFramePr>
          <p:cNvPr id="13" name="Object 11">
            <a:extLst>
              <a:ext uri="{FF2B5EF4-FFF2-40B4-BE49-F238E27FC236}">
                <a16:creationId xmlns:a16="http://schemas.microsoft.com/office/drawing/2014/main" id="{9BBEC17A-8ABD-4770-BE44-39232C1F6B5F}"/>
              </a:ext>
            </a:extLst>
          </p:cNvPr>
          <p:cNvGraphicFramePr>
            <a:graphicFrameLocks noChangeAspect="1"/>
          </p:cNvGraphicFramePr>
          <p:nvPr>
            <p:extLst>
              <p:ext uri="{D42A27DB-BD31-4B8C-83A1-F6EECF244321}">
                <p14:modId xmlns:p14="http://schemas.microsoft.com/office/powerpoint/2010/main" val="1665648321"/>
              </p:ext>
            </p:extLst>
          </p:nvPr>
        </p:nvGraphicFramePr>
        <p:xfrm>
          <a:off x="7673250" y="3017838"/>
          <a:ext cx="792162" cy="314325"/>
        </p:xfrm>
        <a:graphic>
          <a:graphicData uri="http://schemas.openxmlformats.org/presentationml/2006/ole">
            <mc:AlternateContent xmlns:mc="http://schemas.openxmlformats.org/markup-compatibility/2006">
              <mc:Choice xmlns:v="urn:schemas-microsoft-com:vml" Requires="v">
                <p:oleObj spid="_x0000_s9416" name="方程式" r:id="rId3" imgW="444307" imgH="228501" progId="Equation.3">
                  <p:embed/>
                </p:oleObj>
              </mc:Choice>
              <mc:Fallback>
                <p:oleObj name="方程式" r:id="rId3" imgW="444307" imgH="228501" progId="Equation.3">
                  <p:embed/>
                  <p:pic>
                    <p:nvPicPr>
                      <p:cNvPr id="33803" name="Object 11">
                        <a:extLst>
                          <a:ext uri="{FF2B5EF4-FFF2-40B4-BE49-F238E27FC236}">
                            <a16:creationId xmlns:a16="http://schemas.microsoft.com/office/drawing/2014/main" id="{9BBEC17A-8ABD-4770-BE44-39232C1F6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250" y="3017838"/>
                        <a:ext cx="792162"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2">
            <a:extLst>
              <a:ext uri="{FF2B5EF4-FFF2-40B4-BE49-F238E27FC236}">
                <a16:creationId xmlns:a16="http://schemas.microsoft.com/office/drawing/2014/main" id="{BCBCA631-EBEC-48DF-87EC-450062E866A5}"/>
              </a:ext>
            </a:extLst>
          </p:cNvPr>
          <p:cNvGraphicFramePr>
            <a:graphicFrameLocks noChangeAspect="1"/>
          </p:cNvGraphicFramePr>
          <p:nvPr>
            <p:extLst>
              <p:ext uri="{D42A27DB-BD31-4B8C-83A1-F6EECF244321}">
                <p14:modId xmlns:p14="http://schemas.microsoft.com/office/powerpoint/2010/main" val="1439046518"/>
              </p:ext>
            </p:extLst>
          </p:nvPr>
        </p:nvGraphicFramePr>
        <p:xfrm>
          <a:off x="9525862" y="3094038"/>
          <a:ext cx="161925" cy="215900"/>
        </p:xfrm>
        <a:graphic>
          <a:graphicData uri="http://schemas.openxmlformats.org/presentationml/2006/ole">
            <mc:AlternateContent xmlns:mc="http://schemas.openxmlformats.org/markup-compatibility/2006">
              <mc:Choice xmlns:v="urn:schemas-microsoft-com:vml" Requires="v">
                <p:oleObj spid="_x0000_s9417" name="方程式" r:id="rId5" imgW="114151" imgH="152202" progId="Equation.3">
                  <p:embed/>
                </p:oleObj>
              </mc:Choice>
              <mc:Fallback>
                <p:oleObj name="方程式" r:id="rId5" imgW="114151" imgH="152202" progId="Equation.3">
                  <p:embed/>
                  <p:pic>
                    <p:nvPicPr>
                      <p:cNvPr id="33804" name="Object 12">
                        <a:extLst>
                          <a:ext uri="{FF2B5EF4-FFF2-40B4-BE49-F238E27FC236}">
                            <a16:creationId xmlns:a16="http://schemas.microsoft.com/office/drawing/2014/main" id="{BCBCA631-EBEC-48DF-87EC-450062E866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862" y="3094038"/>
                        <a:ext cx="161925"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 name="Object 4">
                <a:extLst>
                  <a:ext uri="{FF2B5EF4-FFF2-40B4-BE49-F238E27FC236}">
                    <a16:creationId xmlns:a16="http://schemas.microsoft.com/office/drawing/2014/main" id="{0D69FA5A-4A95-4405-8BF5-CADAAC5EB149}"/>
                  </a:ext>
                </a:extLst>
              </p:cNvPr>
              <p:cNvSpPr txBox="1"/>
              <p:nvPr/>
            </p:nvSpPr>
            <p:spPr bwMode="auto">
              <a:xfrm>
                <a:off x="5984341" y="2230438"/>
                <a:ext cx="3874883" cy="6858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TW" altLang="en-US" sz="1600" i="1">
                          <a:solidFill>
                            <a:srgbClr val="000000"/>
                          </a:solidFill>
                          <a:latin typeface="Cambria Math" panose="02040503050406030204" pitchFamily="18" charset="0"/>
                        </a:rPr>
                        <m:t>𝑝</m:t>
                      </m:r>
                      <m:r>
                        <a:rPr lang="zh-TW" altLang="en-US" sz="1600" i="1">
                          <a:solidFill>
                            <a:srgbClr val="000000"/>
                          </a:solidFill>
                          <a:latin typeface="Cambria Math" panose="02040503050406030204" pitchFamily="18" charset="0"/>
                        </a:rPr>
                        <m:t>(</m:t>
                      </m:r>
                      <m:r>
                        <a:rPr lang="zh-TW" altLang="en-US" sz="1600" i="1">
                          <a:solidFill>
                            <a:srgbClr val="000000"/>
                          </a:solidFill>
                          <a:latin typeface="Cambria Math" panose="02040503050406030204" pitchFamily="18" charset="0"/>
                        </a:rPr>
                        <m:t>𝑙</m:t>
                      </m:r>
                      <m:d>
                        <m:dPr>
                          <m:begChr m:val="|"/>
                          <m:endChr m:val=""/>
                          <m:ctrlPr>
                            <a:rPr lang="zh-TW" altLang="en-US" sz="1600" i="1">
                              <a:solidFill>
                                <a:srgbClr val="000000"/>
                              </a:solidFill>
                              <a:latin typeface="Cambria Math" panose="02040503050406030204" pitchFamily="18" charset="0"/>
                            </a:rPr>
                          </m:ctrlPr>
                        </m:dPr>
                        <m:e>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e>
                      </m:d>
                      <m:r>
                        <a:rPr lang="zh-TW" altLang="en-US" sz="1600" i="1">
                          <a:solidFill>
                            <a:srgbClr val="000000"/>
                          </a:solidFill>
                          <a:latin typeface="Cambria Math" panose="02040503050406030204" pitchFamily="18" charset="0"/>
                        </a:rPr>
                        <m:t>,</m:t>
                      </m:r>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𝜃</m:t>
                          </m:r>
                        </m:e>
                        <m:sub>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b>
                      </m:sSub>
                      <m:r>
                        <a:rPr lang="zh-TW" altLang="en-US" sz="1600" i="1">
                          <a:solidFill>
                            <a:srgbClr val="000000"/>
                          </a:solidFill>
                          <a:latin typeface="Cambria Math" panose="02040503050406030204" pitchFamily="18" charset="0"/>
                        </a:rPr>
                        <m:t>)=</m:t>
                      </m:r>
                      <m:f>
                        <m:fPr>
                          <m:ctrlPr>
                            <a:rPr lang="zh-TW" altLang="en-US" sz="1600" i="1">
                              <a:solidFill>
                                <a:srgbClr val="000000"/>
                              </a:solidFill>
                              <a:latin typeface="Cambria Math" panose="02040503050406030204" pitchFamily="18" charset="0"/>
                            </a:rPr>
                          </m:ctrlPr>
                        </m:fPr>
                        <m:num>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𝐺</m:t>
                              </m:r>
                            </m:e>
                            <m:sub>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sub>
                          </m:sSub>
                          <m:r>
                            <a:rPr lang="zh-TW" altLang="en-US" sz="1600" i="1">
                              <a:solidFill>
                                <a:srgbClr val="000000"/>
                              </a:solidFill>
                              <a:latin typeface="Cambria Math" panose="02040503050406030204" pitchFamily="18" charset="0"/>
                            </a:rPr>
                            <m:t>[</m:t>
                          </m:r>
                          <m:sSubSup>
                            <m:sSubSupPr>
                              <m:ctrlPr>
                                <a:rPr lang="zh-TW" altLang="en-US" sz="1600" i="1">
                                  <a:solidFill>
                                    <a:srgbClr val="000000"/>
                                  </a:solidFill>
                                  <a:latin typeface="Cambria Math" panose="02040503050406030204" pitchFamily="18" charset="0"/>
                                </a:rPr>
                              </m:ctrlPr>
                            </m:sSubSupPr>
                            <m:e>
                              <m:r>
                                <a:rPr lang="zh-TW" altLang="en-US" sz="1600" i="1">
                                  <a:solidFill>
                                    <a:srgbClr val="000000"/>
                                  </a:solidFill>
                                  <a:latin typeface="Cambria Math" panose="02040503050406030204" pitchFamily="18" charset="0"/>
                                </a:rPr>
                                <m:t>𝜇</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p>
                          </m:sSubSup>
                          <m:r>
                            <a:rPr lang="zh-TW" altLang="en-US" sz="1600" i="1">
                              <a:solidFill>
                                <a:srgbClr val="000000"/>
                              </a:solidFill>
                              <a:latin typeface="Cambria Math" panose="02040503050406030204" pitchFamily="18" charset="0"/>
                            </a:rPr>
                            <m:t>,</m:t>
                          </m:r>
                          <m:sSubSup>
                            <m:sSubSupPr>
                              <m:ctrlPr>
                                <a:rPr lang="zh-TW" altLang="en-US" sz="1600" i="1">
                                  <a:solidFill>
                                    <a:srgbClr val="000000"/>
                                  </a:solidFill>
                                  <a:latin typeface="Cambria Math" panose="02040503050406030204" pitchFamily="18" charset="0"/>
                                </a:rPr>
                              </m:ctrlPr>
                            </m:sSubSupPr>
                            <m:e>
                              <m:r>
                                <m:rPr>
                                  <m:sty m:val="p"/>
                                </m:rPr>
                                <a:rPr lang="zh-TW" altLang="en-US" sz="1600" i="1">
                                  <a:solidFill>
                                    <a:srgbClr val="000000"/>
                                  </a:solidFill>
                                  <a:latin typeface="Cambria Math" panose="02040503050406030204" pitchFamily="18" charset="0"/>
                                </a:rPr>
                                <m:t>Σ</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p>
                          </m:sSubSup>
                          <m:r>
                            <a:rPr lang="zh-TW" altLang="en-US" sz="1600" i="1">
                              <a:solidFill>
                                <a:srgbClr val="000000"/>
                              </a:solidFill>
                              <a:latin typeface="Cambria Math" panose="02040503050406030204" pitchFamily="18" charset="0"/>
                            </a:rPr>
                            <m:t>]</m:t>
                          </m:r>
                          <m:sSubSup>
                            <m:sSubSupPr>
                              <m:ctrlPr>
                                <a:rPr lang="zh-TW" altLang="en-US" sz="1600" i="1">
                                  <a:solidFill>
                                    <a:srgbClr val="000000"/>
                                  </a:solidFill>
                                  <a:latin typeface="Cambria Math" panose="02040503050406030204" pitchFamily="18" charset="0"/>
                                </a:rPr>
                              </m:ctrlPr>
                            </m:sSubSupPr>
                            <m:e>
                              <m:r>
                                <a:rPr lang="zh-TW" altLang="en-US" sz="1600" i="1">
                                  <a:solidFill>
                                    <a:srgbClr val="000000"/>
                                  </a:solidFill>
                                  <a:latin typeface="Cambria Math" panose="02040503050406030204" pitchFamily="18" charset="0"/>
                                </a:rPr>
                                <m:t>𝜋</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p>
                          </m:sSubSup>
                        </m:num>
                        <m:den>
                          <m:nary>
                            <m:naryPr>
                              <m:chr m:val="∑"/>
                              <m:limLoc m:val="subSup"/>
                              <m:ctrlPr>
                                <a:rPr lang="zh-TW" altLang="en-US" sz="1600" i="1">
                                  <a:solidFill>
                                    <a:srgbClr val="000000"/>
                                  </a:solidFill>
                                  <a:latin typeface="Cambria Math" panose="02040503050406030204" pitchFamily="18" charset="0"/>
                                </a:rPr>
                              </m:ctrlPr>
                            </m:naryPr>
                            <m:sub>
                              <m:r>
                                <a:rPr lang="zh-TW" altLang="en-US" sz="1600" i="1">
                                  <a:solidFill>
                                    <a:srgbClr val="000000"/>
                                  </a:solidFill>
                                  <a:latin typeface="Cambria Math" panose="02040503050406030204" pitchFamily="18" charset="0"/>
                                </a:rPr>
                                <m:t>𝑙</m:t>
                              </m:r>
                              <m:r>
                                <a:rPr lang="zh-TW" altLang="en-US" sz="1600" i="1">
                                  <a:solidFill>
                                    <a:srgbClr val="000000"/>
                                  </a:solidFill>
                                  <a:latin typeface="Cambria Math" panose="02040503050406030204" pitchFamily="18" charset="0"/>
                                </a:rPr>
                                <m:t>=1</m:t>
                              </m:r>
                            </m:sub>
                            <m:sup>
                              <m:r>
                                <a:rPr lang="zh-TW" altLang="en-US" sz="1600" i="1">
                                  <a:solidFill>
                                    <a:srgbClr val="000000"/>
                                  </a:solidFill>
                                  <a:latin typeface="Cambria Math" panose="02040503050406030204" pitchFamily="18" charset="0"/>
                                </a:rPr>
                                <m:t>𝐿</m:t>
                              </m:r>
                            </m:sup>
                            <m:e>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𝐺</m:t>
                                  </m:r>
                                </m:e>
                                <m:sub>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sub>
                              </m:sSub>
                              <m:r>
                                <a:rPr lang="zh-TW" altLang="en-US" sz="1600" i="1">
                                  <a:solidFill>
                                    <a:srgbClr val="000000"/>
                                  </a:solidFill>
                                  <a:latin typeface="Cambria Math" panose="02040503050406030204" pitchFamily="18" charset="0"/>
                                </a:rPr>
                                <m:t>[</m:t>
                              </m:r>
                              <m:sSubSup>
                                <m:sSubSupPr>
                                  <m:ctrlPr>
                                    <a:rPr lang="zh-TW" altLang="en-US" sz="1600" i="1">
                                      <a:solidFill>
                                        <a:srgbClr val="000000"/>
                                      </a:solidFill>
                                      <a:latin typeface="Cambria Math" panose="02040503050406030204" pitchFamily="18" charset="0"/>
                                    </a:rPr>
                                  </m:ctrlPr>
                                </m:sSubSupPr>
                                <m:e>
                                  <m:r>
                                    <a:rPr lang="zh-TW" altLang="en-US" sz="1600" i="1">
                                      <a:solidFill>
                                        <a:srgbClr val="000000"/>
                                      </a:solidFill>
                                      <a:latin typeface="Cambria Math" panose="02040503050406030204" pitchFamily="18" charset="0"/>
                                    </a:rPr>
                                    <m:t>𝜇</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p>
                              </m:sSubSup>
                              <m:r>
                                <a:rPr lang="zh-TW" altLang="en-US" sz="1600" i="1">
                                  <a:solidFill>
                                    <a:srgbClr val="000000"/>
                                  </a:solidFill>
                                  <a:latin typeface="Cambria Math" panose="02040503050406030204" pitchFamily="18" charset="0"/>
                                </a:rPr>
                                <m:t>,</m:t>
                              </m:r>
                              <m:sSubSup>
                                <m:sSubSupPr>
                                  <m:ctrlPr>
                                    <a:rPr lang="zh-TW" altLang="en-US" sz="1600" i="1">
                                      <a:solidFill>
                                        <a:srgbClr val="000000"/>
                                      </a:solidFill>
                                      <a:latin typeface="Cambria Math" panose="02040503050406030204" pitchFamily="18" charset="0"/>
                                    </a:rPr>
                                  </m:ctrlPr>
                                </m:sSubSupPr>
                                <m:e>
                                  <m:r>
                                    <m:rPr>
                                      <m:sty m:val="p"/>
                                    </m:rPr>
                                    <a:rPr lang="zh-TW" altLang="en-US" sz="1600" i="1">
                                      <a:solidFill>
                                        <a:srgbClr val="000000"/>
                                      </a:solidFill>
                                      <a:latin typeface="Cambria Math" panose="02040503050406030204" pitchFamily="18" charset="0"/>
                                    </a:rPr>
                                    <m:t>Σ</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p>
                              </m:sSubSup>
                              <m:r>
                                <a:rPr lang="zh-TW" altLang="en-US" sz="1600" i="1">
                                  <a:solidFill>
                                    <a:srgbClr val="000000"/>
                                  </a:solidFill>
                                  <a:latin typeface="Cambria Math" panose="02040503050406030204" pitchFamily="18" charset="0"/>
                                </a:rPr>
                                <m:t>]</m:t>
                              </m:r>
                              <m:sSubSup>
                                <m:sSubSupPr>
                                  <m:ctrlPr>
                                    <a:rPr lang="zh-TW" altLang="en-US" sz="1600" i="1">
                                      <a:solidFill>
                                        <a:srgbClr val="000000"/>
                                      </a:solidFill>
                                      <a:latin typeface="Cambria Math" panose="02040503050406030204" pitchFamily="18" charset="0"/>
                                    </a:rPr>
                                  </m:ctrlPr>
                                </m:sSubSupPr>
                                <m:e>
                                  <m:r>
                                    <a:rPr lang="zh-TW" altLang="en-US" sz="1600" i="1">
                                      <a:solidFill>
                                        <a:srgbClr val="000000"/>
                                      </a:solidFill>
                                      <a:latin typeface="Cambria Math" panose="02040503050406030204" pitchFamily="18" charset="0"/>
                                    </a:rPr>
                                    <m:t>𝜋</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p>
                              </m:sSubSup>
                            </m:e>
                          </m:nary>
                        </m:den>
                      </m:f>
                    </m:oMath>
                  </m:oMathPara>
                </a14:m>
                <a:endParaRPr lang="zh-TW" altLang="en-US" sz="1600" dirty="0"/>
              </a:p>
            </p:txBody>
          </p:sp>
        </mc:Choice>
        <mc:Fallback xmlns="">
          <p:sp>
            <p:nvSpPr>
              <p:cNvPr id="15" name="Object 4">
                <a:extLst>
                  <a:ext uri="{FF2B5EF4-FFF2-40B4-BE49-F238E27FC236}">
                    <a16:creationId xmlns:a16="http://schemas.microsoft.com/office/drawing/2014/main" id="{0D69FA5A-4A95-4405-8BF5-CADAAC5EB149}"/>
                  </a:ext>
                </a:extLst>
              </p:cNvPr>
              <p:cNvSpPr txBox="1">
                <a:spLocks noRot="1" noChangeAspect="1" noMove="1" noResize="1" noEditPoints="1" noAdjustHandles="1" noChangeArrowheads="1" noChangeShapeType="1" noTextEdit="1"/>
              </p:cNvSpPr>
              <p:nvPr/>
            </p:nvSpPr>
            <p:spPr bwMode="auto">
              <a:xfrm>
                <a:off x="5984341" y="2230438"/>
                <a:ext cx="3874883" cy="685800"/>
              </a:xfrm>
              <a:prstGeom prst="rect">
                <a:avLst/>
              </a:prstGeom>
              <a:blipFill>
                <a:blip r:embed="rId7"/>
                <a:stretch>
                  <a:fillRect/>
                </a:stretch>
              </a:blipFill>
              <a:ln>
                <a:noFill/>
              </a:ln>
              <a:effectLst/>
            </p:spPr>
            <p:txBody>
              <a:bodyPr/>
              <a:lstStyle/>
              <a:p>
                <a:r>
                  <a:rPr lang="zh-TW" altLang="en-US">
                    <a:noFill/>
                  </a:rPr>
                  <a:t> </a:t>
                </a:r>
              </a:p>
            </p:txBody>
          </p:sp>
        </mc:Fallback>
      </mc:AlternateContent>
      <p:grpSp>
        <p:nvGrpSpPr>
          <p:cNvPr id="16" name="Group 14">
            <a:extLst>
              <a:ext uri="{FF2B5EF4-FFF2-40B4-BE49-F238E27FC236}">
                <a16:creationId xmlns:a16="http://schemas.microsoft.com/office/drawing/2014/main" id="{834D648B-0CB1-4E00-B211-9222B380F30D}"/>
              </a:ext>
            </a:extLst>
          </p:cNvPr>
          <p:cNvGrpSpPr>
            <a:grpSpLocks/>
          </p:cNvGrpSpPr>
          <p:nvPr/>
        </p:nvGrpSpPr>
        <p:grpSpPr bwMode="auto">
          <a:xfrm>
            <a:off x="5857317" y="3359150"/>
            <a:ext cx="4133682" cy="2016125"/>
            <a:chOff x="1486" y="2069"/>
            <a:chExt cx="2524" cy="1883"/>
          </a:xfrm>
        </p:grpSpPr>
        <mc:AlternateContent xmlns:mc="http://schemas.openxmlformats.org/markup-compatibility/2006" xmlns:a14="http://schemas.microsoft.com/office/drawing/2010/main">
          <mc:Choice Requires="a14">
            <p:sp>
              <p:nvSpPr>
                <p:cNvPr id="17" name="Object 15">
                  <a:extLst>
                    <a:ext uri="{FF2B5EF4-FFF2-40B4-BE49-F238E27FC236}">
                      <a16:creationId xmlns:a16="http://schemas.microsoft.com/office/drawing/2014/main" id="{EF282C3F-5727-4D21-9440-6F91B68FA3E4}"/>
                    </a:ext>
                  </a:extLst>
                </p:cNvPr>
                <p:cNvSpPr txBox="1"/>
                <p:nvPr/>
              </p:nvSpPr>
              <p:spPr bwMode="auto">
                <a:xfrm>
                  <a:off x="1681" y="2069"/>
                  <a:ext cx="1954" cy="69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zh-TW" altLang="en-US" sz="1600" i="1">
                                <a:solidFill>
                                  <a:srgbClr val="000000"/>
                                </a:solidFill>
                                <a:latin typeface="Cambria Math" panose="02040503050406030204" pitchFamily="18" charset="0"/>
                              </a:rPr>
                            </m:ctrlPr>
                          </m:sSubSupPr>
                          <m:e>
                            <m:r>
                              <a:rPr lang="zh-TW" altLang="en-US" sz="1600" i="1">
                                <a:solidFill>
                                  <a:srgbClr val="000000"/>
                                </a:solidFill>
                                <a:latin typeface="Cambria Math" panose="02040503050406030204" pitchFamily="18" charset="0"/>
                              </a:rPr>
                              <m:t>𝜇</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𝑛𝑒𝑤</m:t>
                            </m:r>
                          </m:sup>
                        </m:sSubSup>
                        <m:r>
                          <a:rPr lang="zh-TW" altLang="en-US" sz="1600" i="1">
                            <a:solidFill>
                              <a:srgbClr val="000000"/>
                            </a:solidFill>
                            <a:latin typeface="Cambria Math" panose="02040503050406030204" pitchFamily="18" charset="0"/>
                          </a:rPr>
                          <m:t>=</m:t>
                        </m:r>
                        <m:f>
                          <m:fPr>
                            <m:ctrlPr>
                              <a:rPr lang="zh-TW" altLang="en-US" sz="1600" i="1">
                                <a:solidFill>
                                  <a:srgbClr val="000000"/>
                                </a:solidFill>
                                <a:latin typeface="Cambria Math" panose="02040503050406030204" pitchFamily="18" charset="0"/>
                              </a:rPr>
                            </m:ctrlPr>
                          </m:fPr>
                          <m:num>
                            <m:nary>
                              <m:naryPr>
                                <m:chr m:val="∑"/>
                                <m:limLoc m:val="subSup"/>
                                <m:ctrlPr>
                                  <a:rPr lang="zh-TW" altLang="en-US" sz="1600" i="1">
                                    <a:solidFill>
                                      <a:srgbClr val="000000"/>
                                    </a:solidFill>
                                    <a:latin typeface="Cambria Math" panose="02040503050406030204" pitchFamily="18" charset="0"/>
                                  </a:rPr>
                                </m:ctrlPr>
                              </m:naryPr>
                              <m:sub>
                                <m:r>
                                  <a:rPr lang="zh-TW" altLang="en-US" sz="1600" i="1">
                                    <a:solidFill>
                                      <a:srgbClr val="000000"/>
                                    </a:solidFill>
                                    <a:latin typeface="Cambria Math" panose="02040503050406030204" pitchFamily="18" charset="0"/>
                                  </a:rPr>
                                  <m:t>𝑖</m:t>
                                </m:r>
                                <m:r>
                                  <a:rPr lang="zh-TW" altLang="en-US" sz="1600" i="1">
                                    <a:solidFill>
                                      <a:srgbClr val="000000"/>
                                    </a:solidFill>
                                    <a:latin typeface="Cambria Math" panose="02040503050406030204" pitchFamily="18" charset="0"/>
                                  </a:rPr>
                                  <m:t>=1</m:t>
                                </m:r>
                              </m:sub>
                              <m:sup>
                                <m:r>
                                  <a:rPr lang="zh-TW" altLang="en-US" sz="1600" i="1">
                                    <a:solidFill>
                                      <a:srgbClr val="000000"/>
                                    </a:solidFill>
                                    <a:latin typeface="Cambria Math" panose="02040503050406030204" pitchFamily="18" charset="0"/>
                                  </a:rPr>
                                  <m:t>𝑁</m:t>
                                </m:r>
                              </m:sup>
                              <m:e>
                                <m:r>
                                  <a:rPr lang="zh-TW" altLang="en-US" sz="1600" i="1">
                                    <a:solidFill>
                                      <a:srgbClr val="000000"/>
                                    </a:solidFill>
                                    <a:latin typeface="Cambria Math" panose="02040503050406030204" pitchFamily="18" charset="0"/>
                                  </a:rPr>
                                  <m:t>𝑝</m:t>
                                </m:r>
                                <m:r>
                                  <a:rPr lang="zh-TW" altLang="en-US" sz="1600" i="1">
                                    <a:solidFill>
                                      <a:srgbClr val="000000"/>
                                    </a:solidFill>
                                    <a:latin typeface="Cambria Math" panose="02040503050406030204" pitchFamily="18" charset="0"/>
                                  </a:rPr>
                                  <m:t>(</m:t>
                                </m:r>
                                <m:r>
                                  <a:rPr lang="zh-TW" altLang="en-US" sz="1600" i="1">
                                    <a:solidFill>
                                      <a:srgbClr val="000000"/>
                                    </a:solidFill>
                                    <a:latin typeface="Cambria Math" panose="02040503050406030204" pitchFamily="18" charset="0"/>
                                  </a:rPr>
                                  <m:t>𝑙</m:t>
                                </m:r>
                                <m:d>
                                  <m:dPr>
                                    <m:begChr m:val="|"/>
                                    <m:endChr m:val=""/>
                                    <m:ctrlPr>
                                      <a:rPr lang="zh-TW" altLang="en-US" sz="1600" i="1">
                                        <a:solidFill>
                                          <a:srgbClr val="000000"/>
                                        </a:solidFill>
                                        <a:latin typeface="Cambria Math" panose="02040503050406030204" pitchFamily="18" charset="0"/>
                                      </a:rPr>
                                    </m:ctrlPr>
                                  </m:dPr>
                                  <m:e>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r>
                                      <a:rPr lang="zh-TW" altLang="en-US" sz="1600" i="1">
                                        <a:solidFill>
                                          <a:srgbClr val="000000"/>
                                        </a:solidFill>
                                        <a:latin typeface="Cambria Math" panose="02040503050406030204" pitchFamily="18" charset="0"/>
                                      </a:rPr>
                                      <m:t>,</m:t>
                                    </m:r>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𝜃</m:t>
                                        </m:r>
                                      </m:e>
                                      <m:sub>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b>
                                    </m:sSub>
                                  </m:e>
                                </m:d>
                                <m:r>
                                  <a:rPr lang="zh-TW" altLang="en-US" sz="1600" i="1">
                                    <a:solidFill>
                                      <a:srgbClr val="000000"/>
                                    </a:solidFill>
                                    <a:latin typeface="Cambria Math" panose="02040503050406030204" pitchFamily="18" charset="0"/>
                                  </a:rPr>
                                  <m:t>)</m:t>
                                </m:r>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e>
                            </m:nary>
                          </m:num>
                          <m:den>
                            <m:nary>
                              <m:naryPr>
                                <m:chr m:val="∑"/>
                                <m:limLoc m:val="subSup"/>
                                <m:ctrlPr>
                                  <a:rPr lang="zh-TW" altLang="en-US" sz="1600" i="1">
                                    <a:solidFill>
                                      <a:srgbClr val="000000"/>
                                    </a:solidFill>
                                    <a:latin typeface="Cambria Math" panose="02040503050406030204" pitchFamily="18" charset="0"/>
                                  </a:rPr>
                                </m:ctrlPr>
                              </m:naryPr>
                              <m:sub>
                                <m:r>
                                  <a:rPr lang="zh-TW" altLang="en-US" sz="1600" i="1">
                                    <a:solidFill>
                                      <a:srgbClr val="000000"/>
                                    </a:solidFill>
                                    <a:latin typeface="Cambria Math" panose="02040503050406030204" pitchFamily="18" charset="0"/>
                                  </a:rPr>
                                  <m:t>𝑖</m:t>
                                </m:r>
                                <m:r>
                                  <a:rPr lang="zh-TW" altLang="en-US" sz="1600" i="1">
                                    <a:solidFill>
                                      <a:srgbClr val="000000"/>
                                    </a:solidFill>
                                    <a:latin typeface="Cambria Math" panose="02040503050406030204" pitchFamily="18" charset="0"/>
                                  </a:rPr>
                                  <m:t>=1</m:t>
                                </m:r>
                              </m:sub>
                              <m:sup>
                                <m:r>
                                  <a:rPr lang="zh-TW" altLang="en-US" sz="1600" i="1">
                                    <a:solidFill>
                                      <a:srgbClr val="000000"/>
                                    </a:solidFill>
                                    <a:latin typeface="Cambria Math" panose="02040503050406030204" pitchFamily="18" charset="0"/>
                                  </a:rPr>
                                  <m:t>𝑁</m:t>
                                </m:r>
                              </m:sup>
                              <m:e>
                                <m:r>
                                  <a:rPr lang="zh-TW" altLang="en-US" sz="1600" i="1">
                                    <a:solidFill>
                                      <a:srgbClr val="000000"/>
                                    </a:solidFill>
                                    <a:latin typeface="Cambria Math" panose="02040503050406030204" pitchFamily="18" charset="0"/>
                                  </a:rPr>
                                  <m:t>𝑝</m:t>
                                </m:r>
                                <m:r>
                                  <a:rPr lang="zh-TW" altLang="en-US" sz="1600" i="1">
                                    <a:solidFill>
                                      <a:srgbClr val="000000"/>
                                    </a:solidFill>
                                    <a:latin typeface="Cambria Math" panose="02040503050406030204" pitchFamily="18" charset="0"/>
                                  </a:rPr>
                                  <m:t>(</m:t>
                                </m:r>
                                <m:r>
                                  <a:rPr lang="zh-TW" altLang="en-US" sz="1600" i="1">
                                    <a:solidFill>
                                      <a:srgbClr val="000000"/>
                                    </a:solidFill>
                                    <a:latin typeface="Cambria Math" panose="02040503050406030204" pitchFamily="18" charset="0"/>
                                  </a:rPr>
                                  <m:t>𝑙</m:t>
                                </m:r>
                                <m:d>
                                  <m:dPr>
                                    <m:begChr m:val="|"/>
                                    <m:endChr m:val=""/>
                                    <m:ctrlPr>
                                      <a:rPr lang="zh-TW" altLang="en-US" sz="1600" i="1">
                                        <a:solidFill>
                                          <a:srgbClr val="000000"/>
                                        </a:solidFill>
                                        <a:latin typeface="Cambria Math" panose="02040503050406030204" pitchFamily="18" charset="0"/>
                                      </a:rPr>
                                    </m:ctrlPr>
                                  </m:dPr>
                                  <m:e>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r>
                                      <a:rPr lang="zh-TW" altLang="en-US" sz="1600" i="1">
                                        <a:solidFill>
                                          <a:srgbClr val="000000"/>
                                        </a:solidFill>
                                        <a:latin typeface="Cambria Math" panose="02040503050406030204" pitchFamily="18" charset="0"/>
                                      </a:rPr>
                                      <m:t>,</m:t>
                                    </m:r>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𝜃</m:t>
                                        </m:r>
                                      </m:e>
                                      <m:sub>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b>
                                    </m:sSub>
                                  </m:e>
                                </m:d>
                                <m:r>
                                  <a:rPr lang="zh-TW" altLang="en-US" sz="1600" i="1">
                                    <a:solidFill>
                                      <a:srgbClr val="000000"/>
                                    </a:solidFill>
                                    <a:latin typeface="Cambria Math" panose="02040503050406030204" pitchFamily="18" charset="0"/>
                                  </a:rPr>
                                  <m:t>)</m:t>
                                </m:r>
                              </m:e>
                            </m:nary>
                          </m:den>
                        </m:f>
                      </m:oMath>
                    </m:oMathPara>
                  </a14:m>
                  <a:endParaRPr lang="zh-TW" altLang="en-US" sz="1600" dirty="0"/>
                </a:p>
              </p:txBody>
            </p:sp>
          </mc:Choice>
          <mc:Fallback xmlns="">
            <p:sp>
              <p:nvSpPr>
                <p:cNvPr id="17" name="Object 15">
                  <a:extLst>
                    <a:ext uri="{FF2B5EF4-FFF2-40B4-BE49-F238E27FC236}">
                      <a16:creationId xmlns:a16="http://schemas.microsoft.com/office/drawing/2014/main" id="{EF282C3F-5727-4D21-9440-6F91B68FA3E4}"/>
                    </a:ext>
                  </a:extLst>
                </p:cNvPr>
                <p:cNvSpPr txBox="1">
                  <a:spLocks noRot="1" noChangeAspect="1" noMove="1" noResize="1" noEditPoints="1" noAdjustHandles="1" noChangeArrowheads="1" noChangeShapeType="1" noTextEdit="1"/>
                </p:cNvSpPr>
                <p:nvPr/>
              </p:nvSpPr>
              <p:spPr bwMode="auto">
                <a:xfrm>
                  <a:off x="1681" y="2069"/>
                  <a:ext cx="1954" cy="697"/>
                </a:xfrm>
                <a:prstGeom prst="rect">
                  <a:avLst/>
                </a:prstGeom>
                <a:blipFill>
                  <a:blip r:embed="rId8"/>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Object 16">
                  <a:extLst>
                    <a:ext uri="{FF2B5EF4-FFF2-40B4-BE49-F238E27FC236}">
                      <a16:creationId xmlns:a16="http://schemas.microsoft.com/office/drawing/2014/main" id="{598D5029-B043-436E-AC3C-214793EA4897}"/>
                    </a:ext>
                  </a:extLst>
                </p:cNvPr>
                <p:cNvSpPr txBox="1"/>
                <p:nvPr/>
              </p:nvSpPr>
              <p:spPr bwMode="auto">
                <a:xfrm>
                  <a:off x="1486" y="2787"/>
                  <a:ext cx="2524" cy="691"/>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Sup>
                          <m:sSubSupPr>
                            <m:ctrlPr>
                              <a:rPr lang="zh-TW" altLang="en-US" sz="1600" i="1">
                                <a:solidFill>
                                  <a:srgbClr val="000000"/>
                                </a:solidFill>
                                <a:latin typeface="Cambria Math" panose="02040503050406030204" pitchFamily="18" charset="0"/>
                              </a:rPr>
                            </m:ctrlPr>
                          </m:sSubSupPr>
                          <m:e>
                            <m:r>
                              <m:rPr>
                                <m:sty m:val="p"/>
                              </m:rPr>
                              <a:rPr lang="zh-TW" altLang="en-US" sz="1600" i="1">
                                <a:solidFill>
                                  <a:srgbClr val="000000"/>
                                </a:solidFill>
                                <a:latin typeface="Cambria Math" panose="02040503050406030204" pitchFamily="18" charset="0"/>
                              </a:rPr>
                              <m:t>Σ</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𝑛𝑒𝑤</m:t>
                            </m:r>
                          </m:sup>
                        </m:sSubSup>
                        <m:r>
                          <a:rPr lang="zh-TW" altLang="en-US" sz="1600" i="1">
                            <a:solidFill>
                              <a:srgbClr val="000000"/>
                            </a:solidFill>
                            <a:latin typeface="Cambria Math" panose="02040503050406030204" pitchFamily="18" charset="0"/>
                          </a:rPr>
                          <m:t>=</m:t>
                        </m:r>
                        <m:f>
                          <m:fPr>
                            <m:ctrlPr>
                              <a:rPr lang="zh-TW" altLang="en-US" sz="1600" i="1">
                                <a:solidFill>
                                  <a:srgbClr val="000000"/>
                                </a:solidFill>
                                <a:latin typeface="Cambria Math" panose="02040503050406030204" pitchFamily="18" charset="0"/>
                              </a:rPr>
                            </m:ctrlPr>
                          </m:fPr>
                          <m:num>
                            <m:nary>
                              <m:naryPr>
                                <m:chr m:val="∑"/>
                                <m:limLoc m:val="subSup"/>
                                <m:ctrlPr>
                                  <a:rPr lang="zh-TW" altLang="en-US" sz="1600" i="1">
                                    <a:solidFill>
                                      <a:srgbClr val="000000"/>
                                    </a:solidFill>
                                    <a:latin typeface="Cambria Math" panose="02040503050406030204" pitchFamily="18" charset="0"/>
                                  </a:rPr>
                                </m:ctrlPr>
                              </m:naryPr>
                              <m:sub>
                                <m:r>
                                  <a:rPr lang="zh-TW" altLang="en-US" sz="1600" i="1">
                                    <a:solidFill>
                                      <a:srgbClr val="000000"/>
                                    </a:solidFill>
                                    <a:latin typeface="Cambria Math" panose="02040503050406030204" pitchFamily="18" charset="0"/>
                                  </a:rPr>
                                  <m:t>𝑖</m:t>
                                </m:r>
                                <m:r>
                                  <a:rPr lang="zh-TW" altLang="en-US" sz="1600" i="1">
                                    <a:solidFill>
                                      <a:srgbClr val="000000"/>
                                    </a:solidFill>
                                    <a:latin typeface="Cambria Math" panose="02040503050406030204" pitchFamily="18" charset="0"/>
                                  </a:rPr>
                                  <m:t>=1</m:t>
                                </m:r>
                              </m:sub>
                              <m:sup>
                                <m:r>
                                  <a:rPr lang="zh-TW" altLang="en-US" sz="1600" i="1">
                                    <a:solidFill>
                                      <a:srgbClr val="000000"/>
                                    </a:solidFill>
                                    <a:latin typeface="Cambria Math" panose="02040503050406030204" pitchFamily="18" charset="0"/>
                                  </a:rPr>
                                  <m:t>𝑁</m:t>
                                </m:r>
                              </m:sup>
                              <m:e>
                                <m:r>
                                  <a:rPr lang="zh-TW" altLang="en-US" sz="1600" i="1">
                                    <a:solidFill>
                                      <a:srgbClr val="000000"/>
                                    </a:solidFill>
                                    <a:latin typeface="Cambria Math" panose="02040503050406030204" pitchFamily="18" charset="0"/>
                                  </a:rPr>
                                  <m:t>𝑝</m:t>
                                </m:r>
                                <m:r>
                                  <a:rPr lang="zh-TW" altLang="en-US" sz="1600" i="1">
                                    <a:solidFill>
                                      <a:srgbClr val="000000"/>
                                    </a:solidFill>
                                    <a:latin typeface="Cambria Math" panose="02040503050406030204" pitchFamily="18" charset="0"/>
                                  </a:rPr>
                                  <m:t>(</m:t>
                                </m:r>
                                <m:r>
                                  <a:rPr lang="zh-TW" altLang="en-US" sz="1600" i="1">
                                    <a:solidFill>
                                      <a:srgbClr val="000000"/>
                                    </a:solidFill>
                                    <a:latin typeface="Cambria Math" panose="02040503050406030204" pitchFamily="18" charset="0"/>
                                  </a:rPr>
                                  <m:t>𝑙</m:t>
                                </m:r>
                                <m:d>
                                  <m:dPr>
                                    <m:begChr m:val="|"/>
                                    <m:endChr m:val=""/>
                                    <m:ctrlPr>
                                      <a:rPr lang="zh-TW" altLang="en-US" sz="1600" i="1">
                                        <a:solidFill>
                                          <a:srgbClr val="000000"/>
                                        </a:solidFill>
                                        <a:latin typeface="Cambria Math" panose="02040503050406030204" pitchFamily="18" charset="0"/>
                                      </a:rPr>
                                    </m:ctrlPr>
                                  </m:dPr>
                                  <m:e>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r>
                                      <a:rPr lang="zh-TW" altLang="en-US" sz="1600" i="1">
                                        <a:solidFill>
                                          <a:srgbClr val="000000"/>
                                        </a:solidFill>
                                        <a:latin typeface="Cambria Math" panose="02040503050406030204" pitchFamily="18" charset="0"/>
                                      </a:rPr>
                                      <m:t>,</m:t>
                                    </m:r>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𝜃</m:t>
                                        </m:r>
                                      </m:e>
                                      <m:sub>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b>
                                    </m:sSub>
                                  </m:e>
                                </m:d>
                                <m:r>
                                  <a:rPr lang="zh-TW" altLang="en-US" sz="1600" i="1">
                                    <a:solidFill>
                                      <a:srgbClr val="000000"/>
                                    </a:solidFill>
                                    <a:latin typeface="Cambria Math" panose="02040503050406030204" pitchFamily="18" charset="0"/>
                                  </a:rPr>
                                  <m:t>)</m:t>
                                </m:r>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sSubSup>
                                  <m:sSubSupPr>
                                    <m:ctrlPr>
                                      <a:rPr lang="zh-TW" altLang="en-US" sz="1600" i="1">
                                        <a:solidFill>
                                          <a:srgbClr val="000000"/>
                                        </a:solidFill>
                                        <a:latin typeface="Cambria Math" panose="02040503050406030204" pitchFamily="18" charset="0"/>
                                      </a:rPr>
                                    </m:ctrlPr>
                                  </m:sSubSup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up>
                                    <m:r>
                                      <a:rPr lang="zh-TW" altLang="en-US" sz="1600" i="1">
                                        <a:solidFill>
                                          <a:srgbClr val="000000"/>
                                        </a:solidFill>
                                        <a:latin typeface="Cambria Math" panose="02040503050406030204" pitchFamily="18" charset="0"/>
                                      </a:rPr>
                                      <m:t>𝑇</m:t>
                                    </m:r>
                                  </m:sup>
                                </m:sSubSup>
                              </m:e>
                            </m:nary>
                          </m:num>
                          <m:den>
                            <m:nary>
                              <m:naryPr>
                                <m:chr m:val="∑"/>
                                <m:limLoc m:val="subSup"/>
                                <m:ctrlPr>
                                  <a:rPr lang="zh-TW" altLang="en-US" sz="1600" i="1">
                                    <a:solidFill>
                                      <a:srgbClr val="000000"/>
                                    </a:solidFill>
                                    <a:latin typeface="Cambria Math" panose="02040503050406030204" pitchFamily="18" charset="0"/>
                                  </a:rPr>
                                </m:ctrlPr>
                              </m:naryPr>
                              <m:sub>
                                <m:r>
                                  <a:rPr lang="zh-TW" altLang="en-US" sz="1600" i="1">
                                    <a:solidFill>
                                      <a:srgbClr val="000000"/>
                                    </a:solidFill>
                                    <a:latin typeface="Cambria Math" panose="02040503050406030204" pitchFamily="18" charset="0"/>
                                  </a:rPr>
                                  <m:t>𝑖</m:t>
                                </m:r>
                                <m:r>
                                  <a:rPr lang="zh-TW" altLang="en-US" sz="1600" i="1">
                                    <a:solidFill>
                                      <a:srgbClr val="000000"/>
                                    </a:solidFill>
                                    <a:latin typeface="Cambria Math" panose="02040503050406030204" pitchFamily="18" charset="0"/>
                                  </a:rPr>
                                  <m:t>=1</m:t>
                                </m:r>
                              </m:sub>
                              <m:sup>
                                <m:r>
                                  <a:rPr lang="zh-TW" altLang="en-US" sz="1600" i="1">
                                    <a:solidFill>
                                      <a:srgbClr val="000000"/>
                                    </a:solidFill>
                                    <a:latin typeface="Cambria Math" panose="02040503050406030204" pitchFamily="18" charset="0"/>
                                  </a:rPr>
                                  <m:t>𝑁</m:t>
                                </m:r>
                              </m:sup>
                              <m:e>
                                <m:r>
                                  <a:rPr lang="zh-TW" altLang="en-US" sz="1600" i="1">
                                    <a:solidFill>
                                      <a:srgbClr val="000000"/>
                                    </a:solidFill>
                                    <a:latin typeface="Cambria Math" panose="02040503050406030204" pitchFamily="18" charset="0"/>
                                  </a:rPr>
                                  <m:t>𝑝</m:t>
                                </m:r>
                                <m:r>
                                  <a:rPr lang="zh-TW" altLang="en-US" sz="1600" i="1">
                                    <a:solidFill>
                                      <a:srgbClr val="000000"/>
                                    </a:solidFill>
                                    <a:latin typeface="Cambria Math" panose="02040503050406030204" pitchFamily="18" charset="0"/>
                                  </a:rPr>
                                  <m:t>(</m:t>
                                </m:r>
                                <m:r>
                                  <a:rPr lang="zh-TW" altLang="en-US" sz="1600" i="1">
                                    <a:solidFill>
                                      <a:srgbClr val="000000"/>
                                    </a:solidFill>
                                    <a:latin typeface="Cambria Math" panose="02040503050406030204" pitchFamily="18" charset="0"/>
                                  </a:rPr>
                                  <m:t>𝑙</m:t>
                                </m:r>
                                <m:d>
                                  <m:dPr>
                                    <m:begChr m:val="|"/>
                                    <m:endChr m:val=""/>
                                    <m:ctrlPr>
                                      <a:rPr lang="zh-TW" altLang="en-US" sz="1600" i="1">
                                        <a:solidFill>
                                          <a:srgbClr val="000000"/>
                                        </a:solidFill>
                                        <a:latin typeface="Cambria Math" panose="02040503050406030204" pitchFamily="18" charset="0"/>
                                      </a:rPr>
                                    </m:ctrlPr>
                                  </m:dPr>
                                  <m:e>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r>
                                      <a:rPr lang="zh-TW" altLang="en-US" sz="1600" i="1">
                                        <a:solidFill>
                                          <a:srgbClr val="000000"/>
                                        </a:solidFill>
                                        <a:latin typeface="Cambria Math" panose="02040503050406030204" pitchFamily="18" charset="0"/>
                                      </a:rPr>
                                      <m:t>,</m:t>
                                    </m:r>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𝜃</m:t>
                                        </m:r>
                                      </m:e>
                                      <m:sub>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b>
                                    </m:sSub>
                                  </m:e>
                                </m:d>
                                <m:r>
                                  <a:rPr lang="zh-TW" altLang="en-US" sz="1600" i="1">
                                    <a:solidFill>
                                      <a:srgbClr val="000000"/>
                                    </a:solidFill>
                                    <a:latin typeface="Cambria Math" panose="02040503050406030204" pitchFamily="18" charset="0"/>
                                  </a:rPr>
                                  <m:t>)</m:t>
                                </m:r>
                              </m:e>
                            </m:nary>
                          </m:den>
                        </m:f>
                        <m:r>
                          <a:rPr lang="zh-TW" altLang="en-US" sz="1600" i="1">
                            <a:solidFill>
                              <a:srgbClr val="000000"/>
                            </a:solidFill>
                            <a:latin typeface="Cambria Math" panose="02040503050406030204" pitchFamily="18" charset="0"/>
                          </a:rPr>
                          <m:t>−</m:t>
                        </m:r>
                        <m:sSubSup>
                          <m:sSubSupPr>
                            <m:ctrlPr>
                              <a:rPr lang="zh-TW" altLang="en-US" sz="1600" i="1">
                                <a:solidFill>
                                  <a:srgbClr val="000000"/>
                                </a:solidFill>
                                <a:latin typeface="Cambria Math" panose="02040503050406030204" pitchFamily="18" charset="0"/>
                              </a:rPr>
                            </m:ctrlPr>
                          </m:sSubSupPr>
                          <m:e>
                            <m:r>
                              <a:rPr lang="zh-TW" altLang="en-US" sz="1600" i="1">
                                <a:solidFill>
                                  <a:srgbClr val="000000"/>
                                </a:solidFill>
                                <a:latin typeface="Cambria Math" panose="02040503050406030204" pitchFamily="18" charset="0"/>
                              </a:rPr>
                              <m:t>𝜇</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𝑛𝑒𝑤</m:t>
                            </m:r>
                          </m:sup>
                        </m:sSubSup>
                        <m:r>
                          <a:rPr lang="zh-TW" altLang="en-US" sz="1600" i="1">
                            <a:solidFill>
                              <a:srgbClr val="000000"/>
                            </a:solidFill>
                            <a:latin typeface="Cambria Math" panose="02040503050406030204" pitchFamily="18" charset="0"/>
                          </a:rPr>
                          <m:t>(</m:t>
                        </m:r>
                        <m:sSubSup>
                          <m:sSubSupPr>
                            <m:ctrlPr>
                              <a:rPr lang="zh-TW" altLang="en-US" sz="1600" i="1">
                                <a:solidFill>
                                  <a:srgbClr val="000000"/>
                                </a:solidFill>
                                <a:latin typeface="Cambria Math" panose="02040503050406030204" pitchFamily="18" charset="0"/>
                              </a:rPr>
                            </m:ctrlPr>
                          </m:sSubSupPr>
                          <m:e>
                            <m:r>
                              <a:rPr lang="zh-TW" altLang="en-US" sz="1600" i="1">
                                <a:solidFill>
                                  <a:srgbClr val="000000"/>
                                </a:solidFill>
                                <a:latin typeface="Cambria Math" panose="02040503050406030204" pitchFamily="18" charset="0"/>
                              </a:rPr>
                              <m:t>𝜇</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𝑛𝑒𝑤</m:t>
                            </m:r>
                          </m:sup>
                        </m:sSubSup>
                        <m:sSup>
                          <m:sSupPr>
                            <m:ctrlPr>
                              <a:rPr lang="zh-TW" altLang="en-US" sz="1600" i="1">
                                <a:solidFill>
                                  <a:srgbClr val="000000"/>
                                </a:solidFill>
                                <a:latin typeface="Cambria Math" panose="02040503050406030204" pitchFamily="18" charset="0"/>
                              </a:rPr>
                            </m:ctrlPr>
                          </m:sSupPr>
                          <m:e>
                            <m:r>
                              <a:rPr lang="zh-TW" altLang="en-US" sz="1600" i="1">
                                <a:solidFill>
                                  <a:srgbClr val="000000"/>
                                </a:solidFill>
                                <a:latin typeface="Cambria Math" panose="02040503050406030204" pitchFamily="18" charset="0"/>
                              </a:rPr>
                              <m:t>)</m:t>
                            </m:r>
                          </m:e>
                          <m:sup>
                            <m:r>
                              <a:rPr lang="zh-TW" altLang="en-US" sz="1600" i="1">
                                <a:solidFill>
                                  <a:srgbClr val="000000"/>
                                </a:solidFill>
                                <a:latin typeface="Cambria Math" panose="02040503050406030204" pitchFamily="18" charset="0"/>
                              </a:rPr>
                              <m:t>𝑇</m:t>
                            </m:r>
                          </m:sup>
                        </m:sSup>
                      </m:oMath>
                    </m:oMathPara>
                  </a14:m>
                  <a:endParaRPr lang="zh-TW" altLang="en-US" sz="1600" dirty="0"/>
                </a:p>
              </p:txBody>
            </p:sp>
          </mc:Choice>
          <mc:Fallback xmlns="">
            <p:sp>
              <p:nvSpPr>
                <p:cNvPr id="18" name="Object 16">
                  <a:extLst>
                    <a:ext uri="{FF2B5EF4-FFF2-40B4-BE49-F238E27FC236}">
                      <a16:creationId xmlns:a16="http://schemas.microsoft.com/office/drawing/2014/main" id="{598D5029-B043-436E-AC3C-214793EA4897}"/>
                    </a:ext>
                  </a:extLst>
                </p:cNvPr>
                <p:cNvSpPr txBox="1">
                  <a:spLocks noRot="1" noChangeAspect="1" noMove="1" noResize="1" noEditPoints="1" noAdjustHandles="1" noChangeArrowheads="1" noChangeShapeType="1" noTextEdit="1"/>
                </p:cNvSpPr>
                <p:nvPr/>
              </p:nvSpPr>
              <p:spPr bwMode="auto">
                <a:xfrm>
                  <a:off x="1486" y="2787"/>
                  <a:ext cx="2524" cy="691"/>
                </a:xfrm>
                <a:prstGeom prst="rect">
                  <a:avLst/>
                </a:prstGeom>
                <a:blipFill>
                  <a:blip r:embed="rId9"/>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Object 17">
                  <a:extLst>
                    <a:ext uri="{FF2B5EF4-FFF2-40B4-BE49-F238E27FC236}">
                      <a16:creationId xmlns:a16="http://schemas.microsoft.com/office/drawing/2014/main" id="{A2B5566A-5A8E-4E69-90AD-D333669EA859}"/>
                    </a:ext>
                  </a:extLst>
                </p:cNvPr>
                <p:cNvSpPr txBox="1"/>
                <p:nvPr/>
              </p:nvSpPr>
              <p:spPr bwMode="auto">
                <a:xfrm>
                  <a:off x="1669" y="3386"/>
                  <a:ext cx="1966" cy="566"/>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Sup>
                          <m:sSubSupPr>
                            <m:ctrlPr>
                              <a:rPr lang="zh-TW" altLang="en-US" sz="1600" i="1">
                                <a:solidFill>
                                  <a:srgbClr val="000000"/>
                                </a:solidFill>
                                <a:latin typeface="Cambria Math" panose="02040503050406030204" pitchFamily="18" charset="0"/>
                              </a:rPr>
                            </m:ctrlPr>
                          </m:sSubSupPr>
                          <m:e>
                            <m:r>
                              <a:rPr lang="zh-TW" altLang="en-US" sz="1600" i="1">
                                <a:solidFill>
                                  <a:srgbClr val="000000"/>
                                </a:solidFill>
                                <a:latin typeface="Cambria Math" panose="02040503050406030204" pitchFamily="18" charset="0"/>
                              </a:rPr>
                              <m:t>𝜋</m:t>
                            </m:r>
                          </m:e>
                          <m:sub>
                            <m:r>
                              <a:rPr lang="zh-TW" altLang="en-US" sz="1600" i="1">
                                <a:solidFill>
                                  <a:srgbClr val="000000"/>
                                </a:solidFill>
                                <a:latin typeface="Cambria Math" panose="02040503050406030204" pitchFamily="18" charset="0"/>
                              </a:rPr>
                              <m:t>𝑙</m:t>
                            </m:r>
                          </m:sub>
                          <m:sup>
                            <m:r>
                              <a:rPr lang="zh-TW" altLang="en-US" sz="1600" i="1">
                                <a:solidFill>
                                  <a:srgbClr val="000000"/>
                                </a:solidFill>
                                <a:latin typeface="Cambria Math" panose="02040503050406030204" pitchFamily="18" charset="0"/>
                              </a:rPr>
                              <m:t>𝑛𝑒𝑤</m:t>
                            </m:r>
                          </m:sup>
                        </m:sSubSup>
                        <m:r>
                          <a:rPr lang="zh-TW" altLang="en-US" sz="1600" i="1">
                            <a:solidFill>
                              <a:srgbClr val="000000"/>
                            </a:solidFill>
                            <a:latin typeface="Cambria Math" panose="02040503050406030204" pitchFamily="18" charset="0"/>
                          </a:rPr>
                          <m:t>=</m:t>
                        </m:r>
                        <m:f>
                          <m:fPr>
                            <m:ctrlPr>
                              <a:rPr lang="zh-TW" altLang="en-US" sz="1600" i="1">
                                <a:solidFill>
                                  <a:srgbClr val="000000"/>
                                </a:solidFill>
                                <a:latin typeface="Cambria Math" panose="02040503050406030204" pitchFamily="18" charset="0"/>
                              </a:rPr>
                            </m:ctrlPr>
                          </m:fPr>
                          <m:num>
                            <m:r>
                              <a:rPr lang="zh-TW" altLang="en-US" sz="1600" i="1">
                                <a:solidFill>
                                  <a:srgbClr val="000000"/>
                                </a:solidFill>
                                <a:latin typeface="Cambria Math" panose="02040503050406030204" pitchFamily="18" charset="0"/>
                              </a:rPr>
                              <m:t>1</m:t>
                            </m:r>
                          </m:num>
                          <m:den>
                            <m:r>
                              <a:rPr lang="zh-TW" altLang="en-US" sz="1600" i="1">
                                <a:solidFill>
                                  <a:srgbClr val="000000"/>
                                </a:solidFill>
                                <a:latin typeface="Cambria Math" panose="02040503050406030204" pitchFamily="18" charset="0"/>
                              </a:rPr>
                              <m:t>𝑁</m:t>
                            </m:r>
                          </m:den>
                        </m:f>
                        <m:nary>
                          <m:naryPr>
                            <m:chr m:val="∑"/>
                            <m:ctrlPr>
                              <a:rPr lang="zh-TW" altLang="en-US" sz="1600" i="1">
                                <a:solidFill>
                                  <a:srgbClr val="000000"/>
                                </a:solidFill>
                                <a:latin typeface="Cambria Math" panose="02040503050406030204" pitchFamily="18" charset="0"/>
                              </a:rPr>
                            </m:ctrlPr>
                          </m:naryPr>
                          <m:sub>
                            <m:r>
                              <a:rPr lang="zh-TW" altLang="en-US" sz="1600" i="1">
                                <a:solidFill>
                                  <a:srgbClr val="000000"/>
                                </a:solidFill>
                                <a:latin typeface="Cambria Math" panose="02040503050406030204" pitchFamily="18" charset="0"/>
                              </a:rPr>
                              <m:t>𝑖</m:t>
                            </m:r>
                            <m:r>
                              <a:rPr lang="zh-TW" altLang="en-US" sz="1600" i="1">
                                <a:solidFill>
                                  <a:srgbClr val="000000"/>
                                </a:solidFill>
                                <a:latin typeface="Cambria Math" panose="02040503050406030204" pitchFamily="18" charset="0"/>
                              </a:rPr>
                              <m:t>=1</m:t>
                            </m:r>
                          </m:sub>
                          <m:sup>
                            <m:r>
                              <a:rPr lang="zh-TW" altLang="en-US" sz="1600" i="1">
                                <a:solidFill>
                                  <a:srgbClr val="000000"/>
                                </a:solidFill>
                                <a:latin typeface="Cambria Math" panose="02040503050406030204" pitchFamily="18" charset="0"/>
                              </a:rPr>
                              <m:t>𝑁</m:t>
                            </m:r>
                          </m:sup>
                          <m:e>
                            <m:r>
                              <a:rPr lang="zh-TW" altLang="en-US" sz="1600" i="1">
                                <a:solidFill>
                                  <a:srgbClr val="000000"/>
                                </a:solidFill>
                                <a:latin typeface="Cambria Math" panose="02040503050406030204" pitchFamily="18" charset="0"/>
                              </a:rPr>
                              <m:t>𝑝</m:t>
                            </m:r>
                            <m:r>
                              <a:rPr lang="zh-TW" altLang="en-US" sz="1600" i="1">
                                <a:solidFill>
                                  <a:srgbClr val="000000"/>
                                </a:solidFill>
                                <a:latin typeface="Cambria Math" panose="02040503050406030204" pitchFamily="18" charset="0"/>
                              </a:rPr>
                              <m:t>(</m:t>
                            </m:r>
                            <m:r>
                              <a:rPr lang="zh-TW" altLang="en-US" sz="1600" i="1">
                                <a:solidFill>
                                  <a:srgbClr val="000000"/>
                                </a:solidFill>
                                <a:latin typeface="Cambria Math" panose="02040503050406030204" pitchFamily="18" charset="0"/>
                              </a:rPr>
                              <m:t>𝑙</m:t>
                            </m:r>
                            <m:d>
                              <m:dPr>
                                <m:begChr m:val="|"/>
                                <m:endChr m:val=""/>
                                <m:ctrlPr>
                                  <a:rPr lang="zh-TW" altLang="en-US" sz="1600" i="1">
                                    <a:solidFill>
                                      <a:srgbClr val="000000"/>
                                    </a:solidFill>
                                    <a:latin typeface="Cambria Math" panose="02040503050406030204" pitchFamily="18" charset="0"/>
                                  </a:rPr>
                                </m:ctrlPr>
                              </m:dPr>
                              <m:e>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𝑥</m:t>
                                    </m:r>
                                  </m:e>
                                  <m:sub>
                                    <m:r>
                                      <a:rPr lang="zh-TW" altLang="en-US" sz="1600" i="1">
                                        <a:solidFill>
                                          <a:srgbClr val="000000"/>
                                        </a:solidFill>
                                        <a:latin typeface="Cambria Math" panose="02040503050406030204" pitchFamily="18" charset="0"/>
                                      </a:rPr>
                                      <m:t>𝑖</m:t>
                                    </m:r>
                                  </m:sub>
                                </m:sSub>
                                <m:r>
                                  <a:rPr lang="zh-TW" altLang="en-US" sz="1600" i="1">
                                    <a:solidFill>
                                      <a:srgbClr val="000000"/>
                                    </a:solidFill>
                                    <a:latin typeface="Cambria Math" panose="02040503050406030204" pitchFamily="18" charset="0"/>
                                  </a:rPr>
                                  <m:t>,</m:t>
                                </m:r>
                                <m:sSub>
                                  <m:sSubPr>
                                    <m:ctrlPr>
                                      <a:rPr lang="zh-TW" altLang="en-US"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𝜃</m:t>
                                    </m:r>
                                  </m:e>
                                  <m:sub>
                                    <m:r>
                                      <a:rPr lang="zh-TW" altLang="en-US" sz="1600" i="1">
                                        <a:solidFill>
                                          <a:srgbClr val="000000"/>
                                        </a:solidFill>
                                        <a:latin typeface="Cambria Math" panose="02040503050406030204" pitchFamily="18" charset="0"/>
                                      </a:rPr>
                                      <m:t>𝑡</m:t>
                                    </m:r>
                                    <m:r>
                                      <a:rPr lang="zh-TW" altLang="en-US" sz="1600" i="1">
                                        <a:solidFill>
                                          <a:srgbClr val="000000"/>
                                        </a:solidFill>
                                        <a:latin typeface="Cambria Math" panose="02040503050406030204" pitchFamily="18" charset="0"/>
                                      </a:rPr>
                                      <m:t>−1</m:t>
                                    </m:r>
                                  </m:sub>
                                </m:sSub>
                              </m:e>
                            </m:d>
                            <m:r>
                              <a:rPr lang="zh-TW" altLang="en-US" sz="1600" i="1">
                                <a:solidFill>
                                  <a:srgbClr val="000000"/>
                                </a:solidFill>
                                <a:latin typeface="Cambria Math" panose="02040503050406030204" pitchFamily="18" charset="0"/>
                              </a:rPr>
                              <m:t>)</m:t>
                            </m:r>
                          </m:e>
                        </m:nary>
                      </m:oMath>
                    </m:oMathPara>
                  </a14:m>
                  <a:endParaRPr lang="zh-TW" altLang="en-US" sz="1600" dirty="0"/>
                </a:p>
              </p:txBody>
            </p:sp>
          </mc:Choice>
          <mc:Fallback xmlns="">
            <p:sp>
              <p:nvSpPr>
                <p:cNvPr id="19" name="Object 17">
                  <a:extLst>
                    <a:ext uri="{FF2B5EF4-FFF2-40B4-BE49-F238E27FC236}">
                      <a16:creationId xmlns:a16="http://schemas.microsoft.com/office/drawing/2014/main" id="{A2B5566A-5A8E-4E69-90AD-D333669EA859}"/>
                    </a:ext>
                  </a:extLst>
                </p:cNvPr>
                <p:cNvSpPr txBox="1">
                  <a:spLocks noRot="1" noChangeAspect="1" noMove="1" noResize="1" noEditPoints="1" noAdjustHandles="1" noChangeArrowheads="1" noChangeShapeType="1" noTextEdit="1"/>
                </p:cNvSpPr>
                <p:nvPr/>
              </p:nvSpPr>
              <p:spPr bwMode="auto">
                <a:xfrm>
                  <a:off x="1669" y="3386"/>
                  <a:ext cx="1966" cy="566"/>
                </a:xfrm>
                <a:prstGeom prst="rect">
                  <a:avLst/>
                </a:prstGeom>
                <a:blipFill>
                  <a:blip r:embed="rId10"/>
                  <a:stretch>
                    <a:fillRect b="-22000"/>
                  </a:stretch>
                </a:blipFill>
                <a:ln>
                  <a:noFill/>
                </a:ln>
                <a:effectLst/>
              </p:spPr>
              <p:txBody>
                <a:bodyPr/>
                <a:lstStyle/>
                <a:p>
                  <a:r>
                    <a:rPr lang="zh-TW" altLang="en-US">
                      <a:noFill/>
                    </a:rPr>
                    <a:t> </a:t>
                  </a:r>
                </a:p>
              </p:txBody>
            </p:sp>
          </mc:Fallback>
        </mc:AlternateContent>
      </p:grpSp>
      <p:sp>
        <p:nvSpPr>
          <p:cNvPr id="20" name="Rectangle 18">
            <a:extLst>
              <a:ext uri="{FF2B5EF4-FFF2-40B4-BE49-F238E27FC236}">
                <a16:creationId xmlns:a16="http://schemas.microsoft.com/office/drawing/2014/main" id="{0464FAF6-8162-436F-9084-A5B6524A86B9}"/>
              </a:ext>
            </a:extLst>
          </p:cNvPr>
          <p:cNvSpPr>
            <a:spLocks noChangeArrowheads="1"/>
          </p:cNvSpPr>
          <p:nvPr/>
        </p:nvSpPr>
        <p:spPr bwMode="auto">
          <a:xfrm>
            <a:off x="6461218" y="476250"/>
            <a:ext cx="2952328" cy="792163"/>
          </a:xfrm>
          <a:prstGeom prst="rect">
            <a:avLst/>
          </a:prstGeom>
          <a:solidFill>
            <a:schemeClr val="accent1">
              <a:alpha val="0"/>
            </a:schemeClr>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p>
        </p:txBody>
      </p:sp>
      <p:sp>
        <p:nvSpPr>
          <p:cNvPr id="21" name="Text Box 19">
            <a:extLst>
              <a:ext uri="{FF2B5EF4-FFF2-40B4-BE49-F238E27FC236}">
                <a16:creationId xmlns:a16="http://schemas.microsoft.com/office/drawing/2014/main" id="{607B6829-6BC4-4733-B892-29094A7658BF}"/>
              </a:ext>
            </a:extLst>
          </p:cNvPr>
          <p:cNvSpPr txBox="1">
            <a:spLocks noChangeArrowheads="1"/>
          </p:cNvSpPr>
          <p:nvPr/>
        </p:nvSpPr>
        <p:spPr bwMode="auto">
          <a:xfrm>
            <a:off x="6895375" y="476250"/>
            <a:ext cx="194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b="1" dirty="0"/>
              <a:t>Initial parameter</a:t>
            </a:r>
          </a:p>
        </p:txBody>
      </p:sp>
      <p:sp>
        <p:nvSpPr>
          <p:cNvPr id="22" name="Line 21">
            <a:extLst>
              <a:ext uri="{FF2B5EF4-FFF2-40B4-BE49-F238E27FC236}">
                <a16:creationId xmlns:a16="http://schemas.microsoft.com/office/drawing/2014/main" id="{48242D16-25F9-4A17-9AA3-A77BB2C8E508}"/>
              </a:ext>
            </a:extLst>
          </p:cNvPr>
          <p:cNvSpPr>
            <a:spLocks noChangeShapeType="1"/>
          </p:cNvSpPr>
          <p:nvPr/>
        </p:nvSpPr>
        <p:spPr bwMode="auto">
          <a:xfrm>
            <a:off x="7830412" y="1268413"/>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 name="Rectangle 22">
            <a:extLst>
              <a:ext uri="{FF2B5EF4-FFF2-40B4-BE49-F238E27FC236}">
                <a16:creationId xmlns:a16="http://schemas.microsoft.com/office/drawing/2014/main" id="{78ED1A5C-D0AD-4159-9B18-5314001101B6}"/>
              </a:ext>
            </a:extLst>
          </p:cNvPr>
          <p:cNvSpPr>
            <a:spLocks noChangeArrowheads="1"/>
          </p:cNvSpPr>
          <p:nvPr/>
        </p:nvSpPr>
        <p:spPr bwMode="auto">
          <a:xfrm>
            <a:off x="1842362" y="457200"/>
            <a:ext cx="8229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r>
              <a:rPr lang="en-US" altLang="zh-TW" dirty="0">
                <a:latin typeface="Times New Roman" panose="02020603050405020304" pitchFamily="18" charset="0"/>
                <a:cs typeface="Times New Roman" panose="02020603050405020304" pitchFamily="18" charset="0"/>
              </a:rPr>
              <a:t>Mixture of Gaussian</a:t>
            </a:r>
          </a:p>
        </p:txBody>
      </p:sp>
      <p:sp>
        <p:nvSpPr>
          <p:cNvPr id="24" name="Text Box 23">
            <a:extLst>
              <a:ext uri="{FF2B5EF4-FFF2-40B4-BE49-F238E27FC236}">
                <a16:creationId xmlns:a16="http://schemas.microsoft.com/office/drawing/2014/main" id="{1A402BCC-5279-4DA5-A505-7F07FA5299FB}"/>
              </a:ext>
            </a:extLst>
          </p:cNvPr>
          <p:cNvSpPr txBox="1">
            <a:spLocks noChangeArrowheads="1"/>
          </p:cNvSpPr>
          <p:nvPr/>
        </p:nvSpPr>
        <p:spPr bwMode="auto">
          <a:xfrm>
            <a:off x="2285275" y="3363913"/>
            <a:ext cx="276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
                <a:schemeClr val="accent2"/>
              </a:buClr>
            </a:pPr>
            <a:r>
              <a:rPr lang="zh-TW" altLang="en-US" sz="1800" b="1">
                <a:solidFill>
                  <a:schemeClr val="bg2"/>
                </a:solidFill>
              </a:rPr>
              <a:t> </a:t>
            </a:r>
            <a:r>
              <a:rPr lang="en-US" altLang="zh-TW" sz="1800" b="1">
                <a:solidFill>
                  <a:schemeClr val="accent2"/>
                </a:solidFill>
              </a:rPr>
              <a:t>mathematically simple</a:t>
            </a:r>
          </a:p>
          <a:p>
            <a:pPr eaLnBrk="1" hangingPunct="1">
              <a:spcBef>
                <a:spcPct val="0"/>
              </a:spcBef>
            </a:pPr>
            <a:r>
              <a:rPr lang="en-US" altLang="zh-TW" sz="1800" b="1">
                <a:solidFill>
                  <a:schemeClr val="accent2"/>
                </a:solidFill>
              </a:rPr>
              <a:t> no spatial information</a:t>
            </a:r>
          </a:p>
        </p:txBody>
      </p:sp>
      <mc:AlternateContent xmlns:mc="http://schemas.openxmlformats.org/markup-compatibility/2006" xmlns:a14="http://schemas.microsoft.com/office/drawing/2010/main">
        <mc:Choice Requires="a14">
          <p:sp>
            <p:nvSpPr>
              <p:cNvPr id="25" name="Object 5">
                <a:extLst>
                  <a:ext uri="{FF2B5EF4-FFF2-40B4-BE49-F238E27FC236}">
                    <a16:creationId xmlns:a16="http://schemas.microsoft.com/office/drawing/2014/main" id="{69DD63FD-5F0F-4581-9AC5-C32C490A7AF3}"/>
                  </a:ext>
                </a:extLst>
              </p:cNvPr>
              <p:cNvSpPr txBox="1"/>
              <p:nvPr/>
            </p:nvSpPr>
            <p:spPr bwMode="auto">
              <a:xfrm>
                <a:off x="1842362" y="1341438"/>
                <a:ext cx="3308350" cy="20875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𝑝</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𝑥</m:t>
                      </m:r>
                      <m:d>
                        <m:dPr>
                          <m:begChr m:val="|"/>
                          <m:endChr m:val=""/>
                          <m:ctrlPr>
                            <a:rPr lang="zh-TW" altLang="en-US" i="1">
                              <a:solidFill>
                                <a:srgbClr val="000000"/>
                              </a:solidFill>
                              <a:latin typeface="Cambria Math" panose="02040503050406030204" pitchFamily="18" charset="0"/>
                            </a:rPr>
                          </m:ctrlPr>
                        </m:dPr>
                        <m:e>
                          <m:r>
                            <a:rPr lang="zh-TW" altLang="en-US" i="1">
                              <a:solidFill>
                                <a:srgbClr val="000000"/>
                              </a:solidFill>
                              <a:latin typeface="Cambria Math" panose="02040503050406030204" pitchFamily="18" charset="0"/>
                            </a:rPr>
                            <m:t>𝜃</m:t>
                          </m:r>
                        </m:e>
                      </m:d>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𝑙</m:t>
                          </m:r>
                          <m:r>
                            <a:rPr lang="zh-TW" altLang="en-US" i="1">
                              <a:solidFill>
                                <a:srgbClr val="000000"/>
                              </a:solidFill>
                              <a:latin typeface="Cambria Math" panose="02040503050406030204" pitchFamily="18" charset="0"/>
                            </a:rPr>
                            <m:t>=1</m:t>
                          </m:r>
                        </m:sub>
                        <m:sup>
                          <m:r>
                            <a:rPr lang="zh-TW" altLang="en-US" i="1">
                              <a:solidFill>
                                <a:srgbClr val="000000"/>
                              </a:solidFill>
                              <a:latin typeface="Cambria Math" panose="02040503050406030204" pitchFamily="18" charset="0"/>
                            </a:rPr>
                            <m:t>𝐿</m:t>
                          </m:r>
                        </m:sup>
                        <m:e>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𝑧</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𝑙</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d>
                            <m:dPr>
                              <m:begChr m:val="|"/>
                              <m:endChr m:val=""/>
                              <m:ctrlPr>
                                <a:rPr lang="zh-TW" altLang="en-US" i="1">
                                  <a:solidFill>
                                    <a:srgbClr val="000000"/>
                                  </a:solidFill>
                                  <a:latin typeface="Cambria Math" panose="02040503050406030204" pitchFamily="18" charset="0"/>
                                </a:rPr>
                              </m:ctrlPr>
                            </m:dPr>
                            <m:e>
                              <m:r>
                                <a:rPr lang="zh-TW" altLang="en-US" i="1">
                                  <a:solidFill>
                                    <a:srgbClr val="000000"/>
                                  </a:solidFill>
                                  <a:latin typeface="Cambria Math" panose="02040503050406030204" pitchFamily="18" charset="0"/>
                                </a:rPr>
                                <m:t>𝑧</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𝑙</m:t>
                              </m:r>
                            </m:e>
                          </m:d>
                          <m:r>
                            <a:rPr lang="zh-TW" altLang="en-US" i="1">
                              <a:solidFill>
                                <a:srgbClr val="000000"/>
                              </a:solidFill>
                              <a:latin typeface="Cambria Math" panose="02040503050406030204" pitchFamily="18" charset="0"/>
                            </a:rPr>
                            <m:t>)</m:t>
                          </m:r>
                        </m:e>
                      </m:nary>
                    </m:oMath>
                    <m:oMath xmlns:m="http://schemas.openxmlformats.org/officeDocument/2006/math">
                      <m:r>
                        <m:rPr>
                          <m:nor/>
                        </m:rPr>
                        <a:rPr lang="zh-TW" altLang="en-US" i="0" smtClean="0">
                          <a:solidFill>
                            <a:srgbClr val="000000"/>
                          </a:solidFill>
                          <a:latin typeface="Cambria Math" panose="02040503050406030204" pitchFamily="18" charset="0"/>
                        </a:rPr>
                        <m:t>           </m:t>
                      </m:r>
                      <m:r>
                        <a:rPr lang="en-US" altLang="zh-TW" b="0" i="1" smtClean="0">
                          <a:solidFill>
                            <a:srgbClr val="000000"/>
                          </a:solidFill>
                          <a:latin typeface="Cambria Math" panose="02040503050406030204" pitchFamily="18" charset="0"/>
                        </a:rPr>
                        <m:t>  </m:t>
                      </m:r>
                    </m:oMath>
                    <m:oMath xmlns:m="http://schemas.openxmlformats.org/officeDocument/2006/math">
                      <m:r>
                        <m:rPr>
                          <m:nor/>
                        </m:rPr>
                        <a:rPr lang="zh-TW" altLang="en-US" i="0">
                          <a:solidFill>
                            <a:srgbClr val="000000"/>
                          </a:solidFill>
                          <a:latin typeface="Cambria Math" panose="02040503050406030204" pitchFamily="18" charset="0"/>
                        </a:rPr>
                        <m:t>           </m:t>
                      </m:r>
                      <m:r>
                        <a:rPr lang="en-US" altLang="zh-TW" b="0" i="1" smtClean="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𝑙</m:t>
                          </m:r>
                          <m:r>
                            <a:rPr lang="zh-TW" altLang="en-US" i="1">
                              <a:solidFill>
                                <a:srgbClr val="000000"/>
                              </a:solidFill>
                              <a:latin typeface="Cambria Math" panose="02040503050406030204" pitchFamily="18" charset="0"/>
                            </a:rPr>
                            <m:t>=1</m:t>
                          </m:r>
                        </m:sub>
                        <m:sup>
                          <m:r>
                            <a:rPr lang="zh-TW" altLang="en-US" i="1">
                              <a:solidFill>
                                <a:srgbClr val="000000"/>
                              </a:solidFill>
                              <a:latin typeface="Cambria Math" panose="02040503050406030204" pitchFamily="18" charset="0"/>
                            </a:rPr>
                            <m:t>𝐿</m:t>
                          </m:r>
                        </m:sup>
                        <m:e>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𝜋</m:t>
                              </m:r>
                            </m:e>
                            <m:sub>
                              <m:r>
                                <a:rPr lang="zh-TW" altLang="en-US" i="1">
                                  <a:solidFill>
                                    <a:srgbClr val="000000"/>
                                  </a:solidFill>
                                  <a:latin typeface="Cambria Math" panose="02040503050406030204" pitchFamily="18" charset="0"/>
                                </a:rPr>
                                <m:t>𝑙</m:t>
                              </m:r>
                            </m:sub>
                          </m:sSub>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𝐺</m:t>
                              </m:r>
                            </m:e>
                            <m:sub>
                              <m:r>
                                <a:rPr lang="zh-TW" altLang="en-US" i="1">
                                  <a:solidFill>
                                    <a:srgbClr val="000000"/>
                                  </a:solidFill>
                                  <a:latin typeface="Cambria Math" panose="02040503050406030204" pitchFamily="18" charset="0"/>
                                </a:rPr>
                                <m:t>𝑥</m:t>
                              </m:r>
                            </m:sub>
                          </m:sSub>
                          <m:r>
                            <a:rPr lang="zh-TW" altLang="en-US" i="1">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𝜇</m:t>
                              </m:r>
                            </m:e>
                            <m:sub>
                              <m:r>
                                <a:rPr lang="zh-TW" altLang="en-US" i="1">
                                  <a:solidFill>
                                    <a:srgbClr val="000000"/>
                                  </a:solidFill>
                                  <a:latin typeface="Cambria Math" panose="02040503050406030204" pitchFamily="18" charset="0"/>
                                </a:rPr>
                                <m:t>𝑙</m:t>
                              </m:r>
                            </m:sub>
                          </m:sSub>
                          <m:r>
                            <a:rPr lang="zh-TW" altLang="en-US" i="1">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m:t>
                              </m:r>
                            </m:e>
                            <m:sub>
                              <m:r>
                                <a:rPr lang="zh-TW" altLang="en-US" i="1">
                                  <a:solidFill>
                                    <a:srgbClr val="000000"/>
                                  </a:solidFill>
                                  <a:latin typeface="Cambria Math" panose="02040503050406030204" pitchFamily="18" charset="0"/>
                                </a:rPr>
                                <m:t>𝑙</m:t>
                              </m:r>
                            </m:sub>
                          </m:sSub>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25" name="Object 5">
                <a:extLst>
                  <a:ext uri="{FF2B5EF4-FFF2-40B4-BE49-F238E27FC236}">
                    <a16:creationId xmlns:a16="http://schemas.microsoft.com/office/drawing/2014/main" id="{69DD63FD-5F0F-4581-9AC5-C32C490A7AF3}"/>
                  </a:ext>
                </a:extLst>
              </p:cNvPr>
              <p:cNvSpPr txBox="1">
                <a:spLocks noRot="1" noChangeAspect="1" noMove="1" noResize="1" noEditPoints="1" noAdjustHandles="1" noChangeArrowheads="1" noChangeShapeType="1" noTextEdit="1"/>
              </p:cNvSpPr>
              <p:nvPr/>
            </p:nvSpPr>
            <p:spPr bwMode="auto">
              <a:xfrm>
                <a:off x="1842362" y="1341438"/>
                <a:ext cx="3308350" cy="2087560"/>
              </a:xfrm>
              <a:prstGeom prst="rect">
                <a:avLst/>
              </a:prstGeom>
              <a:blipFill>
                <a:blip r:embed="rId11"/>
                <a:stretch>
                  <a:fillRect/>
                </a:stretch>
              </a:blipFill>
              <a:ln>
                <a:noFill/>
              </a:ln>
              <a:effectLst/>
            </p:spPr>
            <p:txBody>
              <a:bodyPr/>
              <a:lstStyle/>
              <a:p>
                <a:r>
                  <a:rPr lang="zh-TW" altLang="en-US">
                    <a:noFill/>
                  </a:rPr>
                  <a:t> </a:t>
                </a:r>
              </a:p>
            </p:txBody>
          </p:sp>
        </mc:Fallback>
      </mc:AlternateContent>
      <p:sp>
        <p:nvSpPr>
          <p:cNvPr id="26" name="Text Box 25">
            <a:extLst>
              <a:ext uri="{FF2B5EF4-FFF2-40B4-BE49-F238E27FC236}">
                <a16:creationId xmlns:a16="http://schemas.microsoft.com/office/drawing/2014/main" id="{8D5B1927-6D4E-4DFD-A8C1-F6251B2B55D6}"/>
              </a:ext>
            </a:extLst>
          </p:cNvPr>
          <p:cNvSpPr txBox="1">
            <a:spLocks noChangeArrowheads="1"/>
          </p:cNvSpPr>
          <p:nvPr/>
        </p:nvSpPr>
        <p:spPr bwMode="auto">
          <a:xfrm>
            <a:off x="7374800" y="58975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t>Converge</a:t>
            </a:r>
          </a:p>
        </p:txBody>
      </p:sp>
      <mc:AlternateContent xmlns:mc="http://schemas.openxmlformats.org/markup-compatibility/2006" xmlns:a14="http://schemas.microsoft.com/office/drawing/2010/main">
        <mc:Choice Requires="a14">
          <p:sp>
            <p:nvSpPr>
              <p:cNvPr id="27" name="文字方塊 14">
                <a:extLst>
                  <a:ext uri="{FF2B5EF4-FFF2-40B4-BE49-F238E27FC236}">
                    <a16:creationId xmlns:a16="http://schemas.microsoft.com/office/drawing/2014/main" id="{7D7F9F28-DE54-4A6C-9A68-139BC127F1F6}"/>
                  </a:ext>
                </a:extLst>
              </p:cNvPr>
              <p:cNvSpPr txBox="1"/>
              <p:nvPr/>
            </p:nvSpPr>
            <p:spPr>
              <a:xfrm>
                <a:off x="6617426" y="848152"/>
                <a:ext cx="26809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zh-TW" altLang="en-US" sz="2000" i="1" smtClean="0">
                              <a:latin typeface="Cambria Math" panose="02040503050406030204" pitchFamily="18" charset="0"/>
                            </a:rPr>
                            <m:t>𝜃</m:t>
                          </m:r>
                        </m:e>
                        <m:sub>
                          <m:r>
                            <a:rPr lang="en-US" altLang="zh-TW" sz="2000" b="0" i="1" smtClean="0">
                              <a:latin typeface="Cambria Math" panose="02040503050406030204" pitchFamily="18" charset="0"/>
                            </a:rPr>
                            <m:t>𝑖𝑛𝑡</m:t>
                          </m:r>
                        </m:sub>
                      </m:sSub>
                      <m:d>
                        <m:dPr>
                          <m:ctrlPr>
                            <a:rPr lang="en-US" altLang="zh-TW" sz="2000" b="0" i="1" smtClean="0">
                              <a:latin typeface="Cambria Math" panose="02040503050406030204" pitchFamily="18" charset="0"/>
                            </a:rPr>
                          </m:ctrlPr>
                        </m:dPr>
                        <m:e>
                          <m:sSub>
                            <m:sSubPr>
                              <m:ctrlPr>
                                <a:rPr lang="en-US" altLang="zh-TW" sz="2000" b="0" i="1" smtClean="0">
                                  <a:latin typeface="Cambria Math" panose="02040503050406030204" pitchFamily="18" charset="0"/>
                                </a:rPr>
                              </m:ctrlPr>
                            </m:sSubPr>
                            <m:e>
                              <m:r>
                                <a:rPr lang="zh-TW" altLang="en-US" sz="2000" b="0" i="1" smtClean="0">
                                  <a:latin typeface="Cambria Math" panose="02040503050406030204" pitchFamily="18" charset="0"/>
                                </a:rPr>
                                <m:t>𝜇</m:t>
                              </m:r>
                            </m:e>
                            <m:sub>
                              <m:r>
                                <a:rPr lang="en-US" altLang="zh-TW" sz="2000" b="0" i="1" smtClean="0">
                                  <a:latin typeface="Cambria Math" panose="02040503050406030204" pitchFamily="18" charset="0"/>
                                </a:rPr>
                                <m:t>𝑙</m:t>
                              </m:r>
                            </m:sub>
                          </m:sSub>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m:rPr>
                                  <m:sty m:val="p"/>
                                </m:rPr>
                                <a:rPr lang="el-GR" altLang="zh-TW" sz="2000" b="0" i="1" smtClean="0">
                                  <a:latin typeface="Cambria Math" panose="02040503050406030204" pitchFamily="18" charset="0"/>
                                  <a:ea typeface="Cambria Math" panose="02040503050406030204" pitchFamily="18" charset="0"/>
                                </a:rPr>
                                <m:t>Σ</m:t>
                              </m:r>
                            </m:e>
                            <m:sub>
                              <m:r>
                                <a:rPr lang="en-US" altLang="zh-TW" sz="2000" b="0" i="1" smtClean="0">
                                  <a:latin typeface="Cambria Math" panose="02040503050406030204" pitchFamily="18" charset="0"/>
                                </a:rPr>
                                <m:t>𝑙</m:t>
                              </m:r>
                            </m:sub>
                          </m:sSub>
                        </m:e>
                      </m:d>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=1,2,3…</m:t>
                      </m:r>
                      <m:r>
                        <a:rPr lang="en-US" altLang="zh-TW" sz="2000" b="0" i="1" smtClean="0">
                          <a:latin typeface="Cambria Math" panose="02040503050406030204" pitchFamily="18" charset="0"/>
                        </a:rPr>
                        <m:t>𝐿</m:t>
                      </m:r>
                    </m:oMath>
                  </m:oMathPara>
                </a14:m>
                <a:endParaRPr lang="zh-TW" altLang="en-US" sz="2000" dirty="0"/>
              </a:p>
            </p:txBody>
          </p:sp>
        </mc:Choice>
        <mc:Fallback xmlns="">
          <p:sp>
            <p:nvSpPr>
              <p:cNvPr id="27" name="文字方塊 14">
                <a:extLst>
                  <a:ext uri="{FF2B5EF4-FFF2-40B4-BE49-F238E27FC236}">
                    <a16:creationId xmlns:a16="http://schemas.microsoft.com/office/drawing/2014/main" id="{7D7F9F28-DE54-4A6C-9A68-139BC127F1F6}"/>
                  </a:ext>
                </a:extLst>
              </p:cNvPr>
              <p:cNvSpPr txBox="1">
                <a:spLocks noRot="1" noChangeAspect="1" noMove="1" noResize="1" noEditPoints="1" noAdjustHandles="1" noChangeArrowheads="1" noChangeShapeType="1" noTextEdit="1"/>
              </p:cNvSpPr>
              <p:nvPr/>
            </p:nvSpPr>
            <p:spPr>
              <a:xfrm>
                <a:off x="6617426" y="848152"/>
                <a:ext cx="2680990" cy="307777"/>
              </a:xfrm>
              <a:prstGeom prst="rect">
                <a:avLst/>
              </a:prstGeom>
              <a:blipFill>
                <a:blip r:embed="rId12"/>
                <a:stretch>
                  <a:fillRect l="-1595" r="-1367" b="-2156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50644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744320" y="57716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5" name="Text Box 6"/>
          <p:cNvSpPr txBox="1">
            <a:spLocks noChangeArrowheads="1"/>
          </p:cNvSpPr>
          <p:nvPr/>
        </p:nvSpPr>
        <p:spPr bwMode="auto">
          <a:xfrm>
            <a:off x="3238629" y="-31687"/>
            <a:ext cx="5724301"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3200" b="1" dirty="0">
                <a:latin typeface="Times New Roman" panose="02020603050405020304" pitchFamily="18" charset="0"/>
                <a:cs typeface="Times New Roman" panose="02020603050405020304" pitchFamily="18" charset="0"/>
              </a:rPr>
              <a:t>Example: Segmentation Result</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37" y="936575"/>
            <a:ext cx="2072757" cy="207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041" y="920518"/>
            <a:ext cx="2132063" cy="21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051" y="904461"/>
            <a:ext cx="2164175" cy="21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5510" y="861214"/>
            <a:ext cx="2191367" cy="219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3338" y="3548958"/>
            <a:ext cx="2082228" cy="208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273" y="3548958"/>
            <a:ext cx="2098671" cy="2098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3652" y="3526612"/>
            <a:ext cx="2104574" cy="210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2107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imulated_composite_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023" y="795098"/>
            <a:ext cx="3015765" cy="316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simulated_signal_T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765" y="4214668"/>
            <a:ext cx="7272338"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5162390" y="6513368"/>
            <a:ext cx="156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t>time (second)</a:t>
            </a:r>
          </a:p>
        </p:txBody>
      </p:sp>
      <p:cxnSp>
        <p:nvCxnSpPr>
          <p:cNvPr id="7" name="直線接點 2">
            <a:extLst>
              <a:ext uri="{FF2B5EF4-FFF2-40B4-BE49-F238E27FC236}">
                <a16:creationId xmlns:a16="http://schemas.microsoft.com/office/drawing/2014/main" id="{D569E218-6E49-47EF-B38C-18DB020E5916}"/>
              </a:ext>
            </a:extLst>
          </p:cNvPr>
          <p:cNvCxnSpPr/>
          <p:nvPr/>
        </p:nvCxnSpPr>
        <p:spPr>
          <a:xfrm>
            <a:off x="1744320" y="57716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8" name="Text Box 6"/>
          <p:cNvSpPr txBox="1">
            <a:spLocks noChangeArrowheads="1"/>
          </p:cNvSpPr>
          <p:nvPr/>
        </p:nvSpPr>
        <p:spPr bwMode="auto">
          <a:xfrm>
            <a:off x="3238629" y="-31687"/>
            <a:ext cx="5724301"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3200" b="1" dirty="0">
                <a:latin typeface="Times New Roman" panose="02020603050405020304" pitchFamily="18" charset="0"/>
                <a:cs typeface="Times New Roman" panose="02020603050405020304" pitchFamily="18" charset="0"/>
              </a:rPr>
              <a:t>Example: Segmentation Result</a:t>
            </a:r>
          </a:p>
        </p:txBody>
      </p:sp>
    </p:spTree>
    <p:extLst>
      <p:ext uri="{BB962C8B-B14F-4D97-AF65-F5344CB8AC3E}">
        <p14:creationId xmlns:p14="http://schemas.microsoft.com/office/powerpoint/2010/main" val="3170516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864" y="878125"/>
            <a:ext cx="11603181" cy="4678702"/>
          </a:xfrm>
          <a:prstGeom prst="rect">
            <a:avLst/>
          </a:prstGeom>
        </p:spPr>
      </p:pic>
    </p:spTree>
    <p:extLst>
      <p:ext uri="{BB962C8B-B14F-4D97-AF65-F5344CB8AC3E}">
        <p14:creationId xmlns:p14="http://schemas.microsoft.com/office/powerpoint/2010/main" val="341738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11408" y="722021"/>
            <a:ext cx="11434527" cy="224676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Initialization</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randomly initialize cluster centers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algorithm iteratively alternates between two steps: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Assignment step</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Assign each data point to the closest cluster</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Refitting step</a:t>
            </a:r>
            <a:r>
              <a:rPr kumimoji="0" lang="en-US" altLang="zh-TW"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Move each cluster center to the center of gravity of the data assigned to it</a:t>
            </a:r>
            <a:endPar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253055" y="3389627"/>
            <a:ext cx="9031651" cy="2821050"/>
          </a:xfrm>
          <a:prstGeom prst="rect">
            <a:avLst/>
          </a:prstGeom>
        </p:spPr>
      </p:pic>
      <p:sp>
        <p:nvSpPr>
          <p:cNvPr id="6" name="Rectangle 5"/>
          <p:cNvSpPr/>
          <p:nvPr/>
        </p:nvSpPr>
        <p:spPr>
          <a:xfrm>
            <a:off x="4027964" y="0"/>
            <a:ext cx="3752950"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K-Means Clustering</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977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281468" y="583188"/>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631734" y="0"/>
            <a:ext cx="6086282"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A</a:t>
            </a:r>
            <a:r>
              <a:rPr lang="zh-TW" altLang="en-US" sz="3200" b="1" dirty="0" smtClean="0">
                <a:latin typeface="Times New Roman" panose="02020603050405020304" pitchFamily="18" charset="0"/>
                <a:cs typeface="Times New Roman" panose="02020603050405020304" pitchFamily="18" charset="0"/>
              </a:rPr>
              <a:t> </a:t>
            </a:r>
            <a:r>
              <a:rPr lang="en-US" altLang="zh-TW" sz="3200" b="1" dirty="0" smtClean="0">
                <a:latin typeface="Times New Roman" panose="02020603050405020304" pitchFamily="18" charset="0"/>
                <a:cs typeface="Times New Roman" panose="02020603050405020304" pitchFamily="18" charset="0"/>
              </a:rPr>
              <a:t>M</a:t>
            </a:r>
            <a:r>
              <a:rPr lang="zh-TW" altLang="en-US" sz="3200" b="1" dirty="0" smtClean="0">
                <a:latin typeface="Times New Roman" panose="02020603050405020304" pitchFamily="18" charset="0"/>
                <a:cs typeface="Times New Roman" panose="02020603050405020304" pitchFamily="18" charset="0"/>
              </a:rPr>
              <a:t>i</a:t>
            </a:r>
            <a:r>
              <a:rPr lang="zh-TW" altLang="en-US" sz="3200" b="1" dirty="0">
                <a:latin typeface="Times New Roman" panose="02020603050405020304" pitchFamily="18" charset="0"/>
                <a:cs typeface="Times New Roman" panose="02020603050405020304" pitchFamily="18" charset="0"/>
              </a:rPr>
              <a:t>xture </a:t>
            </a:r>
            <a:r>
              <a:rPr lang="en-US" altLang="zh-TW" sz="3200" b="1" dirty="0" smtClean="0">
                <a:latin typeface="Times New Roman" panose="02020603050405020304" pitchFamily="18" charset="0"/>
                <a:cs typeface="Times New Roman" panose="02020603050405020304" pitchFamily="18" charset="0"/>
              </a:rPr>
              <a:t>M</a:t>
            </a:r>
            <a:r>
              <a:rPr lang="zh-TW" altLang="en-US" sz="3200" b="1" dirty="0" smtClean="0">
                <a:latin typeface="Times New Roman" panose="02020603050405020304" pitchFamily="18" charset="0"/>
                <a:cs typeface="Times New Roman" panose="02020603050405020304" pitchFamily="18" charset="0"/>
              </a:rPr>
              <a:t>o</a:t>
            </a:r>
            <a:r>
              <a:rPr lang="zh-TW" altLang="en-US" sz="3200" b="1" dirty="0">
                <a:latin typeface="Times New Roman" panose="02020603050405020304" pitchFamily="18" charset="0"/>
                <a:cs typeface="Times New Roman" panose="02020603050405020304" pitchFamily="18" charset="0"/>
              </a:rPr>
              <a:t>del for </a:t>
            </a:r>
            <a:r>
              <a:rPr lang="en-US" altLang="zh-TW" sz="3200" b="1" dirty="0" smtClean="0">
                <a:latin typeface="Times New Roman" panose="02020603050405020304" pitchFamily="18" charset="0"/>
                <a:cs typeface="Times New Roman" panose="02020603050405020304" pitchFamily="18" charset="0"/>
              </a:rPr>
              <a:t>B</a:t>
            </a:r>
            <a:r>
              <a:rPr lang="zh-TW" altLang="en-US" sz="3200" b="1" dirty="0" smtClean="0">
                <a:latin typeface="Times New Roman" panose="02020603050405020304" pitchFamily="18" charset="0"/>
                <a:cs typeface="Times New Roman" panose="02020603050405020304" pitchFamily="18" charset="0"/>
              </a:rPr>
              <a:t>i</a:t>
            </a:r>
            <a:r>
              <a:rPr lang="zh-TW" altLang="en-US" sz="3200" b="1" dirty="0">
                <a:latin typeface="Times New Roman" panose="02020603050405020304" pitchFamily="18" charset="0"/>
                <a:cs typeface="Times New Roman" panose="02020603050405020304" pitchFamily="18" charset="0"/>
              </a:rPr>
              <a:t>nary </a:t>
            </a:r>
            <a:r>
              <a:rPr lang="en-US" altLang="zh-TW" sz="3200" b="1" dirty="0" smtClean="0">
                <a:latin typeface="Times New Roman" panose="02020603050405020304" pitchFamily="18" charset="0"/>
                <a:cs typeface="Times New Roman" panose="02020603050405020304" pitchFamily="18" charset="0"/>
              </a:rPr>
              <a:t>D</a:t>
            </a:r>
            <a:r>
              <a:rPr lang="zh-TW" altLang="en-US" sz="3200" b="1" dirty="0" smtClean="0">
                <a:latin typeface="Times New Roman" panose="02020603050405020304" pitchFamily="18" charset="0"/>
                <a:cs typeface="Times New Roman" panose="02020603050405020304" pitchFamily="18" charset="0"/>
              </a:rPr>
              <a:t>a</a:t>
            </a:r>
            <a:r>
              <a:rPr lang="zh-TW" altLang="en-US" sz="3200" b="1" dirty="0">
                <a:latin typeface="Times New Roman" panose="02020603050405020304" pitchFamily="18" charset="0"/>
                <a:cs typeface="Times New Roman" panose="02020603050405020304" pitchFamily="18" charset="0"/>
              </a:rPr>
              <a:t>ta</a:t>
            </a:r>
          </a:p>
        </p:txBody>
      </p:sp>
      <mc:AlternateContent xmlns:mc="http://schemas.openxmlformats.org/markup-compatibility/2006" xmlns:a14="http://schemas.microsoft.com/office/drawing/2010/main">
        <mc:Choice Requires="a14">
          <p:sp>
            <p:nvSpPr>
              <p:cNvPr id="3" name="Rectangle 2"/>
              <p:cNvSpPr/>
              <p:nvPr/>
            </p:nvSpPr>
            <p:spPr>
              <a:xfrm>
                <a:off x="526473" y="690909"/>
                <a:ext cx="11231418" cy="5321585"/>
              </a:xfrm>
              <a:prstGeom prst="rect">
                <a:avLst/>
              </a:prstGeom>
            </p:spPr>
            <p:txBody>
              <a:bodyPr wrap="square">
                <a:spAutoFit/>
              </a:bodyPr>
              <a:lstStyle/>
              <a:p>
                <a:pPr marL="457200" indent="-457200">
                  <a:buFont typeface="Arial" panose="020B0604020202020204" pitchFamily="34" charset="0"/>
                  <a:buChar char="•"/>
                </a:pPr>
                <a:r>
                  <a:rPr lang="zh-TW" altLang="en-US" sz="2800" dirty="0" smtClean="0">
                    <a:latin typeface="Times New Roman" panose="02020603050405020304" pitchFamily="18" charset="0"/>
                    <a:cs typeface="Times New Roman" panose="02020603050405020304" pitchFamily="18" charset="0"/>
                  </a:rPr>
                  <a:t>Each data object </a:t>
                </a:r>
                <a14:m>
                  <m:oMath xmlns:m="http://schemas.openxmlformats.org/officeDocument/2006/math">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zh-TW" altLang="en-US" sz="2800" dirty="0">
                    <a:latin typeface="Times New Roman" panose="02020603050405020304" pitchFamily="18" charset="0"/>
                    <a:cs typeface="Times New Roman" panose="02020603050405020304" pitchFamily="18" charset="0"/>
                  </a:rPr>
                  <a:t> is a collection of </a:t>
                </a:r>
                <a:r>
                  <a:rPr lang="zh-TW" altLang="en-US" sz="2800" i="1" dirty="0">
                    <a:latin typeface="Times New Roman" panose="02020603050405020304" pitchFamily="18" charset="0"/>
                    <a:cs typeface="Times New Roman" panose="02020603050405020304" pitchFamily="18" charset="0"/>
                  </a:rPr>
                  <a:t>D</a:t>
                </a:r>
                <a:r>
                  <a:rPr lang="zh-TW" altLang="en-US" sz="2800" dirty="0">
                    <a:latin typeface="Times New Roman" panose="02020603050405020304" pitchFamily="18" charset="0"/>
                    <a:cs typeface="Times New Roman" panose="02020603050405020304" pitchFamily="18" charset="0"/>
                  </a:rPr>
                  <a:t> binary value</a:t>
                </a:r>
                <a:r>
                  <a:rPr lang="zh-TW" altLang="en-US" sz="2800" dirty="0" smtClean="0">
                    <a:latin typeface="Times New Roman" panose="02020603050405020304" pitchFamily="18" charset="0"/>
                    <a:cs typeface="Times New Roman" panose="02020603050405020304" pitchFamily="18" charset="0"/>
                  </a:rPr>
                  <a:t>s, </a:t>
                </a:r>
                <a:r>
                  <a:rPr lang="en-US" altLang="zh-TW" sz="2800" dirty="0" smtClean="0">
                    <a:latin typeface="Times New Roman" panose="02020603050405020304" pitchFamily="18" charset="0"/>
                    <a:cs typeface="Times New Roman" panose="02020603050405020304" pitchFamily="18" charset="0"/>
                  </a:rPr>
                  <a:t>e.g., </a:t>
                </a:r>
                <a:r>
                  <a:rPr lang="zh-TW" altLang="en-US" sz="2800" i="1" dirty="0" smtClean="0">
                    <a:latin typeface="Times New Roman" panose="02020603050405020304" pitchFamily="18" charset="0"/>
                    <a:cs typeface="Times New Roman" panose="02020603050405020304" pitchFamily="18" charset="0"/>
                  </a:rPr>
                  <a:t>D</a:t>
                </a:r>
                <a:r>
                  <a:rPr lang="zh-TW" altLang="en-US" sz="2800" dirty="0" smtClean="0">
                    <a:latin typeface="Times New Roman" panose="02020603050405020304" pitchFamily="18" charset="0"/>
                    <a:cs typeface="Times New Roman" panose="02020603050405020304" pitchFamily="18" charset="0"/>
                  </a:rPr>
                  <a:t> </a:t>
                </a:r>
                <a:r>
                  <a:rPr lang="zh-TW" altLang="en-US" sz="2800" dirty="0">
                    <a:latin typeface="Times New Roman" panose="02020603050405020304" pitchFamily="18" charset="0"/>
                    <a:cs typeface="Times New Roman" panose="02020603050405020304" pitchFamily="18" charset="0"/>
                  </a:rPr>
                  <a:t>= 1</a:t>
                </a:r>
                <a:r>
                  <a:rPr lang="zh-TW" altLang="en-US" sz="2800" dirty="0" smtClean="0">
                    <a:latin typeface="Times New Roman" panose="02020603050405020304" pitchFamily="18" charset="0"/>
                    <a:cs typeface="Times New Roman" panose="02020603050405020304" pitchFamily="18" charset="0"/>
                  </a:rPr>
                  <a:t>0, </a:t>
                </a:r>
                <a:r>
                  <a:rPr lang="zh-TW" altLang="en-US" sz="2800" dirty="0">
                    <a:latin typeface="Times New Roman" panose="02020603050405020304" pitchFamily="18" charset="0"/>
                    <a:cs typeface="Times New Roman" panose="02020603050405020304" pitchFamily="18" charset="0"/>
                  </a:rPr>
                  <a:t>a</a:t>
                </a:r>
                <a:r>
                  <a:rPr lang="zh-TW" altLang="en-US" sz="2800" dirty="0" smtClean="0">
                    <a:latin typeface="Times New Roman" panose="02020603050405020304" pitchFamily="18" charset="0"/>
                    <a:cs typeface="Times New Roman" panose="02020603050405020304" pitchFamily="18" charset="0"/>
                  </a:rPr>
                  <a:t>n e</a:t>
                </a:r>
                <a:r>
                  <a:rPr lang="zh-TW" altLang="en-US" sz="2800" dirty="0">
                    <a:latin typeface="Times New Roman" panose="02020603050405020304" pitchFamily="18" charset="0"/>
                    <a:cs typeface="Times New Roman" panose="02020603050405020304" pitchFamily="18" charset="0"/>
                  </a:rPr>
                  <a:t>xample data object might b</a:t>
                </a:r>
                <a:r>
                  <a:rPr lang="zh-TW" altLang="en-US" sz="2800" dirty="0" smtClean="0">
                    <a:latin typeface="Times New Roman" panose="02020603050405020304" pitchFamily="18" charset="0"/>
                    <a:cs typeface="Times New Roman" panose="02020603050405020304" pitchFamily="18" charset="0"/>
                  </a:rPr>
                  <a:t>e </a:t>
                </a:r>
                <a14:m>
                  <m:oMath xmlns:m="http://schemas.openxmlformats.org/officeDocument/2006/math">
                    <m:sSub>
                      <m:sSubPr>
                        <m:ctrlP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0 1 0 1 1 1 0 0 0 1</m:t>
                        </m:r>
                      </m:e>
                    </m:d>
                  </m:oMath>
                </a14:m>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An example binary dataset with N = 100 objects </a:t>
                </a:r>
                <a:r>
                  <a:rPr lang="en-US" altLang="zh-TW" sz="2800" dirty="0" smtClean="0">
                    <a:latin typeface="Times New Roman" panose="02020603050405020304" pitchFamily="18" charset="0"/>
                    <a:cs typeface="Times New Roman" panose="02020603050405020304" pitchFamily="18" charset="0"/>
                  </a:rPr>
                  <a:t>and </a:t>
                </a:r>
                <a:r>
                  <a:rPr lang="en-US" altLang="zh-TW" sz="2800" i="1" dirty="0" smtClean="0">
                    <a:latin typeface="Times New Roman" panose="02020603050405020304" pitchFamily="18" charset="0"/>
                    <a:cs typeface="Times New Roman" panose="02020603050405020304" pitchFamily="18" charset="0"/>
                  </a:rPr>
                  <a:t>D</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 10 dimensions. Each row represents one data object</a:t>
                </a:r>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Assume </a:t>
                </a:r>
                <a:r>
                  <a:rPr lang="en-US" altLang="zh-TW" sz="2800" dirty="0">
                    <a:latin typeface="Times New Roman" panose="02020603050405020304" pitchFamily="18" charset="0"/>
                    <a:cs typeface="Times New Roman" panose="02020603050405020304" pitchFamily="18" charset="0"/>
                  </a:rPr>
                  <a:t>the dimensions are independent </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within </a:t>
                </a:r>
                <a:r>
                  <a:rPr lang="en-US" altLang="zh-TW" sz="2800" dirty="0">
                    <a:latin typeface="Times New Roman" panose="02020603050405020304" pitchFamily="18" charset="0"/>
                    <a:cs typeface="Times New Roman" panose="02020603050405020304" pitchFamily="18" charset="0"/>
                  </a:rPr>
                  <a:t>a </a:t>
                </a:r>
                <a:r>
                  <a:rPr lang="en-US" altLang="zh-TW" sz="2800" dirty="0" smtClean="0">
                    <a:latin typeface="Times New Roman" panose="02020603050405020304" pitchFamily="18" charset="0"/>
                    <a:cs typeface="Times New Roman" panose="02020603050405020304" pitchFamily="18" charset="0"/>
                  </a:rPr>
                  <a:t>particular component,</a:t>
                </a:r>
              </a:p>
              <a:p>
                <a:r>
                  <a:rPr lang="en-US" altLang="zh-TW" sz="2800" dirty="0" smtClean="0">
                    <a:ea typeface="Cambria Math" panose="02040503050406030204" pitchFamily="18" charset="0"/>
                    <a:cs typeface="Times New Roman" panose="02020603050405020304" pitchFamily="18" charset="0"/>
                  </a:rPr>
                  <a:t>     </a:t>
                </a:r>
                <a14:m>
                  <m:oMath xmlns:m="http://schemas.openxmlformats.org/officeDocument/2006/math">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ea typeface="Cambria Math" panose="02040503050406030204" pitchFamily="18" charset="0"/>
                                <a:cs typeface="Times New Roman" panose="02020603050405020304" pitchFamily="18" charset="0"/>
                              </a:rPr>
                              <m:t>𝒑</m:t>
                            </m:r>
                          </m:e>
                          <m:sub>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𝑘</m:t>
                            </m:r>
                          </m:sub>
                        </m:sSub>
                      </m:e>
                    </m:d>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𝐷</m:t>
                        </m:r>
                      </m:sup>
                      <m:e>
                        <m:sSubSup>
                          <m:sSubSup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𝑘𝑑</m:t>
                            </m:r>
                          </m:sub>
                          <m:sup>
                            <m:sSub>
                              <m:sSub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𝑛𝑑</m:t>
                                </m:r>
                              </m:sub>
                            </m:sSub>
                          </m:sup>
                        </m:sSubSup>
                      </m:e>
                    </m:nary>
                    <m:sSup>
                      <m:sSup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𝑘𝑑</m:t>
                                </m:r>
                              </m:sub>
                            </m:sSub>
                          </m:e>
                        </m:d>
                      </m:e>
                      <m:sup>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𝑛𝑑</m:t>
                            </m:r>
                          </m:sub>
                        </m:sSub>
                      </m:sup>
                    </m:sSup>
                  </m:oMath>
                </a14:m>
                <a:endParaRPr lang="en-US" altLang="zh-TW" sz="2800" dirty="0" smtClean="0">
                  <a:latin typeface="Times New Roman" panose="02020603050405020304" pitchFamily="18" charset="0"/>
                  <a:cs typeface="Times New Roman" panose="02020603050405020304" pitchFamily="18" charset="0"/>
                </a:endParaRPr>
              </a:p>
              <a:p>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𝐷</m:t>
                                </m:r>
                              </m:sub>
                            </m:sSub>
                          </m:e>
                        </m:d>
                      </m:e>
                      <m:sup>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𝑇</m:t>
                        </m:r>
                      </m:sup>
                    </m:sSup>
                  </m:oMath>
                </a14:m>
                <a:r>
                  <a:rPr lang="en-US" altLang="zh-TW" sz="2800" dirty="0" smtClean="0">
                    <a:latin typeface="Times New Roman" panose="02020603050405020304" pitchFamily="18" charset="0"/>
                    <a:cs typeface="Times New Roman" panose="02020603050405020304" pitchFamily="18" charset="0"/>
                  </a:rPr>
                  <a:t> is a vector of</a:t>
                </a:r>
              </a:p>
              <a:p>
                <a:r>
                  <a:rPr lang="en-US" altLang="zh-TW" sz="2800" dirty="0" smtClean="0">
                    <a:latin typeface="Times New Roman" panose="02020603050405020304" pitchFamily="18" charset="0"/>
                    <a:cs typeface="Times New Roman" panose="02020603050405020304" pitchFamily="18" charset="0"/>
                  </a:rPr>
                  <a:t>     </a:t>
                </a:r>
                <a:r>
                  <a:rPr lang="en-US" altLang="zh-TW" sz="2800" i="1" dirty="0" smtClean="0">
                    <a:latin typeface="Times New Roman" panose="02020603050405020304" pitchFamily="18" charset="0"/>
                    <a:cs typeface="Times New Roman" panose="02020603050405020304" pitchFamily="18" charset="0"/>
                  </a:rPr>
                  <a:t>D</a:t>
                </a:r>
                <a:r>
                  <a:rPr lang="en-US" altLang="zh-TW" sz="2800" dirty="0" smtClean="0">
                    <a:latin typeface="Times New Roman" panose="02020603050405020304" pitchFamily="18" charset="0"/>
                    <a:cs typeface="Times New Roman" panose="02020603050405020304" pitchFamily="18" charset="0"/>
                  </a:rPr>
                  <a:t>-dim probabilities </a:t>
                </a:r>
                <a:r>
                  <a:rPr lang="en-US" altLang="zh-TW" sz="2800" dirty="0">
                    <a:latin typeface="Times New Roman" panose="02020603050405020304" pitchFamily="18" charset="0"/>
                    <a:cs typeface="Times New Roman" panose="02020603050405020304" pitchFamily="18" charset="0"/>
                  </a:rPr>
                  <a:t>for the </a:t>
                </a:r>
                <a:r>
                  <a:rPr lang="en-US" altLang="zh-TW" sz="2800" i="1" dirty="0" smtClean="0">
                    <a:latin typeface="Times New Roman" panose="02020603050405020304" pitchFamily="18" charset="0"/>
                    <a:cs typeface="Times New Roman" panose="02020603050405020304" pitchFamily="18" charset="0"/>
                  </a:rPr>
                  <a:t>k</a:t>
                </a:r>
                <a:r>
                  <a:rPr lang="en-US" altLang="zh-TW" sz="2800" dirty="0" smtClean="0">
                    <a:latin typeface="Times New Roman" panose="02020603050405020304" pitchFamily="18" charset="0"/>
                    <a:cs typeface="Times New Roman" panose="02020603050405020304" pitchFamily="18" charset="0"/>
                  </a:rPr>
                  <a:t>th  component</a:t>
                </a:r>
                <a:endParaRPr lang="en-US" altLang="zh-TW" sz="28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26473" y="690909"/>
                <a:ext cx="11231418" cy="5321585"/>
              </a:xfrm>
              <a:prstGeom prst="rect">
                <a:avLst/>
              </a:prstGeom>
              <a:blipFill>
                <a:blip r:embed="rId2"/>
                <a:stretch>
                  <a:fillRect l="-977" t="-1145" b="-2291"/>
                </a:stretch>
              </a:blipFill>
            </p:spPr>
            <p:txBody>
              <a:bodyPr/>
              <a:lstStyle/>
              <a:p>
                <a:r>
                  <a:rPr lang="zh-TW" altLang="en-US">
                    <a:noFill/>
                  </a:rPr>
                  <a:t> </a:t>
                </a:r>
              </a:p>
            </p:txBody>
          </p:sp>
        </mc:Fallback>
      </mc:AlternateContent>
      <p:pic>
        <p:nvPicPr>
          <p:cNvPr id="5" name="Picture 4"/>
          <p:cNvPicPr>
            <a:picLocks noChangeAspect="1"/>
          </p:cNvPicPr>
          <p:nvPr/>
        </p:nvPicPr>
        <p:blipFill>
          <a:blip r:embed="rId3"/>
          <a:stretch>
            <a:fillRect/>
          </a:stretch>
        </p:blipFill>
        <p:spPr>
          <a:xfrm>
            <a:off x="7269018" y="2446812"/>
            <a:ext cx="4703762" cy="4334987"/>
          </a:xfrm>
          <a:prstGeom prst="rect">
            <a:avLst/>
          </a:prstGeom>
        </p:spPr>
      </p:pic>
    </p:spTree>
    <p:extLst>
      <p:ext uri="{BB962C8B-B14F-4D97-AF65-F5344CB8AC3E}">
        <p14:creationId xmlns:p14="http://schemas.microsoft.com/office/powerpoint/2010/main" val="416270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5709" y="0"/>
            <a:ext cx="11406909"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EM Algorithm for </a:t>
            </a:r>
            <a:r>
              <a:rPr lang="en-US" altLang="zh-TW" sz="3200" b="1" dirty="0" smtClean="0">
                <a:latin typeface="Times New Roman" panose="02020603050405020304" pitchFamily="18" charset="0"/>
                <a:cs typeface="Times New Roman" panose="02020603050405020304" pitchFamily="18" charset="0"/>
              </a:rPr>
              <a:t>Mixture of Product </a:t>
            </a:r>
            <a:r>
              <a:rPr lang="en-US" altLang="zh-TW" sz="3200" b="1" dirty="0">
                <a:latin typeface="Times New Roman" panose="02020603050405020304" pitchFamily="18" charset="0"/>
                <a:cs typeface="Times New Roman" panose="02020603050405020304" pitchFamily="18" charset="0"/>
              </a:rPr>
              <a:t>of Bernoulli </a:t>
            </a:r>
            <a:r>
              <a:rPr lang="en-US" altLang="zh-TW" sz="3200" b="1" dirty="0" smtClean="0">
                <a:latin typeface="Times New Roman" panose="02020603050405020304" pitchFamily="18" charset="0"/>
                <a:cs typeface="Times New Roman" panose="02020603050405020304" pitchFamily="18" charset="0"/>
              </a:rPr>
              <a:t>Distributions</a:t>
            </a:r>
            <a:endParaRPr lang="zh-TW" altLang="en-US" sz="3200" b="1" dirty="0">
              <a:latin typeface="Times New Roman" panose="02020603050405020304" pitchFamily="18" charset="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281468" y="583188"/>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438624" y="639903"/>
                <a:ext cx="11448576" cy="49269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8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𝐸</m:t>
                              </m:r>
                            </m:e>
                            <m:sub>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sub>
                          </m:sSub>
                          <m:d>
                            <m:dPr>
                              <m:begChr m:val="{"/>
                              <m:end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8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f>
                                    <m:fPr>
                                      <m:ctrlPr>
                                        <a:rPr lang="en-US" altLang="zh-TW" sz="2800" i="1">
                                          <a:latin typeface="Cambria Math" panose="02040503050406030204" pitchFamily="18" charset="0"/>
                                          <a:cs typeface="Times New Roman" panose="02020603050405020304" pitchFamily="18" charset="0"/>
                                        </a:rPr>
                                      </m:ctrlPr>
                                    </m:fPr>
                                    <m:num>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num>
                                    <m:den>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den>
                                  </m:f>
                                </m:e>
                              </m:func>
                            </m:e>
                          </m:d>
                        </m:e>
                      </m:nary>
                      <m:r>
                        <a:rPr lang="en-US" altLang="zh-TW"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800" b="0" i="1" smtClean="0">
                                      <a:solidFill>
                                        <a:srgbClr val="FF00FF"/>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log</m:t>
                                  </m:r>
                                </m:fName>
                                <m:e>
                                  <m:f>
                                    <m:fPr>
                                      <m:ctrlPr>
                                        <a:rPr lang="en-US" altLang="zh-TW" sz="2800" i="1">
                                          <a:latin typeface="Cambria Math" panose="02040503050406030204" pitchFamily="18" charset="0"/>
                                          <a:cs typeface="Times New Roman" panose="02020603050405020304" pitchFamily="18" charset="0"/>
                                        </a:rPr>
                                      </m:ctrlPr>
                                    </m:fPr>
                                    <m:num>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num>
                                    <m:den>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den>
                                  </m:f>
                                </m:e>
                              </m:func>
                            </m:e>
                          </m:nary>
                        </m:e>
                      </m:nary>
                      <m:r>
                        <a:rPr lang="en-US" altLang="zh-TW"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8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800">
                                      <a:latin typeface="Cambria Math" panose="02040503050406030204" pitchFamily="18" charset="0"/>
                                      <a:cs typeface="Times New Roman" panose="02020603050405020304" pitchFamily="18" charset="0"/>
                                    </a:rPr>
                                    <m:t>log</m:t>
                                  </m:r>
                                </m:fName>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8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800">
                                      <a:latin typeface="Cambria Math" panose="02040503050406030204" pitchFamily="18" charset="0"/>
                                      <a:cs typeface="Times New Roman" panose="02020603050405020304" pitchFamily="18" charset="0"/>
                                    </a:rPr>
                                    <m:t>log</m:t>
                                  </m:r>
                                </m:fName>
                                <m:e>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e>
                              </m:func>
                            </m:e>
                          </m:nary>
                          <m:r>
                            <a:rPr lang="en-US" altLang="zh-TW" sz="2800" b="0" i="1" smtClean="0">
                              <a:solidFill>
                                <a:schemeClr val="tx1"/>
                              </a:solidFill>
                              <a:latin typeface="Cambria Math" panose="02040503050406030204" pitchFamily="18" charset="0"/>
                              <a:cs typeface="Times New Roman" panose="02020603050405020304" pitchFamily="18" charset="0"/>
                            </a:rPr>
                            <m:t>−</m:t>
                          </m:r>
                        </m:e>
                      </m:nary>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8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800">
                                      <a:latin typeface="Cambria Math" panose="02040503050406030204" pitchFamily="18" charset="0"/>
                                      <a:cs typeface="Times New Roman" panose="02020603050405020304" pitchFamily="18" charset="0"/>
                                    </a:rPr>
                                    <m:t>log</m:t>
                                  </m:r>
                                </m:fName>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func>
                            </m:e>
                          </m:nary>
                        </m:e>
                      </m:nary>
                    </m:oMath>
                  </m:oMathPara>
                </a14:m>
                <a:endParaRPr lang="en-US" altLang="zh-TW" sz="2800" dirty="0" smtClean="0">
                  <a:solidFill>
                    <a:srgbClr val="FF00FF"/>
                  </a:solidFill>
                  <a:latin typeface="Times New Roman" panose="02020603050405020304" pitchFamily="18" charset="0"/>
                  <a:cs typeface="Times New Roman" panose="02020603050405020304" pitchFamily="18" charset="0"/>
                </a:endParaRPr>
              </a:p>
              <a:p>
                <a:endParaRPr lang="en-US" altLang="zh-TW" sz="28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Value of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cs typeface="Times New Roman" panose="02020603050405020304" pitchFamily="18" charset="0"/>
                          </a:rPr>
                          <m:t>𝑘</m:t>
                        </m:r>
                      </m:sub>
                    </m:sSub>
                  </m:oMath>
                </a14:m>
                <a:r>
                  <a:rPr lang="en-US" altLang="zh-TW" sz="2800" dirty="0" smtClean="0">
                    <a:latin typeface="Times New Roman" panose="02020603050405020304" pitchFamily="18" charset="0"/>
                    <a:cs typeface="Times New Roman" panose="02020603050405020304" pitchFamily="18" charset="0"/>
                  </a:rPr>
                  <a:t> that </a:t>
                </a:r>
                <a:r>
                  <a:rPr lang="en-US" altLang="zh-TW" sz="2800" dirty="0">
                    <a:latin typeface="Times New Roman" panose="02020603050405020304" pitchFamily="18" charset="0"/>
                    <a:cs typeface="Times New Roman" panose="02020603050405020304" pitchFamily="18" charset="0"/>
                  </a:rPr>
                  <a:t>correspond to a local maxima of this bound will </a:t>
                </a:r>
                <a:r>
                  <a:rPr lang="en-US" altLang="zh-TW" sz="2800" dirty="0" smtClean="0">
                    <a:latin typeface="Times New Roman" panose="02020603050405020304" pitchFamily="18" charset="0"/>
                    <a:cs typeface="Times New Roman" panose="02020603050405020304" pitchFamily="18" charset="0"/>
                  </a:rPr>
                  <a:t>also correspond </a:t>
                </a:r>
                <a:r>
                  <a:rPr lang="en-US" altLang="zh-TW" sz="2800" dirty="0">
                    <a:latin typeface="Times New Roman" panose="02020603050405020304" pitchFamily="18" charset="0"/>
                    <a:cs typeface="Times New Roman" panose="02020603050405020304" pitchFamily="18" charset="0"/>
                  </a:rPr>
                  <a:t>to a local maxima of the log-likelihood,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𝐿</m:t>
                    </m:r>
                  </m:oMath>
                </a14:m>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14:m>
                  <m:oMath xmlns:m="http://schemas.openxmlformats.org/officeDocument/2006/math">
                    <m:f>
                      <m:fPr>
                        <m:ctrlP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𝜋</m:t>
                            </m:r>
                          </m:e>
                          <m:sub>
                            <m:r>
                              <a:rPr lang="en-US" altLang="zh-TW" sz="2800" i="1">
                                <a:solidFill>
                                  <a:schemeClr val="tx1"/>
                                </a:solidFill>
                                <a:latin typeface="Cambria Math" panose="02040503050406030204" pitchFamily="18" charset="0"/>
                                <a:cs typeface="Times New Roman" panose="02020603050405020304" pitchFamily="18" charset="0"/>
                              </a:rPr>
                              <m:t>𝑘</m:t>
                            </m:r>
                          </m:sub>
                        </m:sSub>
                      </m:den>
                    </m:f>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smtClean="0">
                    <a:solidFill>
                      <a:schemeClr val="tx1"/>
                    </a:solidFill>
                    <a:latin typeface="Times New Roman" panose="02020603050405020304" pitchFamily="18" charset="0"/>
                    <a:cs typeface="Times New Roman" panose="02020603050405020304" pitchFamily="18" charset="0"/>
                  </a:rPr>
                  <a:t>  </a:t>
                </a:r>
                <a:r>
                  <a:rPr lang="en-US" altLang="zh-TW" sz="280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b="0" i="1" smtClean="0">
                        <a:solidFill>
                          <a:schemeClr val="tx1"/>
                        </a:solidFill>
                        <a:latin typeface="Cambria Math" panose="02040503050406030204" pitchFamily="18" charset="0"/>
                        <a:cs typeface="Times New Roman" panose="02020603050405020304" pitchFamily="18" charset="0"/>
                      </a:rPr>
                      <m:t>=?</m:t>
                    </m:r>
                  </m:oMath>
                </a14:m>
                <a:r>
                  <a:rPr lang="en-US" altLang="zh-TW" sz="2800" dirty="0" smtClean="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cs typeface="Times New Roman" panose="02020603050405020304" pitchFamily="18" charset="0"/>
                              </a:rPr>
                              <m:t>𝑘</m:t>
                            </m:r>
                          </m:sub>
                        </m:sSub>
                      </m:den>
                    </m:f>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cs typeface="Times New Roman" panose="02020603050405020304" pitchFamily="18" charset="0"/>
                          </a:rPr>
                          <m:t>𝑘</m:t>
                        </m:r>
                      </m:sub>
                    </m:sSub>
                    <m:r>
                      <a:rPr lang="en-US" altLang="zh-TW" sz="2800" b="0" i="1" smtClean="0">
                        <a:latin typeface="Cambria Math" panose="02040503050406030204" pitchFamily="18" charset="0"/>
                        <a:cs typeface="Times New Roman" panose="02020603050405020304" pitchFamily="18" charset="0"/>
                      </a:rPr>
                      <m:t>=?</m:t>
                    </m:r>
                  </m:oMath>
                </a14:m>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den>
                    </m:f>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r>
                      <a:rPr lang="en-US" altLang="zh-TW" sz="2800" i="1" smtClean="0">
                        <a:solidFill>
                          <a:schemeClr val="tx1"/>
                        </a:solidFill>
                        <a:latin typeface="Cambria Math" panose="02040503050406030204" pitchFamily="18" charset="0"/>
                        <a:cs typeface="Times New Roman" panose="02020603050405020304" pitchFamily="18" charset="0"/>
                      </a:rPr>
                      <m:t>=?</m:t>
                    </m:r>
                  </m:oMath>
                </a14:m>
                <a:r>
                  <a:rPr lang="en-US" altLang="zh-TW" sz="2800" dirty="0">
                    <a:latin typeface="Times New Roman" panose="02020603050405020304" pitchFamily="18" charset="0"/>
                    <a:cs typeface="Times New Roman" panose="02020603050405020304" pitchFamily="18" charset="0"/>
                  </a:rPr>
                  <a:t> </a:t>
                </a:r>
                <a:endPar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38624" y="639903"/>
                <a:ext cx="11448576" cy="4926926"/>
              </a:xfrm>
              <a:prstGeom prst="rect">
                <a:avLst/>
              </a:prstGeom>
              <a:blipFill>
                <a:blip r:embed="rId2"/>
                <a:stretch>
                  <a:fillRect l="-95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23072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58" y="472352"/>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4414144" y="-110836"/>
                <a:ext cx="2614242"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3200" b="1" i="1">
                            <a:latin typeface="Cambria Math" panose="02040503050406030204" pitchFamily="18" charset="0"/>
                            <a:cs typeface="Times New Roman" panose="02020603050405020304" pitchFamily="18" charset="0"/>
                          </a:rPr>
                        </m:ctrlPr>
                      </m:sSubPr>
                      <m:e>
                        <m:r>
                          <a:rPr lang="zh-TW" altLang="en-US" sz="3200" b="1" i="1">
                            <a:latin typeface="Cambria Math" panose="02040503050406030204" pitchFamily="18" charset="0"/>
                            <a:cs typeface="Times New Roman" panose="02020603050405020304" pitchFamily="18" charset="0"/>
                          </a:rPr>
                          <m:t>𝝅</m:t>
                        </m:r>
                      </m:e>
                      <m:sub>
                        <m:r>
                          <a:rPr lang="en-US" altLang="zh-TW" sz="3200" b="1" i="1">
                            <a:latin typeface="Cambria Math" panose="02040503050406030204" pitchFamily="18" charset="0"/>
                            <a:cs typeface="Times New Roman" panose="02020603050405020304" pitchFamily="18" charset="0"/>
                          </a:rPr>
                          <m:t>𝒌</m:t>
                        </m:r>
                      </m:sub>
                    </m:sSub>
                  </m:oMath>
                </a14:m>
                <a:r>
                  <a:rPr lang="en-US" altLang="zh-TW" sz="3200" b="1" dirty="0" smtClean="0">
                    <a:latin typeface="Times New Roman" panose="02020603050405020304" pitchFamily="18" charset="0"/>
                    <a:cs typeface="Times New Roman" panose="02020603050405020304" pitchFamily="18" charset="0"/>
                  </a:rPr>
                  <a:t>  </a:t>
                </a:r>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414144" y="-110836"/>
                <a:ext cx="2614242" cy="584775"/>
              </a:xfrm>
              <a:prstGeom prst="rect">
                <a:avLst/>
              </a:prstGeom>
              <a:blipFill>
                <a:blip r:embed="rId2"/>
                <a:stretch>
                  <a:fillRect l="-5828" t="-14583" b="-32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24873" y="552301"/>
                <a:ext cx="11628582" cy="59697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400" i="1">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400" i="1">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solidFill>
                                        <a:srgbClr val="0000FF"/>
                                      </a:solidFill>
                                      <a:latin typeface="Cambria Math" panose="02040503050406030204" pitchFamily="18" charset="0"/>
                                      <a:cs typeface="Times New Roman" panose="02020603050405020304" pitchFamily="18" charset="0"/>
                                    </a:rPr>
                                    <m:t>𝑝</m:t>
                                  </m:r>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srgbClr val="0000FF"/>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m:t>
                                  </m:r>
                                </m:e>
                              </m:func>
                            </m:e>
                          </m:nary>
                          <m:r>
                            <a:rPr lang="en-US" altLang="zh-TW" sz="2400" i="1">
                              <a:latin typeface="Cambria Math" panose="02040503050406030204" pitchFamily="18" charset="0"/>
                              <a:cs typeface="Times New Roman" panose="02020603050405020304" pitchFamily="18" charset="0"/>
                            </a:rPr>
                            <m:t>−</m:t>
                          </m:r>
                        </m:e>
                      </m:nary>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e>
                          </m:nary>
                        </m:e>
                      </m:nary>
                      <m:r>
                        <a:rPr lang="en-US" altLang="zh-TW" sz="24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40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2400" b="0" i="1" smtClean="0">
                              <a:solidFill>
                                <a:schemeClr val="tx1"/>
                              </a:solidFill>
                              <a:latin typeface="Cambria Math" panose="02040503050406030204" pitchFamily="18" charset="0"/>
                              <a:cs typeface="Times New Roman" panose="02020603050405020304" pitchFamily="18" charset="0"/>
                            </a:rPr>
                            <m:t>𝑘</m:t>
                          </m:r>
                          <m:r>
                            <a:rPr lang="en-US" altLang="zh-TW" sz="2400" b="0" i="1" smtClean="0">
                              <a:solidFill>
                                <a:schemeClr val="tx1"/>
                              </a:solidFill>
                              <a:latin typeface="Cambria Math" panose="02040503050406030204" pitchFamily="18" charset="0"/>
                              <a:cs typeface="Times New Roman" panose="02020603050405020304" pitchFamily="18" charset="0"/>
                            </a:rPr>
                            <m:t>=1</m:t>
                          </m:r>
                        </m:sub>
                        <m:sup>
                          <m:r>
                            <a:rPr lang="en-US" altLang="zh-TW" sz="2400" b="0" i="1" smtClean="0">
                              <a:solidFill>
                                <a:schemeClr val="tx1"/>
                              </a:solidFill>
                              <a:latin typeface="Cambria Math" panose="02040503050406030204" pitchFamily="18" charset="0"/>
                              <a:cs typeface="Times New Roman" panose="02020603050405020304" pitchFamily="18" charset="0"/>
                            </a:rPr>
                            <m:t>𝐾</m:t>
                          </m:r>
                        </m:sup>
                        <m:e>
                          <m:sSub>
                            <m:sSubPr>
                              <m:ctrlPr>
                                <a:rPr lang="en-US" altLang="zh-TW" sz="2400" i="1" smtClean="0">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nary>
                      <m:r>
                        <a:rPr lang="en-US" altLang="zh-TW" sz="2400" b="0" i="1" smtClean="0">
                          <a:solidFill>
                            <a:schemeClr val="tx1"/>
                          </a:solidFill>
                          <a:latin typeface="Cambria Math" panose="02040503050406030204" pitchFamily="18" charset="0"/>
                          <a:cs typeface="Times New Roman" panose="02020603050405020304" pitchFamily="18" charset="0"/>
                        </a:rPr>
                        <m:t>=1</m:t>
                      </m:r>
                    </m:oMath>
                  </m:oMathPara>
                </a14:m>
                <a:endParaRPr lang="en-US" altLang="zh-TW" sz="2400" dirty="0" smtClean="0">
                  <a:solidFill>
                    <a:schemeClr val="tx1"/>
                  </a:solidFill>
                  <a:cs typeface="Times New Roman" panose="02020603050405020304" pitchFamily="18" charset="0"/>
                </a:endParaRPr>
              </a:p>
              <a:p>
                <a:endParaRPr lang="en-US" altLang="zh-TW" sz="2400" dirty="0">
                  <a:cs typeface="Times New Roman" panose="02020603050405020304" pitchFamily="18" charset="0"/>
                </a:endParaRPr>
              </a:p>
              <a:p>
                <a:pPr marL="342900" indent="-342900">
                  <a:buFont typeface="Arial" panose="020B0604020202020204" pitchFamily="34" charset="0"/>
                  <a:buChar char="•"/>
                </a:pPr>
                <a:r>
                  <a:rPr lang="en-US" altLang="zh-TW" sz="2800" dirty="0" smtClean="0">
                    <a:solidFill>
                      <a:schemeClr val="tx1"/>
                    </a:solidFill>
                    <a:latin typeface="Times New Roman" panose="02020603050405020304" pitchFamily="18" charset="0"/>
                    <a:cs typeface="Times New Roman" panose="02020603050405020304" pitchFamily="18" charset="0"/>
                  </a:rPr>
                  <a:t>This is a </a:t>
                </a:r>
                <a:r>
                  <a:rPr lang="en-US" altLang="zh-TW" sz="2800" dirty="0">
                    <a:latin typeface="Times New Roman" panose="02020603050405020304" pitchFamily="18" charset="0"/>
                    <a:cs typeface="Times New Roman" panose="02020603050405020304" pitchFamily="18" charset="0"/>
                  </a:rPr>
                  <a:t>constrained optimization, we use Lagrange multiplier </a:t>
                </a:r>
                <a14:m>
                  <m:oMath xmlns:m="http://schemas.openxmlformats.org/officeDocument/2006/math">
                    <m:r>
                      <m:rPr>
                        <m:sty m:val="p"/>
                      </m:rPr>
                      <a:rPr lang="el-GR"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λ</m:t>
                    </m:r>
                  </m:oMath>
                </a14:m>
                <a:r>
                  <a:rPr lang="en-US" altLang="zh-TW" sz="2800" dirty="0" smtClean="0">
                    <a:solidFill>
                      <a:schemeClr val="tx1"/>
                    </a:solidFill>
                    <a:latin typeface="Times New Roman" panose="02020603050405020304" pitchFamily="18" charset="0"/>
                    <a:cs typeface="Times New Roman" panose="02020603050405020304" pitchFamily="18" charset="0"/>
                  </a:rPr>
                  <a:t> such that</a:t>
                </a:r>
              </a:p>
              <a:p>
                <a:pPr/>
                <a14:m>
                  <m:oMathPara xmlns:m="http://schemas.openxmlformats.org/officeDocument/2006/math">
                    <m:oMathParaPr>
                      <m:jc m:val="centerGroup"/>
                    </m:oMathParaPr>
                    <m:oMath xmlns:m="http://schemas.openxmlformats.org/officeDocument/2006/math">
                      <m:r>
                        <a:rPr lang="en-US" altLang="zh-TW" sz="26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600" i="1">
                          <a:latin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6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600">
                                      <a:latin typeface="Cambria Math" panose="02040503050406030204" pitchFamily="18" charset="0"/>
                                      <a:cs typeface="Times New Roman" panose="02020603050405020304" pitchFamily="18" charset="0"/>
                                    </a:rPr>
                                    <m:t>log</m:t>
                                  </m:r>
                                </m:fName>
                                <m:e>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600" b="0" i="1" smtClean="0">
                          <a:solidFill>
                            <a:schemeClr val="tx1"/>
                          </a:solidFill>
                          <a:latin typeface="Cambria Math" panose="02040503050406030204" pitchFamily="18" charset="0"/>
                          <a:cs typeface="Times New Roman" panose="02020603050405020304" pitchFamily="18" charset="0"/>
                        </a:rPr>
                        <m:t>−</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d>
                        <m:dPr>
                          <m:ctrlPr>
                            <a:rPr lang="el-GR" altLang="zh-TW" sz="2400" i="1" smtClea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𝑘</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𝐾</m:t>
                              </m:r>
                            </m:sup>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nary>
                          <m:r>
                            <a:rPr lang="en-US" altLang="zh-TW" sz="2400" b="0" i="1" smtClean="0">
                              <a:solidFill>
                                <a:srgbClr val="FF0000"/>
                              </a:solidFill>
                              <a:latin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cs typeface="Times New Roman" panose="02020603050405020304" pitchFamily="18" charset="0"/>
                            </a:rPr>
                            <m:t>1</m:t>
                          </m:r>
                          <m:r>
                            <m:rPr>
                              <m:nor/>
                            </m:rPr>
                            <a:rPr lang="en-US" altLang="zh-TW" sz="2400" dirty="0">
                              <a:cs typeface="Times New Roman" panose="02020603050405020304" pitchFamily="18" charset="0"/>
                            </a:rPr>
                            <m:t> </m:t>
                          </m:r>
                        </m:e>
                      </m:d>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TW"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14:m>
                  <m:oMath xmlns:m="http://schemas.openxmlformats.org/officeDocument/2006/math">
                    <m:f>
                      <m:f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𝜋</m:t>
                            </m:r>
                          </m:e>
                          <m:sub>
                            <m:r>
                              <a:rPr lang="en-US" altLang="zh-TW" sz="2800" i="1">
                                <a:latin typeface="Cambria Math" panose="02040503050406030204" pitchFamily="18" charset="0"/>
                                <a:cs typeface="Times New Roman" panose="02020603050405020304" pitchFamily="18" charset="0"/>
                              </a:rPr>
                              <m:t>𝑘</m:t>
                            </m:r>
                          </m:sub>
                        </m:sSub>
                      </m:den>
                    </m:f>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2800" b="0" i="1" smtClean="0">
                            <a:solidFill>
                              <a:schemeClr val="tx1"/>
                            </a:solidFill>
                            <a:latin typeface="Cambria Math" panose="02040503050406030204" pitchFamily="18" charset="0"/>
                            <a:cs typeface="Times New Roman" panose="02020603050405020304" pitchFamily="18" charset="0"/>
                          </a:rPr>
                          <m:t>𝑛</m:t>
                        </m:r>
                        <m:r>
                          <a:rPr lang="en-US" altLang="zh-TW" sz="2800" b="0" i="1" smtClean="0">
                            <a:solidFill>
                              <a:schemeClr val="tx1"/>
                            </a:solidFill>
                            <a:latin typeface="Cambria Math" panose="02040503050406030204" pitchFamily="18" charset="0"/>
                            <a:cs typeface="Times New Roman" panose="02020603050405020304" pitchFamily="18" charset="0"/>
                          </a:rPr>
                          <m:t>=1</m:t>
                        </m:r>
                      </m:sub>
                      <m:sup>
                        <m:r>
                          <a:rPr lang="en-US" altLang="zh-TW" sz="2800" b="0" i="1" smtClean="0">
                            <a:solidFill>
                              <a:schemeClr val="tx1"/>
                            </a:solidFill>
                            <a:latin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f>
                      <m:fPr>
                        <m:ctrlPr>
                          <a:rPr lang="en-US" altLang="zh-TW" sz="280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den>
                    </m:f>
                    <m:r>
                      <a:rPr lang="en-US" altLang="zh-TW" sz="2800" b="0" i="1" smtClean="0">
                        <a:solidFill>
                          <a:schemeClr val="tx1"/>
                        </a:solidFill>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smtClean="0">
                    <a:latin typeface="Times New Roman" panose="02020603050405020304" pitchFamily="18" charset="0"/>
                    <a:cs typeface="Times New Roman" panose="02020603050405020304" pitchFamily="18" charset="0"/>
                  </a:rPr>
                  <a:t>  </a:t>
                </a:r>
              </a:p>
              <a:p>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r>
                      <a:rPr lang="en-US" altLang="zh-TW" sz="2800" b="0" i="1" smtClean="0">
                        <a:solidFill>
                          <a:srgbClr val="FF00FF"/>
                        </a:solidFill>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oMath>
                </a14:m>
                <a:r>
                  <a:rPr lang="en-US" altLang="zh-TW" sz="2800" dirty="0" smtClean="0">
                    <a:latin typeface="Times New Roman" panose="02020603050405020304" pitchFamily="18" charset="0"/>
                    <a:cs typeface="Times New Roman" panose="02020603050405020304" pitchFamily="18" charset="0"/>
                  </a:rPr>
                  <a:t> </a:t>
                </a:r>
              </a:p>
              <a:p>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𝑘</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𝐾</m:t>
                        </m:r>
                      </m:sup>
                      <m:e>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e>
                    </m:nary>
                    <m:r>
                      <a:rPr lang="en-US" altLang="zh-TW" sz="2800" i="1">
                        <a:solidFill>
                          <a:srgbClr val="FF00FF"/>
                        </a:solidFill>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nary>
                      <m:naryPr>
                        <m:chr m:val="∑"/>
                        <m:ctrlPr>
                          <a:rPr lang="el-GR" altLang="zh-TW" sz="28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e>
                    </m:nary>
                  </m:oMath>
                </a14:m>
                <a:r>
                  <a:rPr lang="en-US" altLang="zh-TW" sz="2800" dirty="0" smtClean="0">
                    <a:latin typeface="Times New Roman" panose="02020603050405020304" pitchFamily="18" charset="0"/>
                    <a:cs typeface="Times New Roman" panose="02020603050405020304" pitchFamily="18" charset="0"/>
                  </a:rPr>
                  <a:t> </a:t>
                </a:r>
              </a:p>
              <a:p>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𝑛</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𝑁</m:t>
                        </m:r>
                      </m:sup>
                      <m:e>
                        <m:r>
                          <a:rPr lang="en-US" altLang="zh-TW" sz="2800" b="0" i="1" smtClean="0">
                            <a:latin typeface="Cambria Math" panose="02040503050406030204" pitchFamily="18" charset="0"/>
                            <a:cs typeface="Times New Roman" panose="02020603050405020304" pitchFamily="18" charset="0"/>
                          </a:rPr>
                          <m:t>1</m:t>
                        </m:r>
                      </m:e>
                    </m:nary>
                    <m:r>
                      <a:rPr lang="en-US" altLang="zh-TW" sz="2800" i="1" smtClean="0">
                        <a:solidFill>
                          <a:schemeClr val="tx1"/>
                        </a:solidFill>
                        <a:latin typeface="Cambria Math" panose="02040503050406030204" pitchFamily="18" charset="0"/>
                        <a:cs typeface="Times New Roman" panose="02020603050405020304" pitchFamily="18" charset="0"/>
                      </a:rPr>
                      <m:t>=</m:t>
                    </m:r>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oMath>
                </a14:m>
                <a:r>
                  <a:rPr lang="en-US" altLang="zh-TW" sz="2800" dirty="0" smtClean="0">
                    <a:latin typeface="Times New Roman" panose="02020603050405020304" pitchFamily="18" charset="0"/>
                    <a:cs typeface="Times New Roman" panose="02020603050405020304" pitchFamily="18" charset="0"/>
                  </a:rPr>
                  <a:t>,   since  </a:t>
                </a:r>
                <a14:m>
                  <m:oMath xmlns:m="http://schemas.openxmlformats.org/officeDocument/2006/math">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𝑘</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𝐾</m:t>
                        </m:r>
                      </m:sup>
                      <m:e>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e>
                    </m:nary>
                    <m:r>
                      <a:rPr lang="en-US" altLang="zh-TW" sz="2800" b="0" i="1" smtClean="0">
                        <a:solidFill>
                          <a:schemeClr val="tx1"/>
                        </a:solidFill>
                        <a:latin typeface="Cambria Math" panose="02040503050406030204" pitchFamily="18" charset="0"/>
                        <a:cs typeface="Times New Roman" panose="02020603050405020304" pitchFamily="18" charset="0"/>
                      </a:rPr>
                      <m:t>=1</m:t>
                    </m:r>
                  </m:oMath>
                </a14:m>
                <a:endParaRPr lang="en-US" altLang="zh-TW" sz="2800" dirty="0" smtClean="0">
                  <a:latin typeface="Times New Roman" panose="02020603050405020304" pitchFamily="18" charset="0"/>
                  <a:cs typeface="Times New Roman" panose="02020603050405020304" pitchFamily="18" charset="0"/>
                </a:endParaRPr>
              </a:p>
              <a:p>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r>
                      <a:rPr lang="en-US" altLang="zh-TW" sz="2400" b="0" i="1" smtClean="0">
                        <a:latin typeface="Cambria Math" panose="02040503050406030204" pitchFamily="18" charset="0"/>
                        <a:cs typeface="Times New Roman" panose="02020603050405020304" pitchFamily="18" charset="0"/>
                      </a:rPr>
                      <m:t>𝑁</m:t>
                    </m:r>
                    <m:r>
                      <a:rPr lang="en-US" altLang="zh-TW" sz="2400" i="1">
                        <a:latin typeface="Cambria Math" panose="02040503050406030204" pitchFamily="18" charset="0"/>
                        <a:cs typeface="Times New Roman" panose="02020603050405020304" pitchFamily="18" charset="0"/>
                      </a:rPr>
                      <m:t>=</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oMath>
                </a14:m>
                <a:endParaRPr lang="en-US" altLang="zh-TW" sz="2600" dirty="0">
                  <a:latin typeface="Times New Roman" panose="02020603050405020304" pitchFamily="18" charset="0"/>
                  <a:cs typeface="Times New Roman" panose="02020603050405020304" pitchFamily="18" charset="0"/>
                </a:endParaRPr>
              </a:p>
              <a:p>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b="0" i="1" smtClean="0">
                        <a:solidFill>
                          <a:schemeClr val="tx1"/>
                        </a:solidFill>
                        <a:latin typeface="Cambria Math" panose="02040503050406030204" pitchFamily="18" charset="0"/>
                        <a:cs typeface="Times New Roman" panose="02020603050405020304" pitchFamily="18" charset="0"/>
                      </a:rPr>
                      <m:t>=</m:t>
                    </m:r>
                    <m:f>
                      <m:fPr>
                        <m:ctrlPr>
                          <a:rPr lang="en-US" altLang="zh-TW" sz="2400" b="0" i="1" smtClean="0">
                            <a:solidFill>
                              <a:schemeClr val="tx1"/>
                            </a:solidFill>
                            <a:latin typeface="Cambria Math" panose="02040503050406030204" pitchFamily="18" charset="0"/>
                            <a:cs typeface="Times New Roman" panose="02020603050405020304" pitchFamily="18" charset="0"/>
                          </a:rPr>
                        </m:ctrlPr>
                      </m:fPr>
                      <m:num>
                        <m:r>
                          <a:rPr lang="en-US" altLang="zh-TW" sz="2400" b="0" i="1" smtClean="0">
                            <a:solidFill>
                              <a:schemeClr val="tx1"/>
                            </a:solidFill>
                            <a:latin typeface="Cambria Math" panose="02040503050406030204" pitchFamily="18" charset="0"/>
                            <a:cs typeface="Times New Roman" panose="02020603050405020304" pitchFamily="18" charset="0"/>
                          </a:rPr>
                          <m:t>1</m:t>
                        </m:r>
                      </m:num>
                      <m:den>
                        <m:r>
                          <a:rPr lang="en-US" altLang="zh-TW" sz="2400" b="0" i="1" smtClean="0">
                            <a:solidFill>
                              <a:schemeClr val="tx1"/>
                            </a:solidFill>
                            <a:latin typeface="Cambria Math" panose="02040503050406030204" pitchFamily="18" charset="0"/>
                            <a:cs typeface="Times New Roman" panose="02020603050405020304" pitchFamily="18" charset="0"/>
                          </a:rPr>
                          <m:t>𝑁</m:t>
                        </m:r>
                      </m:den>
                    </m:f>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oMath>
                </a14:m>
                <a:endParaRPr lang="en-US" altLang="zh-TW" sz="2600" dirty="0" smtClean="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24873" y="552301"/>
                <a:ext cx="11628582" cy="5969711"/>
              </a:xfrm>
              <a:prstGeom prst="rect">
                <a:avLst/>
              </a:prstGeom>
              <a:blipFill>
                <a:blip r:embed="rId3"/>
                <a:stretch>
                  <a:fillRect l="-1101" b="-7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42684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58" y="473939"/>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4414144" y="-110836"/>
                <a:ext cx="2388987"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3200" i="1">
                            <a:latin typeface="Cambria Math" panose="02040503050406030204" pitchFamily="18" charset="0"/>
                            <a:cs typeface="Times New Roman" panose="02020603050405020304" pitchFamily="18" charset="0"/>
                          </a:rPr>
                        </m:ctrlPr>
                      </m:sSubPr>
                      <m:e>
                        <m:r>
                          <a:rPr lang="en-US" altLang="zh-TW" sz="3200" b="1" i="1" smtClean="0">
                            <a:latin typeface="Cambria Math" panose="02040503050406030204" pitchFamily="18" charset="0"/>
                            <a:cs typeface="Times New Roman" panose="02020603050405020304" pitchFamily="18" charset="0"/>
                          </a:rPr>
                          <m:t>𝒑</m:t>
                        </m:r>
                      </m:e>
                      <m:sub>
                        <m:r>
                          <a:rPr lang="en-US" altLang="zh-TW" sz="3200" i="1">
                            <a:latin typeface="Cambria Math" panose="02040503050406030204" pitchFamily="18" charset="0"/>
                            <a:cs typeface="Times New Roman" panose="02020603050405020304" pitchFamily="18" charset="0"/>
                          </a:rPr>
                          <m:t>𝑘</m:t>
                        </m:r>
                      </m:sub>
                    </m:sSub>
                  </m:oMath>
                </a14:m>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414144" y="-110836"/>
                <a:ext cx="2388987" cy="584775"/>
              </a:xfrm>
              <a:prstGeom prst="rect">
                <a:avLst/>
              </a:prstGeom>
              <a:blipFill>
                <a:blip r:embed="rId2"/>
                <a:stretch>
                  <a:fillRect l="-6378" t="-14583" b="-32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91887" y="473939"/>
                <a:ext cx="11550731" cy="60106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4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e>
                                  </m:d>
                                </m:e>
                              </m:func>
                            </m:e>
                          </m:nary>
                        </m:e>
                      </m:nary>
                      <m:r>
                        <a:rPr lang="en-US" altLang="zh-TW" sz="2400" b="0" i="1" smtClean="0">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nary>
                                    <m:naryPr>
                                      <m:chr m:val="∏"/>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𝐷</m:t>
                                      </m:r>
                                    </m:sup>
                                    <m:e>
                                      <m:sSubSup>
                                        <m:sSub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up>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sup>
                                      </m:sSubSup>
                                    </m:e>
                                  </m:nary>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e>
                                      </m:d>
                                    </m:e>
                                    <m:sup>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sup>
                                  </m:sSup>
                                </m:e>
                              </m:func>
                            </m:e>
                          </m:nary>
                        </m:e>
                      </m:nary>
                      <m:r>
                        <a:rPr lang="en-US" altLang="zh-TW" sz="2400" i="1">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nary>
                                <m:naryPr>
                                  <m:chr m:val="∑"/>
                                  <m:ctrlPr>
                                    <a:rPr lang="en-US" altLang="zh-TW" sz="240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2400" b="0" i="1" smtClean="0">
                                      <a:solidFill>
                                        <a:schemeClr val="tx1"/>
                                      </a:solidFill>
                                      <a:latin typeface="Cambria Math" panose="02040503050406030204" pitchFamily="18" charset="0"/>
                                      <a:cs typeface="Times New Roman" panose="02020603050405020304" pitchFamily="18" charset="0"/>
                                    </a:rPr>
                                    <m:t>𝑑</m:t>
                                  </m:r>
                                  <m:r>
                                    <a:rPr lang="en-US" altLang="zh-TW" sz="2400" b="0" i="1" smtClean="0">
                                      <a:solidFill>
                                        <a:schemeClr val="tx1"/>
                                      </a:solidFill>
                                      <a:latin typeface="Cambria Math" panose="02040503050406030204" pitchFamily="18" charset="0"/>
                                      <a:cs typeface="Times New Roman" panose="02020603050405020304" pitchFamily="18" charset="0"/>
                                    </a:rPr>
                                    <m:t>=1</m:t>
                                  </m:r>
                                </m:sub>
                                <m:sup>
                                  <m:r>
                                    <a:rPr lang="en-US" altLang="zh-TW" sz="2400" b="0" i="1" smtClean="0">
                                      <a:solidFill>
                                        <a:schemeClr val="tx1"/>
                                      </a:solidFill>
                                      <a:latin typeface="Cambria Math" panose="02040503050406030204" pitchFamily="18" charset="0"/>
                                      <a:cs typeface="Times New Roman" panose="02020603050405020304" pitchFamily="18" charset="0"/>
                                    </a:rPr>
                                    <m:t>𝐷</m:t>
                                  </m:r>
                                </m:sup>
                                <m:e>
                                  <m:d>
                                    <m:dPr>
                                      <m:ctrlPr>
                                        <a:rPr lang="en-US" altLang="zh-TW" sz="2400" i="1" smtClean="0">
                                          <a:solidFill>
                                            <a:schemeClr val="tx1"/>
                                          </a:solidFill>
                                          <a:latin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func>
                                        <m:func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ea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e>
                                      </m:func>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e>
                                      </m:d>
                                      <m:func>
                                        <m:funcPr>
                                          <m:ctrl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400" b="0" i="0" smtClean="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e>
                                          </m:d>
                                        </m:e>
                                      </m:func>
                                    </m:e>
                                  </m:d>
                                </m:e>
                              </m:nary>
                            </m:e>
                          </m:nary>
                        </m:e>
                      </m:nary>
                    </m:oMath>
                  </m:oMathPara>
                </a14:m>
                <a:endParaRPr lang="en-US" altLang="zh-TW" sz="2400" dirty="0" smtClean="0"/>
              </a:p>
              <a:p>
                <a:endParaRPr lang="en-US" altLang="zh-TW" sz="2400" dirty="0"/>
              </a:p>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b="0" i="1" smtClean="0">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𝑘</m:t>
                              </m:r>
                              <m:r>
                                <a:rPr lang="en-US" altLang="zh-TW" sz="2400" b="0" i="1" smtClean="0">
                                  <a:latin typeface="Cambria Math" panose="02040503050406030204" pitchFamily="18" charset="0"/>
                                  <a:cs typeface="Times New Roman" panose="02020603050405020304" pitchFamily="18" charset="0"/>
                                </a:rPr>
                                <m:t>𝑑</m:t>
                              </m:r>
                            </m:sub>
                          </m:sSub>
                        </m:den>
                      </m:f>
                      <m:r>
                        <a:rPr lang="en-US" altLang="zh-TW" sz="240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d>
                        <m:dPr>
                          <m:ctrlPr>
                            <a:rPr lang="en-US" altLang="zh-TW" sz="2400" i="1">
                              <a:latin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r>
                            <a:rPr lang="en-US" altLang="zh-TW" sz="240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den>
                          </m:f>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e>
                          </m:d>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den>
                          </m:f>
                        </m:e>
                      </m:d>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d>
                        <m:dPr>
                          <m:ctrlPr>
                            <a:rPr lang="en-US" altLang="zh-TW" sz="2400" i="1">
                              <a:latin typeface="Cambria Math" panose="02040503050406030204" pitchFamily="18" charset="0"/>
                              <a:cs typeface="Times New Roman" panose="02020603050405020304" pitchFamily="18" charset="0"/>
                            </a:rPr>
                          </m:ctrlPr>
                        </m:dPr>
                        <m:e>
                          <m:f>
                            <m:f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d>
                                <m:dPr>
                                  <m:ctrl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e>
                              </m:d>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d>
                                <m:d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e>
                              </m:d>
                            </m:num>
                            <m:den>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den>
                          </m:f>
                        </m:e>
                      </m:d>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a:rPr lang="en-US" altLang="zh-TW" sz="2400" i="1">
                              <a:latin typeface="Cambria Math" panose="02040503050406030204" pitchFamily="18" charset="0"/>
                              <a:cs typeface="Times New Roman" panose="02020603050405020304" pitchFamily="18" charset="0"/>
                            </a:rPr>
                            <m:t>𝑛</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𝑁</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d>
                        <m:dPr>
                          <m:ctrlPr>
                            <a:rPr lang="en-US" altLang="zh-TW" sz="2400" i="1">
                              <a:latin typeface="Cambria Math" panose="02040503050406030204" pitchFamily="18" charset="0"/>
                              <a:cs typeface="Times New Roman" panose="02020603050405020304" pitchFamily="18" charset="0"/>
                            </a:rPr>
                          </m:ctrlPr>
                        </m:dPr>
                        <m:e>
                          <m:f>
                            <m:f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num>
                            <m:den>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den>
                          </m:f>
                        </m:e>
                      </m:d>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altLang="zh-TW" sz="2400" i="1"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400" dirty="0">
                    <a:ea typeface="Cambria Math" panose="02040503050406030204" pitchFamily="18" charset="0"/>
                    <a:cs typeface="Times New Roman" panose="02020603050405020304" pitchFamily="18" charset="0"/>
                  </a:rPr>
                  <a:t>                   </a:t>
                </a:r>
                <a:endParaRPr lang="en-US" altLang="zh-TW" sz="2400" dirty="0" smtClean="0">
                  <a:ea typeface="Cambria Math" panose="02040503050406030204" pitchFamily="18" charset="0"/>
                  <a:cs typeface="Times New Roman" panose="02020603050405020304" pitchFamily="18" charset="0"/>
                </a:endParaRPr>
              </a:p>
              <a:p>
                <a:r>
                  <a:rPr lang="en-US" altLang="zh-TW" sz="2400" dirty="0">
                    <a:ea typeface="Cambria Math" panose="02040503050406030204" pitchFamily="18" charset="0"/>
                    <a:cs typeface="Times New Roman" panose="02020603050405020304" pitchFamily="18" charset="0"/>
                  </a:rPr>
                  <a:t> </a:t>
                </a:r>
                <a:r>
                  <a:rPr lang="en-US" altLang="zh-TW" sz="2400" dirty="0" smtClean="0">
                    <a:ea typeface="Cambria Math" panose="02040503050406030204" pitchFamily="18" charset="0"/>
                    <a:cs typeface="Times New Roman" panose="02020603050405020304" pitchFamily="18" charset="0"/>
                  </a:rPr>
                  <a:t>             </a:t>
                </a:r>
                <a14:m>
                  <m:oMath xmlns:m="http://schemas.openxmlformats.org/officeDocument/2006/math">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cs typeface="Times New Roman" panose="02020603050405020304" pitchFamily="18" charset="0"/>
                          </a:rPr>
                          <m:t>𝑘𝑑</m:t>
                        </m:r>
                      </m:sub>
                    </m:sSub>
                    <m:r>
                      <a:rPr lang="en-US" altLang="zh-TW" sz="2400" b="0" i="1" smtClean="0">
                        <a:solidFill>
                          <a:srgbClr val="C00000"/>
                        </a:solidFill>
                        <a:latin typeface="Cambria Math" panose="02040503050406030204" pitchFamily="18" charset="0"/>
                        <a:cs typeface="Times New Roman" panose="02020603050405020304" pitchFamily="18" charset="0"/>
                      </a:rPr>
                      <m:t>=</m:t>
                    </m:r>
                    <m:f>
                      <m:fPr>
                        <m:ctrlP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C00000"/>
                                    </a:solidFill>
                                    <a:latin typeface="Cambria Math" panose="02040503050406030204" pitchFamily="18" charset="0"/>
                                    <a:cs typeface="Times New Roman" panose="02020603050405020304" pitchFamily="18" charset="0"/>
                                  </a:rPr>
                                </m:ctrlPr>
                              </m:sSubPr>
                              <m:e>
                                <m:r>
                                  <a:rPr lang="en-US" altLang="zh-TW" sz="2400" i="1">
                                    <a:solidFill>
                                      <a:srgbClr val="C00000"/>
                                    </a:solidFill>
                                    <a:latin typeface="Cambria Math" panose="02040503050406030204" pitchFamily="18" charset="0"/>
                                    <a:cs typeface="Times New Roman" panose="02020603050405020304" pitchFamily="18" charset="0"/>
                                  </a:rPr>
                                  <m:t>𝑞</m:t>
                                </m:r>
                              </m:e>
                              <m:sub>
                                <m:r>
                                  <a:rPr lang="en-US" altLang="zh-TW" sz="24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num>
                      <m:den>
                        <m:nary>
                          <m:naryPr>
                            <m:chr m:val="∑"/>
                            <m:limLoc m:val="subSup"/>
                            <m:ctrlP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C00000"/>
                                    </a:solidFill>
                                    <a:latin typeface="Cambria Math" panose="02040503050406030204" pitchFamily="18" charset="0"/>
                                    <a:cs typeface="Times New Roman" panose="02020603050405020304" pitchFamily="18" charset="0"/>
                                  </a:rPr>
                                </m:ctrlPr>
                              </m:sSubPr>
                              <m:e>
                                <m:r>
                                  <a:rPr lang="en-US" altLang="zh-TW" sz="2400" i="1">
                                    <a:solidFill>
                                      <a:srgbClr val="C00000"/>
                                    </a:solidFill>
                                    <a:latin typeface="Cambria Math" panose="02040503050406030204" pitchFamily="18" charset="0"/>
                                    <a:cs typeface="Times New Roman" panose="02020603050405020304" pitchFamily="18" charset="0"/>
                                  </a:rPr>
                                  <m:t>𝑞</m:t>
                                </m:r>
                              </m:e>
                              <m:sub>
                                <m:r>
                                  <a:rPr lang="en-US" altLang="zh-TW" sz="2400" i="1">
                                    <a:solidFill>
                                      <a:srgbClr val="C00000"/>
                                    </a:solidFill>
                                    <a:latin typeface="Cambria Math" panose="02040503050406030204" pitchFamily="18" charset="0"/>
                                    <a:cs typeface="Times New Roman" panose="02020603050405020304" pitchFamily="18" charset="0"/>
                                  </a:rPr>
                                  <m:t>𝑛𝑘</m:t>
                                </m:r>
                              </m:sub>
                            </m:sSub>
                          </m:e>
                        </m:nary>
                      </m:den>
                    </m:f>
                  </m:oMath>
                </a14:m>
                <a:endParaRPr lang="en-US" altLang="zh-TW" sz="2400" dirty="0">
                  <a:solidFill>
                    <a:srgbClr val="FF0000"/>
                  </a:solidFill>
                  <a:ea typeface="Cambria Math" panose="02040503050406030204" pitchFamily="18" charset="0"/>
                  <a:cs typeface="Times New Roman" panose="02020603050405020304" pitchFamily="18" charset="0"/>
                </a:endParaRPr>
              </a:p>
              <a:p>
                <a:endParaRPr lang="zh-TW" alt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91887" y="473939"/>
                <a:ext cx="11550731" cy="6010620"/>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87337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284160" y="473939"/>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4414144" y="-110836"/>
                <a:ext cx="2541273"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3200" i="1">
                            <a:latin typeface="Cambria Math" panose="02040503050406030204" pitchFamily="18" charset="0"/>
                            <a:cs typeface="Times New Roman" panose="02020603050405020304" pitchFamily="18" charset="0"/>
                          </a:rPr>
                        </m:ctrlPr>
                      </m:sSubPr>
                      <m:e>
                        <m:r>
                          <a:rPr lang="en-US" altLang="zh-TW" sz="3200" i="1">
                            <a:solidFill>
                              <a:srgbClr val="FF00FF"/>
                            </a:solidFill>
                            <a:latin typeface="Cambria Math" panose="02040503050406030204" pitchFamily="18" charset="0"/>
                            <a:cs typeface="Times New Roman" panose="02020603050405020304" pitchFamily="18" charset="0"/>
                          </a:rPr>
                          <m:t>𝑞</m:t>
                        </m:r>
                      </m:e>
                      <m:sub>
                        <m:r>
                          <a:rPr lang="en-US" altLang="zh-TW" sz="3200" i="1">
                            <a:solidFill>
                              <a:srgbClr val="FF00FF"/>
                            </a:solidFill>
                            <a:latin typeface="Cambria Math" panose="02040503050406030204" pitchFamily="18" charset="0"/>
                            <a:cs typeface="Times New Roman" panose="02020603050405020304" pitchFamily="18" charset="0"/>
                          </a:rPr>
                          <m:t>𝑛𝑘</m:t>
                        </m:r>
                      </m:sub>
                    </m:sSub>
                  </m:oMath>
                </a14:m>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414144" y="-110836"/>
                <a:ext cx="2541273" cy="584775"/>
              </a:xfrm>
              <a:prstGeom prst="rect">
                <a:avLst/>
              </a:prstGeom>
              <a:blipFill>
                <a:blip r:embed="rId3"/>
                <a:stretch>
                  <a:fillRect l="-5995" t="-14583" b="-32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83127" y="473939"/>
                <a:ext cx="11942618" cy="62005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400" i="1">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400" i="1">
                          <a:latin typeface="Cambria Math" panose="02040503050406030204" pitchFamily="18" charset="0"/>
                          <a:cs typeface="Times New Roman" panose="02020603050405020304" pitchFamily="18" charset="0"/>
                        </a:rPr>
                        <m:t>+</m:t>
                      </m:r>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e>
                                  </m:d>
                                </m:e>
                              </m:func>
                            </m:e>
                          </m:nary>
                          <m:r>
                            <a:rPr lang="en-US" altLang="zh-TW" sz="2400" i="1">
                              <a:latin typeface="Cambria Math" panose="02040503050406030204" pitchFamily="18" charset="0"/>
                              <a:cs typeface="Times New Roman" panose="02020603050405020304" pitchFamily="18" charset="0"/>
                            </a:rPr>
                            <m:t>−</m:t>
                          </m:r>
                        </m:e>
                      </m:nary>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e>
                          </m:nary>
                        </m:e>
                      </m:nary>
                      <m:r>
                        <a:rPr lang="en-US" altLang="zh-TW" sz="2400" i="1">
                          <a:latin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cs typeface="Times New Roman" panose="02020603050405020304" pitchFamily="18" charset="0"/>
                            </a:rPr>
                            <m:t>𝑘</m:t>
                          </m:r>
                          <m:r>
                            <a:rPr lang="en-US" altLang="zh-TW" sz="2400" i="1">
                              <a:latin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r>
                        <a:rPr lang="en-US" altLang="zh-TW" sz="2400" i="1">
                          <a:latin typeface="Cambria Math" panose="02040503050406030204" pitchFamily="18" charset="0"/>
                          <a:cs typeface="Times New Roman" panose="02020603050405020304" pitchFamily="18" charset="0"/>
                        </a:rPr>
                        <m:t>=1</m:t>
                      </m:r>
                    </m:oMath>
                  </m:oMathPara>
                </a14:m>
                <a:endParaRPr lang="en-US" altLang="zh-TW" sz="2400" dirty="0" smtClean="0">
                  <a:cs typeface="Times New Roman" panose="02020603050405020304" pitchFamily="18" charset="0"/>
                </a:endParaRPr>
              </a:p>
              <a:p>
                <a:endParaRPr lang="en-US" altLang="zh-TW" sz="2400" dirty="0">
                  <a:cs typeface="Times New Roman" panose="02020603050405020304" pitchFamily="18" charset="0"/>
                </a:endParaRPr>
              </a:p>
              <a:p>
                <a:pPr marL="342900" indent="-3429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This is a constrained optimization, we use Lagrange multiplier </a:t>
                </a:r>
                <a14:m>
                  <m:oMath xmlns:m="http://schemas.openxmlformats.org/officeDocument/2006/math">
                    <m:r>
                      <m:rPr>
                        <m:sty m:val="p"/>
                      </m:rPr>
                      <a:rPr lang="el-GR" altLang="zh-TW" sz="2800" i="1">
                        <a:latin typeface="Cambria Math" panose="02040503050406030204" pitchFamily="18" charset="0"/>
                        <a:ea typeface="Cambria Math" panose="02040503050406030204" pitchFamily="18" charset="0"/>
                        <a:cs typeface="Times New Roman" panose="02020603050405020304" pitchFamily="18" charset="0"/>
                      </a:rPr>
                      <m:t>λ</m:t>
                    </m:r>
                  </m:oMath>
                </a14:m>
                <a:r>
                  <a:rPr lang="en-US" altLang="zh-TW" sz="2800" dirty="0">
                    <a:latin typeface="Times New Roman" panose="02020603050405020304" pitchFamily="18" charset="0"/>
                    <a:cs typeface="Times New Roman" panose="02020603050405020304" pitchFamily="18" charset="0"/>
                  </a:rPr>
                  <a:t> such </a:t>
                </a:r>
                <a:r>
                  <a:rPr lang="en-US" altLang="zh-TW" sz="2800" dirty="0" smtClean="0">
                    <a:latin typeface="Times New Roman" panose="02020603050405020304" pitchFamily="18" charset="0"/>
                    <a:cs typeface="Times New Roman" panose="02020603050405020304" pitchFamily="18" charset="0"/>
                  </a:rPr>
                  <a:t>that</a:t>
                </a:r>
              </a:p>
              <a:p>
                <a:pPr/>
                <a14:m>
                  <m:oMathPara xmlns:m="http://schemas.openxmlformats.org/officeDocument/2006/math">
                    <m:oMathParaPr>
                      <m:jc m:val="centerGroup"/>
                    </m:oMathParaPr>
                    <m:oMath xmlns:m="http://schemas.openxmlformats.org/officeDocument/2006/math">
                      <m:r>
                        <a:rPr lang="en-US" altLang="zh-TW" sz="22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200" i="1">
                          <a:latin typeface="Cambria Math" panose="02040503050406030204" pitchFamily="18" charset="0"/>
                          <a:cs typeface="Times New Roman" panose="02020603050405020304" pitchFamily="18" charset="0"/>
                        </a:rPr>
                        <m:t>=</m:t>
                      </m:r>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2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200">
                                      <a:latin typeface="Cambria Math" panose="02040503050406030204" pitchFamily="18" charset="0"/>
                                      <a:cs typeface="Times New Roman" panose="02020603050405020304" pitchFamily="18" charset="0"/>
                                    </a:rPr>
                                    <m:t>log</m:t>
                                  </m:r>
                                </m:fName>
                                <m:e>
                                  <m:sSub>
                                    <m:sSubPr>
                                      <m:ctrlPr>
                                        <a:rPr lang="en-US" altLang="zh-TW" sz="2200" i="1">
                                          <a:solidFill>
                                            <a:srgbClr val="FF0000"/>
                                          </a:solidFill>
                                          <a:latin typeface="Cambria Math" panose="02040503050406030204" pitchFamily="18" charset="0"/>
                                          <a:cs typeface="Times New Roman" panose="02020603050405020304" pitchFamily="18" charset="0"/>
                                        </a:rPr>
                                      </m:ctrlPr>
                                    </m:sSubPr>
                                    <m:e>
                                      <m:r>
                                        <a:rPr lang="zh-TW" altLang="en-US" sz="2200" i="1">
                                          <a:solidFill>
                                            <a:srgbClr val="FF0000"/>
                                          </a:solidFill>
                                          <a:latin typeface="Cambria Math" panose="02040503050406030204" pitchFamily="18" charset="0"/>
                                          <a:cs typeface="Times New Roman" panose="02020603050405020304" pitchFamily="18" charset="0"/>
                                        </a:rPr>
                                        <m:t>𝜋</m:t>
                                      </m:r>
                                    </m:e>
                                    <m:sub>
                                      <m:r>
                                        <a:rPr lang="en-US" altLang="zh-TW" sz="2200" i="1">
                                          <a:solidFill>
                                            <a:srgbClr val="FF0000"/>
                                          </a:solidFill>
                                          <a:latin typeface="Cambria Math" panose="02040503050406030204" pitchFamily="18" charset="0"/>
                                          <a:cs typeface="Times New Roman" panose="02020603050405020304" pitchFamily="18" charset="0"/>
                                        </a:rPr>
                                        <m:t>𝑘</m:t>
                                      </m:r>
                                    </m:sub>
                                  </m:sSub>
                                </m:e>
                              </m:func>
                            </m:e>
                          </m:nary>
                        </m:e>
                      </m:nary>
                      <m:r>
                        <a:rPr lang="en-US" altLang="zh-TW" sz="2200" i="1">
                          <a:latin typeface="Cambria Math" panose="02040503050406030204" pitchFamily="18" charset="0"/>
                          <a:cs typeface="Times New Roman" panose="02020603050405020304" pitchFamily="18" charset="0"/>
                        </a:rPr>
                        <m:t>+</m:t>
                      </m:r>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2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200">
                                      <a:latin typeface="Cambria Math" panose="02040503050406030204" pitchFamily="18" charset="0"/>
                                      <a:cs typeface="Times New Roman" panose="02020603050405020304" pitchFamily="18" charset="0"/>
                                    </a:rPr>
                                    <m:t>log</m:t>
                                  </m:r>
                                </m:fName>
                                <m:e>
                                  <m:r>
                                    <a:rPr lang="en-US" altLang="zh-TW" sz="2000" i="1">
                                      <a:solidFill>
                                        <a:srgbClr val="0000FF"/>
                                      </a:solidFill>
                                      <a:latin typeface="Cambria Math" panose="02040503050406030204" pitchFamily="18" charset="0"/>
                                      <a:cs typeface="Times New Roman" panose="02020603050405020304" pitchFamily="18" charset="0"/>
                                    </a:rPr>
                                    <m:t>𝑝</m:t>
                                  </m:r>
                                  <m:d>
                                    <m:dPr>
                                      <m:ctrlPr>
                                        <a:rPr lang="en-US" altLang="zh-TW" sz="2000" i="1">
                                          <a:solidFill>
                                            <a:srgbClr val="0000FF"/>
                                          </a:solidFill>
                                          <a:latin typeface="Cambria Math" panose="02040503050406030204" pitchFamily="18" charset="0"/>
                                          <a:cs typeface="Times New Roman" panose="02020603050405020304" pitchFamily="18" charset="0"/>
                                        </a:rPr>
                                      </m:ctrlPr>
                                    </m:dPr>
                                    <m:e>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𝒑</m:t>
                                          </m:r>
                                        </m:e>
                                        <m:sub>
                                          <m:r>
                                            <a:rPr lang="en-US" altLang="zh-TW" sz="2000" i="1">
                                              <a:latin typeface="Cambria Math" panose="02040503050406030204" pitchFamily="18" charset="0"/>
                                              <a:cs typeface="Times New Roman" panose="02020603050405020304" pitchFamily="18" charset="0"/>
                                            </a:rPr>
                                            <m:t>𝑘</m:t>
                                          </m:r>
                                        </m:sub>
                                      </m:sSub>
                                    </m:e>
                                  </m:d>
                                </m:e>
                              </m:func>
                            </m:e>
                          </m:nary>
                          <m:r>
                            <a:rPr lang="en-US" altLang="zh-TW" sz="2200" i="1">
                              <a:latin typeface="Cambria Math" panose="02040503050406030204" pitchFamily="18" charset="0"/>
                              <a:cs typeface="Times New Roman" panose="02020603050405020304" pitchFamily="18" charset="0"/>
                            </a:rPr>
                            <m:t>−</m:t>
                          </m:r>
                        </m:e>
                      </m:nary>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2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200">
                                      <a:latin typeface="Cambria Math" panose="02040503050406030204" pitchFamily="18" charset="0"/>
                                      <a:cs typeface="Times New Roman" panose="02020603050405020304" pitchFamily="18" charset="0"/>
                                    </a:rPr>
                                    <m:t>log</m:t>
                                  </m:r>
                                </m:fName>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e>
                              </m:func>
                            </m:e>
                          </m:nary>
                        </m:e>
                      </m:nary>
                      <m:r>
                        <a:rPr lang="en-US" altLang="zh-TW" sz="22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altLang="zh-TW" sz="22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λ</m:t>
                      </m:r>
                      <m:d>
                        <m:dPr>
                          <m:ctrlPr>
                            <a:rPr lang="el-GR" altLang="zh-TW" sz="22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TW" sz="2200" i="1">
                                  <a:latin typeface="Cambria Math" panose="02040503050406030204" pitchFamily="18" charset="0"/>
                                  <a:cs typeface="Times New Roman" panose="02020603050405020304" pitchFamily="18" charset="0"/>
                                </a:rPr>
                              </m:ctrlPr>
                            </m:naryPr>
                            <m:sub>
                              <m:r>
                                <m:rPr>
                                  <m:brk m:alnAt="23"/>
                                </m:rPr>
                                <a:rPr lang="en-US" altLang="zh-TW" sz="2200" i="1">
                                  <a:latin typeface="Cambria Math" panose="02040503050406030204" pitchFamily="18" charset="0"/>
                                  <a:cs typeface="Times New Roman" panose="02020603050405020304" pitchFamily="18" charset="0"/>
                                </a:rPr>
                                <m:t>𝑘</m:t>
                              </m:r>
                              <m:r>
                                <a:rPr lang="en-US" altLang="zh-TW" sz="2200" i="1">
                                  <a:latin typeface="Cambria Math" panose="02040503050406030204" pitchFamily="18" charset="0"/>
                                  <a:cs typeface="Times New Roman" panose="02020603050405020304" pitchFamily="18" charset="0"/>
                                </a:rPr>
                                <m:t>=1</m:t>
                              </m:r>
                            </m:sub>
                            <m:sup>
                              <m:r>
                                <a:rPr lang="en-US" altLang="zh-TW" sz="2200" i="1">
                                  <a:latin typeface="Cambria Math" panose="02040503050406030204" pitchFamily="18" charset="0"/>
                                  <a:cs typeface="Times New Roman" panose="02020603050405020304" pitchFamily="18" charset="0"/>
                                </a:rPr>
                                <m:t>𝐾</m:t>
                              </m:r>
                            </m:sup>
                            <m:e>
                              <m:sSub>
                                <m:sSubPr>
                                  <m:ctrlPr>
                                    <a:rPr lang="en-US" altLang="zh-TW" sz="2200" i="1">
                                      <a:latin typeface="Cambria Math" panose="02040503050406030204" pitchFamily="18" charset="0"/>
                                      <a:cs typeface="Times New Roman" panose="02020603050405020304" pitchFamily="18" charset="0"/>
                                    </a:rPr>
                                  </m:ctrlPr>
                                </m:sSubPr>
                                <m:e>
                                  <m:r>
                                    <a:rPr lang="en-US" altLang="zh-TW" sz="2200" i="1">
                                      <a:solidFill>
                                        <a:srgbClr val="FF00FF"/>
                                      </a:solidFill>
                                      <a:latin typeface="Cambria Math" panose="02040503050406030204" pitchFamily="18" charset="0"/>
                                      <a:cs typeface="Times New Roman" panose="02020603050405020304" pitchFamily="18" charset="0"/>
                                    </a:rPr>
                                    <m:t>𝑞</m:t>
                                  </m:r>
                                </m:e>
                                <m:sub>
                                  <m:r>
                                    <a:rPr lang="en-US" altLang="zh-TW" sz="2200" i="1">
                                      <a:solidFill>
                                        <a:srgbClr val="FF00FF"/>
                                      </a:solidFill>
                                      <a:latin typeface="Cambria Math" panose="02040503050406030204" pitchFamily="18" charset="0"/>
                                      <a:cs typeface="Times New Roman" panose="02020603050405020304" pitchFamily="18" charset="0"/>
                                    </a:rPr>
                                    <m:t>𝑛𝑘</m:t>
                                  </m:r>
                                </m:sub>
                              </m:sSub>
                            </m:e>
                          </m:nary>
                          <m:r>
                            <a:rPr lang="en-US" altLang="zh-TW" sz="2200" i="1" smtClean="0">
                              <a:solidFill>
                                <a:schemeClr val="tx1"/>
                              </a:solidFill>
                              <a:latin typeface="Cambria Math" panose="02040503050406030204" pitchFamily="18" charset="0"/>
                              <a:cs typeface="Times New Roman" panose="02020603050405020304" pitchFamily="18" charset="0"/>
                            </a:rPr>
                            <m:t>−</m:t>
                          </m:r>
                          <m:r>
                            <a:rPr lang="en-US" altLang="zh-TW" sz="2200" i="1">
                              <a:solidFill>
                                <a:schemeClr val="tx1"/>
                              </a:solidFill>
                              <a:latin typeface="Cambria Math" panose="02040503050406030204" pitchFamily="18" charset="0"/>
                              <a:cs typeface="Times New Roman" panose="02020603050405020304" pitchFamily="18" charset="0"/>
                            </a:rPr>
                            <m:t>1</m:t>
                          </m:r>
                        </m:e>
                      </m:d>
                    </m:oMath>
                  </m:oMathPara>
                </a14:m>
                <a:endParaRPr lang="en-US" altLang="zh-TW" sz="2200" dirty="0" smtClean="0">
                  <a:cs typeface="Times New Roman" panose="02020603050405020304" pitchFamily="18" charset="0"/>
                </a:endParaRPr>
              </a:p>
              <a:p>
                <a:endParaRPr lang="en-US" altLang="zh-TW" sz="2200" dirty="0" smtClean="0">
                  <a:cs typeface="Times New Roman" panose="02020603050405020304" pitchFamily="18" charset="0"/>
                </a:endParaRPr>
              </a:p>
              <a:p>
                <a:r>
                  <a:rPr lang="en-US" altLang="zh-TW" sz="2400" dirty="0" smtClean="0">
                    <a:ea typeface="Cambria Math" panose="02040503050406030204" pitchFamily="18" charset="0"/>
                    <a:cs typeface="Times New Roman" panose="02020603050405020304" pitchFamily="18" charset="0"/>
                  </a:rPr>
                  <a:t>       </a:t>
                </a:r>
                <a14:m>
                  <m:oMath xmlns:m="http://schemas.openxmlformats.org/officeDocument/2006/math">
                    <m:f>
                      <m:f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den>
                    </m:f>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e>
                    </m:func>
                    <m:r>
                      <a:rPr lang="en-US" altLang="zh-TW" sz="2400" b="0" i="1" smtClean="0">
                        <a:solidFill>
                          <a:srgbClr val="FF0000"/>
                        </a:solidFill>
                        <a:latin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e>
                        </m:d>
                      </m:e>
                    </m:func>
                    <m:r>
                      <a:rPr lang="en-US" altLang="zh-TW" sz="2400" b="0" i="1" smtClean="0">
                        <a:solidFill>
                          <a:schemeClr val="tx1"/>
                        </a:solidFill>
                        <a:latin typeface="Cambria Math" panose="02040503050406030204" pitchFamily="18" charset="0"/>
                        <a:cs typeface="Times New Roman" panose="02020603050405020304" pitchFamily="18" charset="0"/>
                      </a:rPr>
                      <m:t>−1</m:t>
                    </m:r>
                    <m:r>
                      <a:rPr lang="en-US" altLang="zh-TW"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r>
                      <a:rPr lang="en-US" altLang="zh-TW" sz="2400" b="0" i="1" smtClean="0">
                        <a:solidFill>
                          <a:schemeClr val="tx1"/>
                        </a:solidFill>
                        <a:latin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r>
                      <a:rPr lang="en-US" altLang="zh-TW" sz="2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num>
                      <m:den>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den>
                    </m:f>
                    <m:r>
                      <a:rPr lang="en-US" altLang="zh-TW"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r>
                      <a:rPr lang="en-US" altLang="zh-TW"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endParaRPr>
              </a:p>
              <a:p>
                <a:endPar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TW" sz="2400" b="0" i="0" smtClean="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400" b="0" i="0" smtClean="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e>
                            </m:d>
                          </m:e>
                        </m:d>
                      </m:e>
                    </m:func>
                  </m:oMath>
                </a14:m>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sSup>
                      <m:sSupPr>
                        <m:ctrlPr>
                          <a:rPr lang="en-US" altLang="zh-TW" sz="24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sz="24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400">
                                <a:latin typeface="Cambria Math" panose="02040503050406030204" pitchFamily="18" charset="0"/>
                                <a:cs typeface="Times New Roman" panose="02020603050405020304" pitchFamily="18" charset="0"/>
                              </a:rPr>
                              <m:t>log</m:t>
                            </m:r>
                          </m:fName>
                          <m:e>
                            <m:sSub>
                              <m:sSubPr>
                                <m:ctrlPr>
                                  <a:rPr lang="en-US" altLang="zh-TW" sz="2400" i="1" smtClean="0">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func>
                      </m:sup>
                    </m:sSup>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sup>
                    </m:sSup>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r>
                      <a:rPr lang="en-US" altLang="zh-TW" sz="2400" b="0" i="1" smtClean="0">
                        <a:solidFill>
                          <a:schemeClr val="tx1"/>
                        </a:solidFill>
                        <a:latin typeface="Cambria Math" panose="02040503050406030204" pitchFamily="18" charset="0"/>
                        <a:cs typeface="Times New Roman" panose="02020603050405020304" pitchFamily="18" charset="0"/>
                      </a:rPr>
                      <m:t>=</m:t>
                    </m:r>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e>
                    </m:d>
                  </m:oMath>
                </a14:m>
                <a:endPar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sup>
                    </m:sSup>
                    <m:nary>
                      <m:naryPr>
                        <m:chr m:val="∑"/>
                        <m:ctrlPr>
                          <a:rPr lang="el-GR" altLang="zh-TW" sz="24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e>
                    </m:nary>
                    <m:r>
                      <a:rPr lang="en-US" altLang="zh-TW" sz="2400" i="1">
                        <a:latin typeface="Cambria Math" panose="02040503050406030204" pitchFamily="18" charset="0"/>
                        <a:cs typeface="Times New Roman" panose="02020603050405020304" pitchFamily="18" charset="0"/>
                      </a:rPr>
                      <m:t>=</m:t>
                    </m:r>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sup>
                    </m:sSup>
                    <m:r>
                      <a:rPr lang="el-GR" altLang="zh-TW" sz="24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nary>
                      <m:naryPr>
                        <m:chr m:val="∑"/>
                        <m:ctrl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e>
                        </m:d>
                      </m:e>
                    </m:nary>
                  </m:oMath>
                </a14:m>
                <a:endParaRPr lang="en-US" altLang="zh-TW" sz="2400" dirty="0">
                  <a:latin typeface="Cambria Math" panose="02040503050406030204" pitchFamily="18" charset="0"/>
                  <a:ea typeface="Cambria Math" panose="02040503050406030204" pitchFamily="18" charset="0"/>
                  <a:cs typeface="Times New Roman" panose="02020603050405020304" pitchFamily="18" charset="0"/>
                </a:endParaRPr>
              </a:p>
              <a:p>
                <a:endParaRPr lang="en-US" altLang="zh-TW" sz="2400"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4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400" i="1">
                            <a:latin typeface="Cambria Math" panose="02040503050406030204" pitchFamily="18" charset="0"/>
                            <a:cs typeface="Times New Roman" panose="02020603050405020304" pitchFamily="18" charset="0"/>
                          </a:rPr>
                        </m:ctrlPr>
                      </m:sSubPr>
                      <m:e>
                        <m:r>
                          <a:rPr lang="en-US" altLang="zh-TW" sz="2400" i="1">
                            <a:solidFill>
                              <a:srgbClr val="FF00FF"/>
                            </a:solidFill>
                            <a:latin typeface="Cambria Math" panose="02040503050406030204" pitchFamily="18" charset="0"/>
                            <a:cs typeface="Times New Roman" panose="02020603050405020304" pitchFamily="18" charset="0"/>
                          </a:rPr>
                          <m:t>𝑞</m:t>
                        </m:r>
                      </m:e>
                      <m:sub>
                        <m:r>
                          <a:rPr lang="en-US" altLang="zh-TW" sz="2400" i="1">
                            <a:solidFill>
                              <a:srgbClr val="FF00FF"/>
                            </a:solidFill>
                            <a:latin typeface="Cambria Math" panose="02040503050406030204" pitchFamily="18" charset="0"/>
                            <a:cs typeface="Times New Roman" panose="02020603050405020304" pitchFamily="18" charset="0"/>
                          </a:rPr>
                          <m:t>𝑛𝑘</m:t>
                        </m:r>
                      </m:sub>
                    </m:sSub>
                    <m:r>
                      <a:rPr lang="en-US" altLang="zh-TW" sz="2400" i="1">
                        <a:latin typeface="Cambria Math" panose="02040503050406030204" pitchFamily="18" charset="0"/>
                        <a:cs typeface="Times New Roman" panose="02020603050405020304" pitchFamily="18" charset="0"/>
                      </a:rPr>
                      <m:t>=</m:t>
                    </m:r>
                    <m:f>
                      <m:fPr>
                        <m:ctrlPr>
                          <a:rPr lang="en-US" altLang="zh-TW" sz="2400" i="1" smtClean="0">
                            <a:latin typeface="Cambria Math" panose="02040503050406030204" pitchFamily="18" charset="0"/>
                            <a:cs typeface="Times New Roman" panose="02020603050405020304" pitchFamily="18" charset="0"/>
                          </a:rPr>
                        </m:ctrlPr>
                      </m:fPr>
                      <m:num>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e>
                        </m:d>
                      </m:num>
                      <m:den>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TW" sz="240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l-GR" altLang="zh-TW" sz="2400" i="1">
                                <a:latin typeface="Cambria Math" panose="02040503050406030204" pitchFamily="18" charset="0"/>
                                <a:ea typeface="Cambria Math" panose="02040503050406030204" pitchFamily="18" charset="0"/>
                                <a:cs typeface="Times New Roman" panose="02020603050405020304" pitchFamily="18" charset="0"/>
                              </a:rPr>
                              <m:t>λ</m:t>
                            </m:r>
                          </m:sup>
                        </m:sSup>
                      </m:den>
                    </m:f>
                    <m:r>
                      <a:rPr lang="en-US" altLang="zh-TW" sz="2400" b="0" i="1" smtClean="0">
                        <a:latin typeface="Cambria Math" panose="02040503050406030204" pitchFamily="18" charset="0"/>
                        <a:cs typeface="Times New Roman" panose="02020603050405020304" pitchFamily="18" charset="0"/>
                      </a:rPr>
                      <m:t>=</m:t>
                    </m:r>
                    <m:f>
                      <m:fPr>
                        <m:ctrlPr>
                          <a:rPr lang="en-US" altLang="zh-TW" sz="2400" b="0" i="1" smtClean="0">
                            <a:latin typeface="Cambria Math" panose="02040503050406030204" pitchFamily="18" charset="0"/>
                            <a:cs typeface="Times New Roman" panose="02020603050405020304" pitchFamily="18" charset="0"/>
                          </a:rPr>
                        </m:ctrlPr>
                      </m:fPr>
                      <m:num>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i="1">
                                <a:solidFill>
                                  <a:srgbClr val="FF0000"/>
                                </a:solidFill>
                                <a:latin typeface="Cambria Math" panose="02040503050406030204" pitchFamily="18" charset="0"/>
                                <a:cs typeface="Times New Roman" panose="02020603050405020304" pitchFamily="18" charset="0"/>
                              </a:rPr>
                              <m:t>𝑘</m:t>
                            </m:r>
                          </m:sub>
                        </m:sSub>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e>
                        </m:d>
                      </m:num>
                      <m:den>
                        <m:nary>
                          <m:naryPr>
                            <m:chr m:val="∑"/>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400" i="1">
                                    <a:solidFill>
                                      <a:srgbClr val="FF0000"/>
                                    </a:solidFill>
                                    <a:latin typeface="Cambria Math" panose="02040503050406030204" pitchFamily="18" charset="0"/>
                                    <a:cs typeface="Times New Roman" panose="02020603050405020304" pitchFamily="18" charset="0"/>
                                  </a:rPr>
                                </m:ctrlPr>
                              </m:sSubPr>
                              <m:e>
                                <m:r>
                                  <a:rPr lang="zh-TW" altLang="en-US" sz="2400" i="1">
                                    <a:solidFill>
                                      <a:srgbClr val="FF0000"/>
                                    </a:solidFill>
                                    <a:latin typeface="Cambria Math" panose="02040503050406030204" pitchFamily="18" charset="0"/>
                                    <a:cs typeface="Times New Roman" panose="02020603050405020304" pitchFamily="18" charset="0"/>
                                  </a:rPr>
                                  <m:t>𝜋</m:t>
                                </m:r>
                              </m:e>
                              <m:sub>
                                <m:r>
                                  <a:rPr lang="en-US" altLang="zh-TW" sz="2400" b="0" i="1" smtClean="0">
                                    <a:solidFill>
                                      <a:srgbClr val="FF0000"/>
                                    </a:solidFill>
                                    <a:latin typeface="Cambria Math" panose="02040503050406030204" pitchFamily="18" charset="0"/>
                                    <a:cs typeface="Times New Roman" panose="02020603050405020304" pitchFamily="18" charset="0"/>
                                  </a:rPr>
                                  <m:t>𝑗</m:t>
                                </m:r>
                              </m:sub>
                            </m:sSub>
                            <m:r>
                              <a:rPr lang="en-US" altLang="zh-TW" sz="2400" i="1">
                                <a:solidFill>
                                  <a:srgbClr val="0000FF"/>
                                </a:solidFill>
                                <a:latin typeface="Cambria Math" panose="02040503050406030204" pitchFamily="18" charset="0"/>
                                <a:cs typeface="Times New Roman" panose="02020603050405020304" pitchFamily="18" charset="0"/>
                              </a:rPr>
                              <m:t>𝑝</m:t>
                            </m:r>
                            <m:d>
                              <m:dPr>
                                <m:ctrlPr>
                                  <a:rPr lang="en-US" altLang="zh-TW" sz="2400" i="1">
                                    <a:solidFill>
                                      <a:srgbClr val="0000FF"/>
                                    </a:solidFill>
                                    <a:latin typeface="Cambria Math" panose="02040503050406030204" pitchFamily="18" charset="0"/>
                                    <a:cs typeface="Times New Roman" panose="02020603050405020304" pitchFamily="18" charset="0"/>
                                  </a:rPr>
                                </m:ctrlPr>
                              </m:dPr>
                              <m:e>
                                <m:sSub>
                                  <m:sSubPr>
                                    <m:ctrlP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cs typeface="Times New Roman" panose="02020603050405020304" pitchFamily="18" charset="0"/>
                                      </a:rPr>
                                      <m:t>𝑘</m:t>
                                    </m:r>
                                  </m:sub>
                                </m:sSub>
                              </m:e>
                            </m:d>
                          </m:e>
                        </m:nary>
                      </m:den>
                    </m:f>
                  </m:oMath>
                </a14:m>
                <a:endParaRPr lang="en-US" altLang="zh-TW" sz="2400"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3127" y="473939"/>
                <a:ext cx="11942618" cy="6200544"/>
              </a:xfrm>
              <a:prstGeom prst="rect">
                <a:avLst/>
              </a:prstGeom>
              <a:blipFill>
                <a:blip r:embed="rId4"/>
                <a:stretch>
                  <a:fillRect l="-91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2294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389984" y="494039"/>
                <a:ext cx="11360728" cy="5995231"/>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solidFill>
                      <a:srgbClr val="0000FF"/>
                    </a:solidFill>
                    <a:latin typeface="Times New Roman" panose="02020603050405020304" pitchFamily="18" charset="0"/>
                    <a:cs typeface="Times New Roman" panose="02020603050405020304" pitchFamily="18" charset="0"/>
                  </a:rPr>
                  <a:t>Initialize </a:t>
                </a:r>
                <a:r>
                  <a:rPr lang="en-US" altLang="zh-TW" sz="2800" dirty="0">
                    <a:solidFill>
                      <a:srgbClr val="000000"/>
                    </a:solidFill>
                    <a:latin typeface="Times New Roman" panose="02020603050405020304" pitchFamily="18" charset="0"/>
                    <a:cs typeface="Times New Roman" panose="02020603050405020304" pitchFamily="18" charset="0"/>
                  </a:rPr>
                  <a:t>the </a:t>
                </a:r>
                <a:r>
                  <a:rPr lang="en-US" altLang="zh-TW" sz="2800" dirty="0" err="1" smtClean="0">
                    <a:solidFill>
                      <a:srgbClr val="000000"/>
                    </a:solidFill>
                    <a:latin typeface="Times New Roman" panose="02020603050405020304" pitchFamily="18" charset="0"/>
                    <a:cs typeface="Times New Roman" panose="02020603050405020304" pitchFamily="18" charset="0"/>
                  </a:rPr>
                  <a:t>probabaility</a:t>
                </a:r>
                <a:r>
                  <a:rPr lang="en-US" altLang="zh-TW" sz="2800" dirty="0" smtClean="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smtClean="0">
                            <a:latin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anose="02020603050405020304" pitchFamily="18" charset="0"/>
                    <a:cs typeface="Times New Roman" panose="02020603050405020304" pitchFamily="18" charset="0"/>
                  </a:rPr>
                  <a:t> </a:t>
                </a:r>
                <a:r>
                  <a:rPr lang="en-US" altLang="zh-TW" sz="2800" dirty="0" smtClean="0">
                    <a:solidFill>
                      <a:srgbClr val="000000"/>
                    </a:solidFill>
                    <a:latin typeface="Times New Roman" panose="02020603050405020304" pitchFamily="18" charset="0"/>
                    <a:cs typeface="Times New Roman" panose="02020603050405020304" pitchFamily="18" charset="0"/>
                  </a:rPr>
                  <a:t>and </a:t>
                </a:r>
                <a:r>
                  <a:rPr lang="en-US" altLang="zh-TW" sz="2800" dirty="0">
                    <a:solidFill>
                      <a:srgbClr val="000000"/>
                    </a:solidFill>
                    <a:latin typeface="Times New Roman" panose="02020603050405020304" pitchFamily="18" charset="0"/>
                    <a:cs typeface="Times New Roman" panose="02020603050405020304" pitchFamily="18" charset="0"/>
                  </a:rPr>
                  <a:t>mixing coefficients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zh-TW" altLang="en-US" sz="2800" i="1">
                            <a:latin typeface="Cambria Math" panose="02040503050406030204" pitchFamily="18" charset="0"/>
                            <a:cs typeface="Times New Roman" panose="02020603050405020304" pitchFamily="18" charset="0"/>
                          </a:rPr>
                          <m:t>𝜋</m:t>
                        </m:r>
                      </m:e>
                      <m:sub>
                        <m:r>
                          <a:rPr lang="en-US" altLang="zh-TW" sz="2800" i="1">
                            <a:latin typeface="Cambria Math" panose="02040503050406030204" pitchFamily="18" charset="0"/>
                            <a:cs typeface="Times New Roman" panose="02020603050405020304" pitchFamily="18" charset="0"/>
                          </a:rPr>
                          <m:t>𝑘</m:t>
                        </m:r>
                      </m:sub>
                    </m:sSub>
                  </m:oMath>
                </a14:m>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Iterate until convergence:</a:t>
                </a:r>
              </a:p>
              <a:p>
                <a:pPr marL="914400" lvl="1" indent="-457200">
                  <a:buFont typeface="Arial" panose="020B0604020202020204" pitchFamily="34" charset="0"/>
                  <a:buChar char="•"/>
                </a:pPr>
                <a:r>
                  <a:rPr lang="en-US" altLang="zh-TW" sz="2800" dirty="0">
                    <a:solidFill>
                      <a:srgbClr val="0000FF"/>
                    </a:solidFill>
                    <a:latin typeface="Times New Roman" panose="02020603050405020304" pitchFamily="18" charset="0"/>
                    <a:cs typeface="Times New Roman" panose="02020603050405020304" pitchFamily="18" charset="0"/>
                  </a:rPr>
                  <a:t>E-step:</a:t>
                </a:r>
                <a:r>
                  <a:rPr lang="en-US" altLang="zh-TW" sz="2800" dirty="0">
                    <a:latin typeface="Times New Roman" panose="02020603050405020304" pitchFamily="18" charset="0"/>
                    <a:cs typeface="Times New Roman" panose="02020603050405020304" pitchFamily="18" charset="0"/>
                  </a:rPr>
                  <a:t> Evaluate </a:t>
                </a:r>
                <a:r>
                  <a:rPr lang="en-US" altLang="zh-TW" sz="2800" dirty="0" smtClean="0">
                    <a:latin typeface="Times New Roman" panose="02020603050405020304" pitchFamily="18" charset="0"/>
                    <a:cs typeface="Times New Roman" panose="02020603050405020304" pitchFamily="18" charset="0"/>
                  </a:rPr>
                  <a:t>the </a:t>
                </a:r>
                <a:r>
                  <a:rPr lang="en-US" altLang="zh-TW" sz="2800" dirty="0">
                    <a:latin typeface="Times New Roman" panose="02020603050405020304" pitchFamily="18" charset="0"/>
                    <a:cs typeface="Times New Roman" panose="02020603050405020304" pitchFamily="18" charset="0"/>
                  </a:rPr>
                  <a:t>assignment probabilities given current parameters</a:t>
                </a:r>
              </a:p>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𝑝</m:t>
                      </m:r>
                      <m:r>
                        <a:rPr lang="en-US" altLang="zh-TW" sz="2000" i="1">
                          <a:latin typeface="Cambria Math" panose="02040503050406030204" pitchFamily="18" charset="0"/>
                          <a:cs typeface="Times New Roman" panose="02020603050405020304" pitchFamily="18" charset="0"/>
                        </a:rPr>
                        <m:t>(</m:t>
                      </m:r>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 |</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zh-TW" altLang="en-US" sz="2000" b="1" i="1">
                          <a:latin typeface="Cambria Math" panose="02040503050406030204" pitchFamily="18" charset="0"/>
                          <a:ea typeface="Cambria Math" panose="02040503050406030204" pitchFamily="18" charset="0"/>
                          <a:cs typeface="Times New Roman" panose="02020603050405020304" pitchFamily="18" charset="0"/>
                        </a:rPr>
                        <m:t>𝝅</m:t>
                      </m:r>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solidFill>
                                    <a:srgbClr val="FF0000"/>
                                  </a:solidFill>
                                  <a:latin typeface="Cambria Math" panose="02040503050406030204" pitchFamily="18" charset="0"/>
                                  <a:cs typeface="Times New Roman" panose="02020603050405020304" pitchFamily="18" charset="0"/>
                                </a:rPr>
                              </m:ctrlPr>
                            </m:sSubPr>
                            <m:e>
                              <m:r>
                                <a:rPr lang="zh-TW" altLang="en-US" sz="2000" i="1">
                                  <a:solidFill>
                                    <a:srgbClr val="FF0000"/>
                                  </a:solidFill>
                                  <a:latin typeface="Cambria Math" panose="02040503050406030204" pitchFamily="18" charset="0"/>
                                  <a:cs typeface="Times New Roman" panose="02020603050405020304" pitchFamily="18" charset="0"/>
                                </a:rPr>
                                <m:t>𝜋</m:t>
                              </m:r>
                            </m:e>
                            <m:sub>
                              <m:r>
                                <a:rPr lang="en-US" altLang="zh-TW" sz="2000" i="1">
                                  <a:solidFill>
                                    <a:srgbClr val="FF0000"/>
                                  </a:solidFill>
                                  <a:latin typeface="Cambria Math" panose="02040503050406030204" pitchFamily="18" charset="0"/>
                                  <a:cs typeface="Times New Roman" panose="02020603050405020304" pitchFamily="18" charset="0"/>
                                </a:rPr>
                                <m:t>𝑘</m:t>
                              </m:r>
                            </m:sub>
                          </m:sSub>
                          <m:r>
                            <a:rPr lang="en-US" altLang="zh-TW" sz="2000" i="1">
                              <a:solidFill>
                                <a:srgbClr val="0000FF"/>
                              </a:solidFill>
                              <a:latin typeface="Cambria Math" panose="02040503050406030204" pitchFamily="18" charset="0"/>
                              <a:cs typeface="Times New Roman" panose="02020603050405020304" pitchFamily="18" charset="0"/>
                            </a:rPr>
                            <m:t>𝑝</m:t>
                          </m:r>
                          <m:d>
                            <m:dPr>
                              <m:ctrlPr>
                                <a:rPr lang="en-US" altLang="zh-TW" sz="2000" i="1">
                                  <a:solidFill>
                                    <a:srgbClr val="0000FF"/>
                                  </a:solidFill>
                                  <a:latin typeface="Cambria Math" panose="02040503050406030204" pitchFamily="18" charset="0"/>
                                  <a:cs typeface="Times New Roman" panose="02020603050405020304" pitchFamily="18" charset="0"/>
                                </a:rPr>
                              </m:ctrlPr>
                            </m:dPr>
                            <m:e>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𝒑</m:t>
                                  </m:r>
                                </m:e>
                                <m:sub>
                                  <m:r>
                                    <a:rPr lang="en-US" altLang="zh-TW" sz="2000" i="1">
                                      <a:latin typeface="Cambria Math" panose="02040503050406030204" pitchFamily="18" charset="0"/>
                                      <a:cs typeface="Times New Roman" panose="02020603050405020304" pitchFamily="18" charset="0"/>
                                    </a:rPr>
                                    <m:t>𝑘</m:t>
                                  </m:r>
                                </m:sub>
                              </m:sSub>
                            </m:e>
                          </m:d>
                        </m:num>
                        <m:den>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000" i="1">
                                      <a:solidFill>
                                        <a:srgbClr val="FF0000"/>
                                      </a:solidFill>
                                      <a:latin typeface="Cambria Math" panose="02040503050406030204" pitchFamily="18" charset="0"/>
                                      <a:cs typeface="Times New Roman" panose="02020603050405020304" pitchFamily="18" charset="0"/>
                                    </a:rPr>
                                  </m:ctrlPr>
                                </m:sSubPr>
                                <m:e>
                                  <m:r>
                                    <a:rPr lang="zh-TW" altLang="en-US" sz="2000" i="1">
                                      <a:solidFill>
                                        <a:srgbClr val="FF0000"/>
                                      </a:solidFill>
                                      <a:latin typeface="Cambria Math" panose="02040503050406030204" pitchFamily="18" charset="0"/>
                                      <a:cs typeface="Times New Roman" panose="02020603050405020304" pitchFamily="18" charset="0"/>
                                    </a:rPr>
                                    <m:t>𝜋</m:t>
                                  </m:r>
                                </m:e>
                                <m:sub>
                                  <m:r>
                                    <a:rPr lang="en-US" altLang="zh-TW" sz="2000" i="1">
                                      <a:solidFill>
                                        <a:srgbClr val="FF0000"/>
                                      </a:solidFill>
                                      <a:latin typeface="Cambria Math" panose="02040503050406030204" pitchFamily="18" charset="0"/>
                                      <a:cs typeface="Times New Roman" panose="02020603050405020304" pitchFamily="18" charset="0"/>
                                    </a:rPr>
                                    <m:t>𝑗</m:t>
                                  </m:r>
                                </m:sub>
                              </m:sSub>
                              <m:r>
                                <a:rPr lang="en-US" altLang="zh-TW" sz="2000" i="1">
                                  <a:solidFill>
                                    <a:srgbClr val="0000FF"/>
                                  </a:solidFill>
                                  <a:latin typeface="Cambria Math" panose="02040503050406030204" pitchFamily="18" charset="0"/>
                                  <a:cs typeface="Times New Roman" panose="02020603050405020304" pitchFamily="18" charset="0"/>
                                </a:rPr>
                                <m:t>𝑝</m:t>
                              </m:r>
                              <m:d>
                                <m:dPr>
                                  <m:ctrlPr>
                                    <a:rPr lang="en-US" altLang="zh-TW" sz="2000" i="1">
                                      <a:solidFill>
                                        <a:srgbClr val="0000FF"/>
                                      </a:solidFill>
                                      <a:latin typeface="Cambria Math" panose="02040503050406030204" pitchFamily="18" charset="0"/>
                                      <a:cs typeface="Times New Roman" panose="02020603050405020304" pitchFamily="18" charset="0"/>
                                    </a:rPr>
                                  </m:ctrlPr>
                                </m:dPr>
                                <m:e>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𝒑</m:t>
                                      </m:r>
                                    </m:e>
                                    <m:sub>
                                      <m:r>
                                        <a:rPr lang="en-US" altLang="zh-TW" sz="2000" b="0" i="1" smtClean="0">
                                          <a:latin typeface="Cambria Math" panose="02040503050406030204" pitchFamily="18" charset="0"/>
                                          <a:cs typeface="Times New Roman" panose="02020603050405020304" pitchFamily="18" charset="0"/>
                                        </a:rPr>
                                        <m:t>𝑗</m:t>
                                      </m:r>
                                    </m:sub>
                                  </m:sSub>
                                </m:e>
                              </m:d>
                            </m:e>
                          </m:nary>
                        </m:den>
                      </m:f>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srgbClr val="0000FF"/>
                              </a:solidFill>
                              <a:latin typeface="Cambria Math" panose="02040503050406030204" pitchFamily="18" charset="0"/>
                              <a:cs typeface="Times New Roman" panose="02020603050405020304" pitchFamily="18" charset="0"/>
                            </a:rPr>
                            <m:t>𝑝</m:t>
                          </m:r>
                          <m:d>
                            <m:dPr>
                              <m:ctrlPr>
                                <a:rPr lang="en-US" altLang="zh-TW" sz="2000" i="1">
                                  <a:solidFill>
                                    <a:srgbClr val="0000FF"/>
                                  </a:solidFill>
                                  <a:latin typeface="Cambria Math" panose="02040503050406030204" pitchFamily="18" charset="0"/>
                                  <a:cs typeface="Times New Roman" panose="02020603050405020304" pitchFamily="18" charset="0"/>
                                </a:rPr>
                              </m:ctrlPr>
                            </m:dPr>
                            <m:e>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𝒑</m:t>
                                  </m:r>
                                </m:e>
                                <m:sub>
                                  <m:r>
                                    <a:rPr lang="en-US" altLang="zh-TW" sz="2000" i="1">
                                      <a:latin typeface="Cambria Math" panose="02040503050406030204" pitchFamily="18" charset="0"/>
                                      <a:cs typeface="Times New Roman" panose="02020603050405020304" pitchFamily="18" charset="0"/>
                                    </a:rPr>
                                    <m:t>𝑘</m:t>
                                  </m:r>
                                </m:sub>
                              </m:sSub>
                            </m:e>
                          </m:d>
                        </m:num>
                        <m:den>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𝐾</m:t>
                              </m:r>
                            </m:sup>
                            <m:e>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𝑛𝑗</m:t>
                                  </m:r>
                                </m:sub>
                              </m:s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srgbClr val="0000FF"/>
                                  </a:solidFill>
                                  <a:latin typeface="Cambria Math" panose="02040503050406030204" pitchFamily="18" charset="0"/>
                                  <a:cs typeface="Times New Roman" panose="02020603050405020304" pitchFamily="18" charset="0"/>
                                </a:rPr>
                                <m:t>𝑝</m:t>
                              </m:r>
                              <m:d>
                                <m:dPr>
                                  <m:ctrlPr>
                                    <a:rPr lang="en-US" altLang="zh-TW" sz="2000" i="1">
                                      <a:solidFill>
                                        <a:srgbClr val="0000FF"/>
                                      </a:solidFill>
                                      <a:latin typeface="Cambria Math" panose="02040503050406030204" pitchFamily="18" charset="0"/>
                                      <a:cs typeface="Times New Roman" panose="02020603050405020304" pitchFamily="18" charset="0"/>
                                    </a:rPr>
                                  </m:ctrlPr>
                                </m:dPr>
                                <m:e>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𝒑</m:t>
                                      </m:r>
                                    </m:e>
                                    <m:sub>
                                      <m:r>
                                        <a:rPr lang="en-US" altLang="zh-TW" sz="2000" b="0" i="1" smtClean="0">
                                          <a:latin typeface="Cambria Math" panose="02040503050406030204" pitchFamily="18" charset="0"/>
                                          <a:cs typeface="Times New Roman" panose="02020603050405020304" pitchFamily="18" charset="0"/>
                                        </a:rPr>
                                        <m:t>𝑗</m:t>
                                      </m:r>
                                    </m:sub>
                                  </m:sSub>
                                </m:e>
                              </m:d>
                            </m:e>
                          </m:nary>
                        </m:den>
                      </m:f>
                    </m:oMath>
                  </m:oMathPara>
                </a14:m>
                <a:endParaRPr lang="en-US" altLang="zh-TW" sz="2800" dirty="0" smtClean="0">
                  <a:solidFill>
                    <a:srgbClr val="0000FF"/>
                  </a:solidFill>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zh-TW" sz="2800" dirty="0">
                    <a:solidFill>
                      <a:srgbClr val="0000FF"/>
                    </a:solidFill>
                    <a:latin typeface="Times New Roman" panose="02020603050405020304" pitchFamily="18" charset="0"/>
                    <a:cs typeface="Times New Roman" panose="02020603050405020304" pitchFamily="18" charset="0"/>
                  </a:rPr>
                  <a:t>M-step:</a:t>
                </a:r>
                <a:r>
                  <a:rPr lang="en-US" altLang="zh-TW" sz="2800" dirty="0">
                    <a:latin typeface="Times New Roman" panose="02020603050405020304" pitchFamily="18" charset="0"/>
                    <a:cs typeface="Times New Roman" panose="02020603050405020304" pitchFamily="18" charset="0"/>
                  </a:rPr>
                  <a:t> Re-estimate the parameters given current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endParaRPr lang="en-US" altLang="zh-TW" sz="2800" i="1" dirty="0" smtClean="0">
                  <a:solidFill>
                    <a:srgbClr val="FF00FF"/>
                  </a:solidFill>
                  <a:latin typeface="Cambria Math" panose="02040503050406030204" pitchFamily="18" charset="0"/>
                  <a:cs typeface="Times New Roman" panose="02020603050405020304" pitchFamily="18" charset="0"/>
                </a:endParaRPr>
              </a:p>
              <a:p>
                <a:pPr lvl="1"/>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000" i="1">
                                  <a:solidFill>
                                    <a:srgbClr val="FF00FF"/>
                                  </a:solidFill>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e>
                      </m:nary>
                      <m:r>
                        <a:rPr lang="en-US" altLang="zh-TW" sz="2000" b="0" i="1" smtClean="0">
                          <a:solidFill>
                            <a:srgbClr val="FF00FF"/>
                          </a:solidFill>
                          <a:latin typeface="Cambria Math" panose="02040503050406030204" pitchFamily="18" charset="0"/>
                          <a:cs typeface="Times New Roman" panose="02020603050405020304" pitchFamily="18" charset="0"/>
                        </a:rPr>
                        <m:t>,  </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cs typeface="Times New Roman" panose="02020603050405020304" pitchFamily="18" charset="0"/>
                            </a:rPr>
                            <m:t>𝑘𝑑</m:t>
                          </m:r>
                        </m:sub>
                      </m:sSub>
                      <m:r>
                        <a:rPr lang="en-US" altLang="zh-TW" sz="2000" i="1">
                          <a:solidFill>
                            <a:srgbClr val="C00000"/>
                          </a:solidFill>
                          <a:latin typeface="Cambria Math" panose="02040503050406030204" pitchFamily="18" charset="0"/>
                          <a:cs typeface="Times New Roman" panose="02020603050405020304" pitchFamily="18" charset="0"/>
                        </a:rPr>
                        <m:t>=</m:t>
                      </m:r>
                      <m:f>
                        <m:fPr>
                          <m:ctrlP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000" i="1">
                                      <a:solidFill>
                                        <a:srgbClr val="C00000"/>
                                      </a:solidFill>
                                      <a:latin typeface="Cambria Math" panose="02040503050406030204" pitchFamily="18" charset="0"/>
                                      <a:cs typeface="Times New Roman" panose="02020603050405020304" pitchFamily="18" charset="0"/>
                                    </a:rPr>
                                  </m:ctrlPr>
                                </m:sSubPr>
                                <m:e>
                                  <m:r>
                                    <a:rPr lang="en-US" altLang="zh-TW" sz="2000" i="1">
                                      <a:solidFill>
                                        <a:srgbClr val="C00000"/>
                                      </a:solidFill>
                                      <a:latin typeface="Cambria Math" panose="02040503050406030204" pitchFamily="18" charset="0"/>
                                      <a:cs typeface="Times New Roman" panose="02020603050405020304" pitchFamily="18" charset="0"/>
                                    </a:rPr>
                                    <m:t>𝑞</m:t>
                                  </m:r>
                                </m:e>
                                <m:sub>
                                  <m:r>
                                    <a:rPr lang="en-US" altLang="zh-TW" sz="20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num>
                        <m:den>
                          <m:nary>
                            <m:naryPr>
                              <m:chr m:val="∑"/>
                              <m:limLoc m:val="subSup"/>
                              <m:ctrlP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000" i="1">
                                      <a:solidFill>
                                        <a:srgbClr val="C00000"/>
                                      </a:solidFill>
                                      <a:latin typeface="Cambria Math" panose="02040503050406030204" pitchFamily="18" charset="0"/>
                                      <a:cs typeface="Times New Roman" panose="02020603050405020304" pitchFamily="18" charset="0"/>
                                    </a:rPr>
                                  </m:ctrlPr>
                                </m:sSubPr>
                                <m:e>
                                  <m:r>
                                    <a:rPr lang="en-US" altLang="zh-TW" sz="2000" i="1">
                                      <a:solidFill>
                                        <a:srgbClr val="C00000"/>
                                      </a:solidFill>
                                      <a:latin typeface="Cambria Math" panose="02040503050406030204" pitchFamily="18" charset="0"/>
                                      <a:cs typeface="Times New Roman" panose="02020603050405020304" pitchFamily="18" charset="0"/>
                                    </a:rPr>
                                    <m:t>𝑞</m:t>
                                  </m:r>
                                </m:e>
                                <m:sub>
                                  <m:r>
                                    <a:rPr lang="en-US" altLang="zh-TW" sz="2000" i="1">
                                      <a:solidFill>
                                        <a:srgbClr val="C00000"/>
                                      </a:solidFill>
                                      <a:latin typeface="Cambria Math" panose="02040503050406030204" pitchFamily="18" charset="0"/>
                                      <a:cs typeface="Times New Roman" panose="02020603050405020304" pitchFamily="18" charset="0"/>
                                    </a:rPr>
                                    <m:t>𝑛𝑘</m:t>
                                  </m:r>
                                </m:sub>
                              </m:sSub>
                            </m:e>
                          </m:nary>
                        </m:den>
                      </m:f>
                      <m:r>
                        <a:rPr lang="en-US" altLang="zh-TW" sz="2000" b="0" i="1" smtClean="0">
                          <a:solidFill>
                            <a:schemeClr val="tx1"/>
                          </a:solidFill>
                          <a:latin typeface="Cambria Math" panose="02040503050406030204" pitchFamily="18" charset="0"/>
                          <a:cs typeface="Times New Roman" panose="02020603050405020304" pitchFamily="18" charset="0"/>
                        </a:rPr>
                        <m:t>=</m:t>
                      </m:r>
                      <m:f>
                        <m:fPr>
                          <m:ctrlP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000" i="1">
                                      <a:solidFill>
                                        <a:srgbClr val="C00000"/>
                                      </a:solidFill>
                                      <a:latin typeface="Cambria Math" panose="02040503050406030204" pitchFamily="18" charset="0"/>
                                      <a:cs typeface="Times New Roman" panose="02020603050405020304" pitchFamily="18" charset="0"/>
                                    </a:rPr>
                                  </m:ctrlPr>
                                </m:sSubPr>
                                <m:e>
                                  <m:r>
                                    <a:rPr lang="en-US" altLang="zh-TW" sz="2000" i="1">
                                      <a:solidFill>
                                        <a:srgbClr val="C00000"/>
                                      </a:solidFill>
                                      <a:latin typeface="Cambria Math" panose="02040503050406030204" pitchFamily="18" charset="0"/>
                                      <a:cs typeface="Times New Roman" panose="02020603050405020304" pitchFamily="18" charset="0"/>
                                    </a:rPr>
                                    <m:t>𝑞</m:t>
                                  </m:r>
                                </m:e>
                                <m:sub>
                                  <m:r>
                                    <a:rPr lang="en-US" altLang="zh-TW" sz="20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num>
                        <m:den>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m:t>
                              </m:r>
                            </m:sub>
                          </m:sSub>
                        </m:den>
                      </m:f>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000" i="1">
                              <a:solidFill>
                                <a:srgbClr val="FF0000"/>
                              </a:solidFill>
                              <a:latin typeface="Cambria Math" panose="02040503050406030204" pitchFamily="18" charset="0"/>
                              <a:cs typeface="Times New Roman" panose="02020603050405020304" pitchFamily="18" charset="0"/>
                            </a:rPr>
                          </m:ctrlPr>
                        </m:sSubPr>
                        <m:e>
                          <m:r>
                            <a:rPr lang="zh-TW" altLang="en-US" sz="2000" i="1">
                              <a:solidFill>
                                <a:srgbClr val="FF0000"/>
                              </a:solidFill>
                              <a:latin typeface="Cambria Math" panose="02040503050406030204" pitchFamily="18" charset="0"/>
                              <a:cs typeface="Times New Roman" panose="02020603050405020304" pitchFamily="18" charset="0"/>
                            </a:rPr>
                            <m:t>𝜋</m:t>
                          </m:r>
                        </m:e>
                        <m:sub>
                          <m:r>
                            <a:rPr lang="en-US" altLang="zh-TW" sz="2000" i="1">
                              <a:solidFill>
                                <a:srgbClr val="FF0000"/>
                              </a:solidFill>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m:t>
                              </m:r>
                            </m:sub>
                          </m:sSub>
                        </m:num>
                        <m:den>
                          <m:r>
                            <a:rPr lang="en-US" altLang="zh-TW" sz="2000" i="1">
                              <a:latin typeface="Cambria Math" panose="02040503050406030204" pitchFamily="18" charset="0"/>
                              <a:cs typeface="Times New Roman" panose="02020603050405020304" pitchFamily="18" charset="0"/>
                            </a:rPr>
                            <m:t>𝑁</m:t>
                          </m:r>
                        </m:den>
                      </m:f>
                    </m:oMath>
                  </m:oMathPara>
                </a14:m>
                <a:endParaRPr lang="en-US" altLang="zh-TW"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Evaluate log likelihood and check for </a:t>
                </a:r>
                <a:r>
                  <a:rPr lang="en-US" altLang="zh-TW" sz="2800" dirty="0" smtClean="0">
                    <a:latin typeface="Times New Roman" panose="02020603050405020304" pitchFamily="18" charset="0"/>
                    <a:cs typeface="Times New Roman" panose="02020603050405020304" pitchFamily="18" charset="0"/>
                  </a:rPr>
                  <a:t>convergence</a:t>
                </a:r>
              </a:p>
              <a:p>
                <a:pPr lvl="1"/>
                <a14:m>
                  <m:oMathPara xmlns:m="http://schemas.openxmlformats.org/officeDocument/2006/math">
                    <m:oMathParaPr>
                      <m:jc m:val="centerGroup"/>
                    </m:oMathParaPr>
                    <m:oMath xmlns:m="http://schemas.openxmlformats.org/officeDocument/2006/math">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r>
                            <a:rPr lang="en-US" altLang="zh-TW" sz="2000" i="1">
                              <a:latin typeface="Cambria Math" panose="02040503050406030204" pitchFamily="18" charset="0"/>
                              <a:cs typeface="Times New Roman" panose="02020603050405020304" pitchFamily="18" charset="0"/>
                            </a:rPr>
                            <m:t>𝑝</m:t>
                          </m:r>
                          <m:d>
                            <m:dPr>
                              <m:ctrlPr>
                                <a:rPr lang="en-US" altLang="zh-TW" sz="2000" i="1">
                                  <a:latin typeface="Cambria Math" panose="02040503050406030204" pitchFamily="18" charset="0"/>
                                  <a:cs typeface="Times New Roman" panose="02020603050405020304" pitchFamily="18" charset="0"/>
                                </a:rPr>
                              </m:ctrlPr>
                            </m:dPr>
                            <m:e>
                              <m:r>
                                <a:rPr lang="en-US" altLang="zh-TW" sz="2000" b="1" i="1" smtClean="0">
                                  <a:latin typeface="Cambria Math" panose="02040503050406030204" pitchFamily="18" charset="0"/>
                                  <a:cs typeface="Times New Roman" panose="02020603050405020304" pitchFamily="18" charset="0"/>
                                </a:rPr>
                                <m:t>𝑿</m:t>
                              </m:r>
                              <m:r>
                                <a:rPr lang="en-US" altLang="zh-TW" sz="2000" b="1" i="1">
                                  <a:latin typeface="Cambria Math" panose="02040503050406030204" pitchFamily="18" charset="0"/>
                                  <a:cs typeface="Times New Roman" panose="02020603050405020304" pitchFamily="18" charset="0"/>
                                </a:rPr>
                                <m:t>|</m:t>
                              </m:r>
                              <m:r>
                                <a:rPr lang="en-US" altLang="zh-TW" sz="20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0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e>
                      </m:func>
                      <m:r>
                        <a:rPr lang="en-US" altLang="zh-TW" sz="2000" i="1">
                          <a:latin typeface="Cambria Math" panose="02040503050406030204" pitchFamily="18" charset="0"/>
                          <a:cs typeface="Times New Roman" panose="02020603050405020304" pitchFamily="18" charset="0"/>
                        </a:rPr>
                        <m:t>=</m:t>
                      </m:r>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nary>
                            <m:naryPr>
                              <m:chr m:val="∏"/>
                              <m:ctrlPr>
                                <a:rPr lang="en-US" altLang="zh-TW" sz="2000" i="1">
                                  <a:latin typeface="Cambria Math" panose="02040503050406030204" pitchFamily="18" charset="0"/>
                                  <a:cs typeface="Times New Roman" panose="02020603050405020304" pitchFamily="18" charset="0"/>
                                </a:rPr>
                              </m:ctrlPr>
                            </m:naryPr>
                            <m:sub>
                              <m:r>
                                <a:rPr lang="en-US" altLang="zh-TW" sz="2000" b="0" i="1" smtClean="0">
                                  <a:latin typeface="Cambria Math" panose="02040503050406030204" pitchFamily="18" charset="0"/>
                                  <a:cs typeface="Times New Roman" panose="02020603050405020304" pitchFamily="18" charset="0"/>
                                </a:rPr>
                                <m:t>𝑛</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𝑁</m:t>
                              </m:r>
                            </m:sup>
                            <m:e>
                              <m:r>
                                <a:rPr lang="en-US" altLang="zh-TW" sz="2000" i="1">
                                  <a:latin typeface="Cambria Math" panose="02040503050406030204" pitchFamily="18" charset="0"/>
                                  <a:cs typeface="Times New Roman" panose="02020603050405020304" pitchFamily="18" charset="0"/>
                                </a:rPr>
                                <m:t>𝑝</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𝑥</m:t>
                                  </m:r>
                                </m:e>
                                <m:sub>
                                  <m:r>
                                    <a:rPr lang="en-US" altLang="zh-TW" sz="2000" b="0" i="1" smtClean="0">
                                      <a:latin typeface="Cambria Math" panose="02040503050406030204" pitchFamily="18" charset="0"/>
                                      <a:cs typeface="Times New Roman" panose="02020603050405020304" pitchFamily="18" charset="0"/>
                                    </a:rPr>
                                    <m:t>𝑛</m:t>
                                  </m:r>
                                </m:sub>
                              </m:sSub>
                              <m:r>
                                <a:rPr lang="en-US" altLang="zh-TW" sz="2000" i="1">
                                  <a:latin typeface="Cambria Math" panose="02040503050406030204" pitchFamily="18" charset="0"/>
                                  <a:cs typeface="Times New Roman" panose="02020603050405020304" pitchFamily="18" charset="0"/>
                                </a:rPr>
                                <m:t>|</m:t>
                              </m:r>
                              <m:r>
                                <a:rPr lang="en-US" altLang="zh-TW" sz="20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0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r>
                                <a:rPr lang="en-US" altLang="zh-TW" sz="2000" i="1">
                                  <a:latin typeface="Cambria Math" panose="02040503050406030204" pitchFamily="18" charset="0"/>
                                  <a:cs typeface="Times New Roman" panose="02020603050405020304" pitchFamily="18" charset="0"/>
                                </a:rPr>
                                <m:t>)</m:t>
                              </m:r>
                            </m:e>
                          </m:nary>
                        </m:e>
                      </m:func>
                      <m:r>
                        <a:rPr lang="en-US" altLang="zh-TW" sz="2000" i="1">
                          <a:latin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cs typeface="Times New Roman" panose="02020603050405020304" pitchFamily="18" charset="0"/>
                            </a:rPr>
                          </m:ctrlPr>
                        </m:naryPr>
                        <m:sub>
                          <m:r>
                            <a:rPr lang="en-US" altLang="zh-TW" sz="2000" b="0" i="1" smtClean="0">
                              <a:latin typeface="Cambria Math" panose="02040503050406030204" pitchFamily="18" charset="0"/>
                              <a:cs typeface="Times New Roman" panose="02020603050405020304" pitchFamily="18" charset="0"/>
                            </a:rPr>
                            <m:t>𝑛</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𝑁</m:t>
                          </m:r>
                        </m:sup>
                        <m:e>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d>
                                <m:dPr>
                                  <m:ctrlPr>
                                    <a:rPr lang="en-US" altLang="zh-TW" sz="2000" i="1">
                                      <a:latin typeface="Cambria Math" panose="02040503050406030204" pitchFamily="18" charset="0"/>
                                      <a:cs typeface="Times New Roman" panose="02020603050405020304" pitchFamily="18" charset="0"/>
                                    </a:rPr>
                                  </m:ctrlPr>
                                </m:dPr>
                                <m:e>
                                  <m:nary>
                                    <m:naryPr>
                                      <m:chr m:val="∑"/>
                                      <m:ctrlPr>
                                        <a:rPr lang="en-US" altLang="zh-TW" sz="2000" i="1">
                                          <a:latin typeface="Cambria Math" panose="02040503050406030204" pitchFamily="18" charset="0"/>
                                          <a:cs typeface="Times New Roman" panose="02020603050405020304" pitchFamily="18" charset="0"/>
                                        </a:rPr>
                                      </m:ctrlPr>
                                    </m:naryPr>
                                    <m:sub>
                                      <m:r>
                                        <a:rPr lang="en-US" altLang="zh-TW" sz="2000" b="0" i="1" smtClean="0">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𝐾</m:t>
                                      </m:r>
                                    </m:sup>
                                    <m:e>
                                      <m:r>
                                        <a:rPr lang="en-US" altLang="zh-TW" sz="2000" i="1">
                                          <a:latin typeface="Cambria Math" panose="02040503050406030204" pitchFamily="18" charset="0"/>
                                          <a:cs typeface="Times New Roman" panose="02020603050405020304" pitchFamily="18" charset="0"/>
                                        </a:rPr>
                                        <m:t>𝑝</m:t>
                                      </m:r>
                                      <m:d>
                                        <m:dPr>
                                          <m:ctrlPr>
                                            <a:rPr lang="en-US" altLang="zh-TW" sz="2000" i="1">
                                              <a:latin typeface="Cambria Math" panose="02040503050406030204" pitchFamily="18" charset="0"/>
                                              <a:cs typeface="Times New Roman" panose="02020603050405020304" pitchFamily="18" charset="0"/>
                                            </a:rPr>
                                          </m:ctrlPr>
                                        </m:dPr>
                                        <m:e>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e>
                                        <m:e>
                                          <m:r>
                                            <a:rPr lang="zh-TW" altLang="en-US" sz="2000" b="1" i="1">
                                              <a:latin typeface="Cambria Math" panose="02040503050406030204" pitchFamily="18" charset="0"/>
                                              <a:cs typeface="Times New Roman" panose="02020603050405020304" pitchFamily="18" charset="0"/>
                                            </a:rPr>
                                            <m:t>𝝅</m:t>
                                          </m:r>
                                        </m:e>
                                      </m:d>
                                      <m:r>
                                        <a:rPr lang="en-US" altLang="zh-TW" sz="2000" i="1">
                                          <a:latin typeface="Cambria Math" panose="02040503050406030204" pitchFamily="18" charset="0"/>
                                          <a:cs typeface="Times New Roman" panose="02020603050405020304" pitchFamily="18" charset="0"/>
                                        </a:rPr>
                                        <m:t>𝑝</m:t>
                                      </m:r>
                                      <m:r>
                                        <a:rPr lang="en-US" altLang="zh-TW" sz="2000"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𝒙</m:t>
                                          </m:r>
                                        </m:e>
                                        <m:sub>
                                          <m:r>
                                            <a:rPr lang="en-US" altLang="zh-TW" sz="2000" b="0" i="1" smtClean="0">
                                              <a:latin typeface="Cambria Math" panose="02040503050406030204" pitchFamily="18" charset="0"/>
                                              <a:cs typeface="Times New Roman" panose="02020603050405020304" pitchFamily="18" charset="0"/>
                                            </a:rPr>
                                            <m:t>𝑛</m:t>
                                          </m:r>
                                        </m:sub>
                                      </m:sSub>
                                      <m:r>
                                        <a:rPr lang="en-US" altLang="zh-TW" sz="2000" i="1">
                                          <a:latin typeface="Cambria Math" panose="02040503050406030204" pitchFamily="18" charset="0"/>
                                          <a:cs typeface="Times New Roman" panose="02020603050405020304" pitchFamily="18" charset="0"/>
                                        </a:rPr>
                                        <m:t>|</m:t>
                                      </m:r>
                                      <m:sSub>
                                        <m:sSubPr>
                                          <m:ctrlP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000" b="1" i="1">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𝒑</m:t>
                                          </m:r>
                                        </m:e>
                                        <m:sub>
                                          <m:r>
                                            <a:rPr lang="en-US" altLang="zh-TW" sz="2000" i="1">
                                              <a:latin typeface="Cambria Math" panose="02040503050406030204" pitchFamily="18" charset="0"/>
                                              <a:cs typeface="Times New Roman" panose="02020603050405020304" pitchFamily="18" charset="0"/>
                                            </a:rPr>
                                            <m:t>𝑘</m:t>
                                          </m:r>
                                        </m:sub>
                                      </m:sSub>
                                      <m:r>
                                        <a:rPr lang="en-US" altLang="zh-TW" sz="2000" i="1">
                                          <a:latin typeface="Cambria Math" panose="02040503050406030204" pitchFamily="18" charset="0"/>
                                          <a:cs typeface="Times New Roman" panose="02020603050405020304" pitchFamily="18" charset="0"/>
                                        </a:rPr>
                                        <m:t>)</m:t>
                                      </m:r>
                                    </m:e>
                                  </m:nary>
                                </m:e>
                              </m:d>
                            </m:e>
                          </m:func>
                        </m:e>
                      </m:nary>
                      <m:r>
                        <a:rPr lang="en-US" altLang="zh-TW" sz="2000" i="1">
                          <a:latin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b="0" i="1" smtClean="0">
                              <a:latin typeface="Cambria Math" panose="02040503050406030204" pitchFamily="18" charset="0"/>
                              <a:cs typeface="Times New Roman" panose="02020603050405020304" pitchFamily="18" charset="0"/>
                            </a:rPr>
                            <m:t>𝑛</m:t>
                          </m:r>
                          <m:r>
                            <a:rPr lang="en-US" altLang="zh-TW" sz="2000" b="0" i="1" smtClean="0">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𝑁</m:t>
                          </m:r>
                        </m:sup>
                        <m:e>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d>
                                <m:dPr>
                                  <m:ctrlPr>
                                    <a:rPr lang="en-US" altLang="zh-TW" sz="2000" i="1">
                                      <a:latin typeface="Cambria Math" panose="02040503050406030204" pitchFamily="18" charset="0"/>
                                      <a:cs typeface="Times New Roman" panose="02020603050405020304" pitchFamily="18" charset="0"/>
                                    </a:rPr>
                                  </m:ctrlPr>
                                </m:dPr>
                                <m:e>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𝐾</m:t>
                                      </m:r>
                                    </m:sup>
                                    <m:e>
                                      <m:sSub>
                                        <m:sSubPr>
                                          <m:ctrlPr>
                                            <a:rPr lang="en-US" altLang="zh-TW" sz="2000" i="1">
                                              <a:latin typeface="Cambria Math" panose="02040503050406030204" pitchFamily="18" charset="0"/>
                                              <a:cs typeface="Times New Roman" panose="02020603050405020304" pitchFamily="18" charset="0"/>
                                            </a:rPr>
                                          </m:ctrlPr>
                                        </m:sSubPr>
                                        <m:e>
                                          <m:r>
                                            <a:rPr lang="zh-TW" altLang="en-US" sz="2000" i="1">
                                              <a:latin typeface="Cambria Math" panose="02040503050406030204" pitchFamily="18" charset="0"/>
                                              <a:cs typeface="Times New Roman" panose="02020603050405020304" pitchFamily="18" charset="0"/>
                                            </a:rPr>
                                            <m:t>𝜋</m:t>
                                          </m:r>
                                        </m:e>
                                        <m:sub>
                                          <m:r>
                                            <a:rPr lang="en-US" altLang="zh-TW" sz="2000" i="1">
                                              <a:latin typeface="Cambria Math" panose="02040503050406030204" pitchFamily="18" charset="0"/>
                                              <a:cs typeface="Times New Roman" panose="02020603050405020304" pitchFamily="18" charset="0"/>
                                            </a:rPr>
                                            <m:t>𝑘</m:t>
                                          </m:r>
                                        </m:sub>
                                      </m:sSub>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𝐷</m:t>
                                          </m:r>
                                        </m:sup>
                                        <m:e>
                                          <m:sSubSup>
                                            <m:sSub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up>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sup>
                                          </m:sSubSup>
                                        </m:e>
                                      </m:nary>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d>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sup>
                                      </m:sSup>
                                    </m:e>
                                  </m:nary>
                                </m:e>
                              </m:d>
                            </m:e>
                          </m:func>
                        </m:e>
                      </m:nary>
                    </m:oMath>
                  </m:oMathPara>
                </a14:m>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89984" y="494039"/>
                <a:ext cx="11360728" cy="5995231"/>
              </a:xfrm>
              <a:prstGeom prst="rect">
                <a:avLst/>
              </a:prstGeom>
              <a:blipFill>
                <a:blip r:embed="rId3"/>
                <a:stretch>
                  <a:fillRect l="-966" t="-1016"/>
                </a:stretch>
              </a:blipFill>
            </p:spPr>
            <p:txBody>
              <a:bodyPr/>
              <a:lstStyle/>
              <a:p>
                <a:r>
                  <a:rPr lang="zh-TW" altLang="en-US">
                    <a:noFill/>
                  </a:rPr>
                  <a:t> </a:t>
                </a:r>
              </a:p>
            </p:txBody>
          </p:sp>
        </mc:Fallback>
      </mc:AlternateContent>
      <p:sp>
        <p:nvSpPr>
          <p:cNvPr id="5" name="Rectangle 4"/>
          <p:cNvSpPr/>
          <p:nvPr/>
        </p:nvSpPr>
        <p:spPr>
          <a:xfrm>
            <a:off x="535709" y="0"/>
            <a:ext cx="11406909" cy="584775"/>
          </a:xfrm>
          <a:prstGeom prst="rect">
            <a:avLst/>
          </a:prstGeom>
        </p:spPr>
        <p:txBody>
          <a:bodyPr wrap="square">
            <a:spAutoFit/>
          </a:bodyPr>
          <a:lstStyle/>
          <a:p>
            <a:r>
              <a:rPr lang="en-US" altLang="zh-TW" sz="3200" b="1" dirty="0">
                <a:latin typeface="Times New Roman" panose="02020603050405020304" pitchFamily="18" charset="0"/>
                <a:cs typeface="Times New Roman" panose="02020603050405020304" pitchFamily="18" charset="0"/>
              </a:rPr>
              <a:t>EM Algorithm for </a:t>
            </a:r>
            <a:r>
              <a:rPr lang="en-US" altLang="zh-TW" sz="3200" b="1" dirty="0" smtClean="0">
                <a:latin typeface="Times New Roman" panose="02020603050405020304" pitchFamily="18" charset="0"/>
                <a:cs typeface="Times New Roman" panose="02020603050405020304" pitchFamily="18" charset="0"/>
              </a:rPr>
              <a:t>Mixture of Product </a:t>
            </a:r>
            <a:r>
              <a:rPr lang="en-US" altLang="zh-TW" sz="3200" b="1" dirty="0">
                <a:latin typeface="Times New Roman" panose="02020603050405020304" pitchFamily="18" charset="0"/>
                <a:cs typeface="Times New Roman" panose="02020603050405020304" pitchFamily="18" charset="0"/>
              </a:rPr>
              <a:t>of Bernoulli </a:t>
            </a:r>
            <a:r>
              <a:rPr lang="en-US" altLang="zh-TW" sz="3200" b="1" dirty="0" smtClean="0">
                <a:latin typeface="Times New Roman" panose="02020603050405020304" pitchFamily="18" charset="0"/>
                <a:cs typeface="Times New Roman" panose="02020603050405020304" pitchFamily="18" charset="0"/>
              </a:rPr>
              <a:t>Distributions</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393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284160" y="473939"/>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5" name="Picture 4"/>
          <p:cNvPicPr>
            <a:picLocks noChangeAspect="1"/>
          </p:cNvPicPr>
          <p:nvPr/>
        </p:nvPicPr>
        <p:blipFill>
          <a:blip r:embed="rId2"/>
          <a:stretch>
            <a:fillRect/>
          </a:stretch>
        </p:blipFill>
        <p:spPr>
          <a:xfrm>
            <a:off x="144475" y="496581"/>
            <a:ext cx="5533091" cy="5099296"/>
          </a:xfrm>
          <a:prstGeom prst="rect">
            <a:avLst/>
          </a:prstGeom>
        </p:spPr>
      </p:pic>
      <p:pic>
        <p:nvPicPr>
          <p:cNvPr id="6" name="Picture 5"/>
          <p:cNvPicPr>
            <a:picLocks noChangeAspect="1"/>
          </p:cNvPicPr>
          <p:nvPr/>
        </p:nvPicPr>
        <p:blipFill>
          <a:blip r:embed="rId3"/>
          <a:stretch>
            <a:fillRect/>
          </a:stretch>
        </p:blipFill>
        <p:spPr>
          <a:xfrm>
            <a:off x="5994399" y="486847"/>
            <a:ext cx="6018068" cy="4849323"/>
          </a:xfrm>
          <a:prstGeom prst="rect">
            <a:avLst/>
          </a:prstGeom>
        </p:spPr>
      </p:pic>
      <p:sp>
        <p:nvSpPr>
          <p:cNvPr id="7" name="Rectangle 6"/>
          <p:cNvSpPr/>
          <p:nvPr/>
        </p:nvSpPr>
        <p:spPr>
          <a:xfrm>
            <a:off x="541571" y="5584556"/>
            <a:ext cx="11650429" cy="954107"/>
          </a:xfrm>
          <a:prstGeom prst="rect">
            <a:avLst/>
          </a:prstGeom>
        </p:spPr>
        <p:txBody>
          <a:bodyPr wrap="square">
            <a:spAutoFit/>
          </a:bodyPr>
          <a:lstStyle/>
          <a:p>
            <a:pPr marL="457200" indent="-457200">
              <a:buFont typeface="Arial" panose="020B0604020202020204" pitchFamily="34" charset="0"/>
              <a:buChar char="•"/>
            </a:pPr>
            <a:r>
              <a:rPr lang="en-US" altLang="zh-TW" sz="2800" dirty="0">
                <a:solidFill>
                  <a:srgbClr val="000000"/>
                </a:solidFill>
                <a:latin typeface="Times New Roman" panose="02020603050405020304" pitchFamily="18" charset="0"/>
                <a:cs typeface="Times New Roman" panose="02020603050405020304" pitchFamily="18" charset="0"/>
              </a:rPr>
              <a:t>K = 5 clusters extracted from the </a:t>
            </a:r>
            <a:r>
              <a:rPr lang="en-US" altLang="zh-TW" sz="2800" dirty="0" smtClean="0">
                <a:solidFill>
                  <a:srgbClr val="000000"/>
                </a:solidFill>
                <a:latin typeface="Times New Roman" panose="02020603050405020304" pitchFamily="18" charset="0"/>
                <a:cs typeface="Times New Roman" panose="02020603050405020304" pitchFamily="18" charset="0"/>
              </a:rPr>
              <a:t>data </a:t>
            </a:r>
            <a:r>
              <a:rPr lang="en-US" altLang="zh-TW" sz="2800" dirty="0">
                <a:solidFill>
                  <a:srgbClr val="000000"/>
                </a:solidFill>
                <a:latin typeface="Times New Roman" panose="02020603050405020304" pitchFamily="18" charset="0"/>
                <a:cs typeface="Times New Roman" panose="02020603050405020304" pitchFamily="18" charset="0"/>
              </a:rPr>
              <a:t>in </a:t>
            </a:r>
            <a:r>
              <a:rPr lang="en-US" altLang="zh-TW" sz="2800" dirty="0" smtClean="0">
                <a:solidFill>
                  <a:srgbClr val="0000FF"/>
                </a:solidFill>
                <a:latin typeface="Times New Roman" panose="02020603050405020304" pitchFamily="18" charset="0"/>
                <a:cs typeface="Times New Roman" panose="02020603050405020304" pitchFamily="18" charset="0"/>
              </a:rPr>
              <a:t>left plot </a:t>
            </a:r>
            <a:r>
              <a:rPr lang="en-US" altLang="zh-TW" sz="2800" dirty="0">
                <a:solidFill>
                  <a:srgbClr val="000000"/>
                </a:solidFill>
                <a:latin typeface="Times New Roman" panose="02020603050405020304" pitchFamily="18" charset="0"/>
                <a:cs typeface="Times New Roman" panose="02020603050405020304" pitchFamily="18" charset="0"/>
              </a:rPr>
              <a:t>using the mixture model with binary components.</a:t>
            </a:r>
            <a:endParaRPr lang="zh-TW" altLang="en-US"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1284159" y="-97928"/>
            <a:ext cx="9817949" cy="584775"/>
          </a:xfrm>
          <a:prstGeom prst="rect">
            <a:avLst/>
          </a:prstGeom>
        </p:spPr>
        <p:txBody>
          <a:bodyPr wrap="square">
            <a:spAutoFit/>
          </a:bodyPr>
          <a:lstStyle/>
          <a:p>
            <a:r>
              <a:rPr lang="en-US" altLang="zh-TW" sz="3200" b="1" dirty="0" smtClean="0">
                <a:solidFill>
                  <a:srgbClr val="000000"/>
                </a:solidFill>
                <a:latin typeface="Times New Roman" panose="02020603050405020304" pitchFamily="18" charset="0"/>
                <a:cs typeface="Times New Roman" panose="02020603050405020304" pitchFamily="18" charset="0"/>
              </a:rPr>
              <a:t>Example for Mixture Model </a:t>
            </a:r>
            <a:r>
              <a:rPr lang="en-US" altLang="zh-TW" sz="3200" b="1" dirty="0">
                <a:solidFill>
                  <a:srgbClr val="000000"/>
                </a:solidFill>
                <a:latin typeface="Times New Roman" panose="02020603050405020304" pitchFamily="18" charset="0"/>
                <a:cs typeface="Times New Roman" panose="02020603050405020304" pitchFamily="18" charset="0"/>
              </a:rPr>
              <a:t>with binary components</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994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0051" y="-90736"/>
            <a:ext cx="4978096" cy="584775"/>
          </a:xfrm>
          <a:prstGeom prst="rect">
            <a:avLst/>
          </a:prstGeom>
        </p:spPr>
        <p:txBody>
          <a:bodyPr wrap="square">
            <a:spAutoFit/>
          </a:bodyPr>
          <a:lstStyle/>
          <a:p>
            <a:r>
              <a:rPr lang="en-US" altLang="zh-TW" sz="3200" b="1" dirty="0">
                <a:solidFill>
                  <a:srgbClr val="000000"/>
                </a:solidFill>
                <a:latin typeface="Times New Roman" panose="02020603050405020304" pitchFamily="18" charset="0"/>
                <a:cs typeface="Times New Roman" panose="02020603050405020304" pitchFamily="18" charset="0"/>
              </a:rPr>
              <a:t>MATLAB script: </a:t>
            </a:r>
            <a:r>
              <a:rPr lang="en-US" altLang="zh-TW" sz="3200" b="1" dirty="0" err="1">
                <a:solidFill>
                  <a:srgbClr val="000000"/>
                </a:solidFill>
                <a:latin typeface="Times New Roman" panose="02020603050405020304" pitchFamily="18" charset="0"/>
                <a:cs typeface="Times New Roman" panose="02020603050405020304" pitchFamily="18" charset="0"/>
              </a:rPr>
              <a:t>binmix.m</a:t>
            </a:r>
            <a:endParaRPr lang="zh-TW" altLang="en-US" sz="3200" b="1" dirty="0">
              <a:latin typeface="Times New Roman" panose="02020603050405020304" pitchFamily="18" charset="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716793" y="494039"/>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286328" y="494039"/>
            <a:ext cx="11794836" cy="5909310"/>
          </a:xfrm>
          <a:prstGeom prst="rect">
            <a:avLst/>
          </a:prstGeom>
        </p:spPr>
        <p:txBody>
          <a:bodyPr wrap="square">
            <a:spAutoFit/>
          </a:bodyPr>
          <a:lstStyle/>
          <a:p>
            <a:r>
              <a:rPr lang="en-US" altLang="zh-TW" dirty="0">
                <a:solidFill>
                  <a:srgbClr val="028009"/>
                </a:solidFill>
                <a:latin typeface="Courier New" panose="02070309020205020404" pitchFamily="49" charset="0"/>
              </a:rPr>
              <a:t>%% </a:t>
            </a:r>
            <a:r>
              <a:rPr lang="en-US" altLang="zh-TW" dirty="0" err="1" smtClean="0">
                <a:solidFill>
                  <a:srgbClr val="028009"/>
                </a:solidFill>
                <a:latin typeface="Courier New" panose="02070309020205020404" pitchFamily="49" charset="0"/>
              </a:rPr>
              <a:t>binmix.m</a:t>
            </a:r>
            <a:r>
              <a:rPr lang="en-US" altLang="zh-TW" dirty="0" smtClean="0">
                <a:solidFill>
                  <a:srgbClr val="028009"/>
                </a:solidFill>
                <a:latin typeface="Courier New" panose="02070309020205020404" pitchFamily="49" charset="0"/>
              </a:rPr>
              <a:t> % </a:t>
            </a:r>
            <a:r>
              <a:rPr lang="en-US" altLang="zh-TW" dirty="0">
                <a:solidFill>
                  <a:srgbClr val="028009"/>
                </a:solidFill>
                <a:latin typeface="Courier New" panose="02070309020205020404" pitchFamily="49" charset="0"/>
              </a:rPr>
              <a:t>From A First Course in Machine Learning, Chapter 6.</a:t>
            </a:r>
          </a:p>
          <a:p>
            <a:r>
              <a:rPr lang="en-US" altLang="zh-TW" dirty="0" smtClean="0">
                <a:solidFill>
                  <a:srgbClr val="028009"/>
                </a:solidFill>
                <a:latin typeface="Courier New" panose="02070309020205020404" pitchFamily="49" charset="0"/>
              </a:rPr>
              <a:t>% </a:t>
            </a:r>
            <a:r>
              <a:rPr lang="en-US" altLang="zh-TW" dirty="0">
                <a:solidFill>
                  <a:srgbClr val="028009"/>
                </a:solidFill>
                <a:latin typeface="Courier New" panose="02070309020205020404" pitchFamily="49" charset="0"/>
              </a:rPr>
              <a:t>Mixture model for binary data</a:t>
            </a:r>
          </a:p>
          <a:p>
            <a:r>
              <a:rPr lang="en-US" altLang="zh-TW" dirty="0">
                <a:solidFill>
                  <a:srgbClr val="000000"/>
                </a:solidFill>
                <a:latin typeface="Courier New" panose="02070309020205020404" pitchFamily="49" charset="0"/>
              </a:rPr>
              <a:t>clear </a:t>
            </a:r>
            <a:r>
              <a:rPr lang="en-US" altLang="zh-TW" dirty="0" err="1">
                <a:solidFill>
                  <a:srgbClr val="AA04F9"/>
                </a:solidFill>
                <a:latin typeface="Courier New" panose="02070309020205020404" pitchFamily="49" charset="0"/>
              </a:rPr>
              <a:t>all</a:t>
            </a:r>
            <a:r>
              <a:rPr lang="en-US" altLang="zh-TW" dirty="0" err="1">
                <a:solidFill>
                  <a:srgbClr val="000000"/>
                </a:solidFill>
                <a:latin typeface="Courier New" panose="02070309020205020404" pitchFamily="49" charset="0"/>
              </a:rPr>
              <a:t>;close</a:t>
            </a:r>
            <a:r>
              <a:rPr lang="en-US" altLang="zh-TW" dirty="0">
                <a:solidFill>
                  <a:srgbClr val="000000"/>
                </a:solidFill>
                <a:latin typeface="Courier New" panose="02070309020205020404" pitchFamily="49" charset="0"/>
              </a:rPr>
              <a:t> </a:t>
            </a:r>
            <a:r>
              <a:rPr lang="en-US" altLang="zh-TW" dirty="0">
                <a:solidFill>
                  <a:srgbClr val="AA04F9"/>
                </a:solidFill>
                <a:latin typeface="Courier New" panose="02070309020205020404" pitchFamily="49" charset="0"/>
              </a:rPr>
              <a:t>all</a:t>
            </a:r>
            <a:r>
              <a:rPr lang="en-US" altLang="zh-TW" dirty="0" smtClean="0">
                <a:solidFill>
                  <a:srgbClr val="000000"/>
                </a:solidFill>
                <a:latin typeface="Courier New" panose="02070309020205020404" pitchFamily="49" charset="0"/>
              </a:rPr>
              <a:t>;</a:t>
            </a:r>
            <a:endParaRPr lang="zh-TW" altLang="en-US" dirty="0">
              <a:solidFill>
                <a:srgbClr val="000000"/>
              </a:solidFill>
              <a:latin typeface="Courier New" panose="02070309020205020404" pitchFamily="49" charset="0"/>
            </a:endParaRPr>
          </a:p>
          <a:p>
            <a:r>
              <a:rPr lang="en-US" altLang="zh-TW" dirty="0">
                <a:solidFill>
                  <a:srgbClr val="028009"/>
                </a:solidFill>
                <a:latin typeface="Courier New" panose="02070309020205020404" pitchFamily="49" charset="0"/>
              </a:rPr>
              <a:t>%% Generate the data</a:t>
            </a:r>
          </a:p>
          <a:p>
            <a:r>
              <a:rPr lang="en-US" altLang="zh-TW" dirty="0">
                <a:solidFill>
                  <a:srgbClr val="000000"/>
                </a:solidFill>
                <a:latin typeface="Courier New" panose="02070309020205020404" pitchFamily="49" charset="0"/>
              </a:rPr>
              <a:t>K = </a:t>
            </a:r>
            <a:r>
              <a:rPr lang="en-US" altLang="zh-TW" dirty="0" smtClean="0">
                <a:solidFill>
                  <a:srgbClr val="000000"/>
                </a:solidFill>
                <a:latin typeface="Courier New" panose="02070309020205020404" pitchFamily="49" charset="0"/>
              </a:rPr>
              <a:t>5; priors </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repmat</a:t>
            </a:r>
            <a:r>
              <a:rPr lang="en-US" altLang="zh-TW" dirty="0">
                <a:solidFill>
                  <a:srgbClr val="000000"/>
                </a:solidFill>
                <a:latin typeface="Courier New" panose="02070309020205020404" pitchFamily="49" charset="0"/>
              </a:rPr>
              <a:t>(1/K,1,K</a:t>
            </a:r>
            <a:r>
              <a:rPr lang="en-US" altLang="zh-TW" dirty="0" smtClean="0">
                <a:solidFill>
                  <a:srgbClr val="000000"/>
                </a:solidFill>
                <a:latin typeface="Courier New" panose="02070309020205020404" pitchFamily="49" charset="0"/>
              </a:rPr>
              <a:t>); D </a:t>
            </a:r>
            <a:r>
              <a:rPr lang="en-US" altLang="zh-TW" dirty="0">
                <a:solidFill>
                  <a:srgbClr val="000000"/>
                </a:solidFill>
                <a:latin typeface="Courier New" panose="02070309020205020404" pitchFamily="49" charset="0"/>
              </a:rPr>
              <a:t>= 10; </a:t>
            </a:r>
            <a:r>
              <a:rPr lang="en-US" altLang="zh-TW" dirty="0">
                <a:solidFill>
                  <a:srgbClr val="028009"/>
                </a:solidFill>
                <a:latin typeface="Courier New" panose="02070309020205020404" pitchFamily="49" charset="0"/>
              </a:rPr>
              <a:t>%Number of dimensions</a:t>
            </a:r>
          </a:p>
          <a:p>
            <a:r>
              <a:rPr lang="en-US" altLang="zh-TW" dirty="0" err="1">
                <a:solidFill>
                  <a:srgbClr val="000000"/>
                </a:solidFill>
                <a:latin typeface="Courier New" panose="02070309020205020404" pitchFamily="49" charset="0"/>
              </a:rPr>
              <a:t>probs</a:t>
            </a:r>
            <a:r>
              <a:rPr lang="en-US" altLang="zh-TW" dirty="0">
                <a:solidFill>
                  <a:srgbClr val="000000"/>
                </a:solidFill>
                <a:latin typeface="Courier New" panose="02070309020205020404" pitchFamily="49" charset="0"/>
              </a:rPr>
              <a:t> = rand(K,D); </a:t>
            </a:r>
            <a:r>
              <a:rPr lang="en-US" altLang="zh-TW" dirty="0">
                <a:solidFill>
                  <a:srgbClr val="028009"/>
                </a:solidFill>
                <a:latin typeface="Courier New" panose="02070309020205020404" pitchFamily="49" charset="0"/>
              </a:rPr>
              <a:t>% The binary probabilities</a:t>
            </a:r>
          </a:p>
          <a:p>
            <a:r>
              <a:rPr lang="en-US" altLang="zh-TW" dirty="0">
                <a:solidFill>
                  <a:srgbClr val="000000"/>
                </a:solidFill>
                <a:latin typeface="Courier New" panose="02070309020205020404" pitchFamily="49" charset="0"/>
              </a:rPr>
              <a:t>N = 100; </a:t>
            </a:r>
            <a:r>
              <a:rPr lang="en-US" altLang="zh-TW" dirty="0">
                <a:solidFill>
                  <a:srgbClr val="028009"/>
                </a:solidFill>
                <a:latin typeface="Courier New" panose="02070309020205020404" pitchFamily="49" charset="0"/>
              </a:rPr>
              <a:t>% The number of data objects</a:t>
            </a:r>
          </a:p>
          <a:p>
            <a:r>
              <a:rPr lang="en-US" altLang="zh-TW" dirty="0">
                <a:solidFill>
                  <a:srgbClr val="000000"/>
                </a:solidFill>
                <a:latin typeface="Courier New" panose="02070309020205020404" pitchFamily="49" charset="0"/>
              </a:rPr>
              <a:t>t = [];</a:t>
            </a:r>
          </a:p>
          <a:p>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n = 1:N</a:t>
            </a:r>
          </a:p>
          <a:p>
            <a:r>
              <a:rPr lang="en-US" altLang="zh-TW" dirty="0">
                <a:solidFill>
                  <a:srgbClr val="000000"/>
                </a:solidFill>
                <a:latin typeface="Courier New" panose="02070309020205020404" pitchFamily="49" charset="0"/>
              </a:rPr>
              <a:t>    </a:t>
            </a:r>
            <a:r>
              <a:rPr lang="en-US" altLang="zh-TW" dirty="0">
                <a:solidFill>
                  <a:srgbClr val="028009"/>
                </a:solidFill>
                <a:latin typeface="Courier New" panose="02070309020205020404" pitchFamily="49" charset="0"/>
              </a:rPr>
              <a:t>% Which component?</a:t>
            </a:r>
          </a:p>
          <a:p>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pos</a:t>
            </a:r>
            <a:r>
              <a:rPr lang="en-US" altLang="zh-TW" dirty="0">
                <a:solidFill>
                  <a:srgbClr val="000000"/>
                </a:solidFill>
                <a:latin typeface="Courier New" panose="02070309020205020404" pitchFamily="49" charset="0"/>
              </a:rPr>
              <a:t> = find(rand&lt;</a:t>
            </a:r>
            <a:r>
              <a:rPr lang="en-US" altLang="zh-TW" dirty="0" err="1">
                <a:solidFill>
                  <a:srgbClr val="000000"/>
                </a:solidFill>
                <a:latin typeface="Courier New" panose="02070309020205020404" pitchFamily="49" charset="0"/>
              </a:rPr>
              <a:t>cumsum</a:t>
            </a:r>
            <a:r>
              <a:rPr lang="en-US" altLang="zh-TW" dirty="0">
                <a:solidFill>
                  <a:srgbClr val="000000"/>
                </a:solidFill>
                <a:latin typeface="Courier New" panose="02070309020205020404" pitchFamily="49" charset="0"/>
              </a:rPr>
              <a:t>(priors));</a:t>
            </a:r>
          </a:p>
          <a:p>
            <a:r>
              <a:rPr lang="en-US" altLang="zh-TW" dirty="0">
                <a:solidFill>
                  <a:srgbClr val="000000"/>
                </a:solidFill>
                <a:latin typeface="Courier New" panose="02070309020205020404" pitchFamily="49" charset="0"/>
              </a:rPr>
              <a:t>    t(n,1) = </a:t>
            </a:r>
            <a:r>
              <a:rPr lang="en-US" altLang="zh-TW" dirty="0" err="1">
                <a:solidFill>
                  <a:srgbClr val="000000"/>
                </a:solidFill>
                <a:latin typeface="Courier New" panose="02070309020205020404" pitchFamily="49" charset="0"/>
              </a:rPr>
              <a:t>pos</a:t>
            </a:r>
            <a:r>
              <a:rPr lang="en-US" altLang="zh-TW" dirty="0">
                <a:solidFill>
                  <a:srgbClr val="000000"/>
                </a:solidFill>
                <a:latin typeface="Courier New" panose="02070309020205020404" pitchFamily="49" charset="0"/>
              </a:rPr>
              <a:t>(1);</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for</a:t>
            </a:r>
            <a:r>
              <a:rPr lang="en-US" altLang="zh-TW" dirty="0">
                <a:solidFill>
                  <a:srgbClr val="000000"/>
                </a:solidFill>
                <a:latin typeface="Courier New" panose="02070309020205020404" pitchFamily="49" charset="0"/>
              </a:rPr>
              <a:t> d = 1:D</a:t>
            </a:r>
          </a:p>
          <a:p>
            <a:r>
              <a:rPr lang="en-US" altLang="zh-TW" dirty="0">
                <a:solidFill>
                  <a:srgbClr val="000000"/>
                </a:solidFill>
                <a:latin typeface="Courier New" panose="02070309020205020404" pitchFamily="49" charset="0"/>
              </a:rPr>
              <a:t>        X(</a:t>
            </a:r>
            <a:r>
              <a:rPr lang="en-US" altLang="zh-TW" dirty="0" err="1">
                <a:solidFill>
                  <a:srgbClr val="000000"/>
                </a:solidFill>
                <a:latin typeface="Courier New" panose="02070309020205020404" pitchFamily="49" charset="0"/>
              </a:rPr>
              <a:t>n,d</a:t>
            </a:r>
            <a:r>
              <a:rPr lang="en-US" altLang="zh-TW" dirty="0">
                <a:solidFill>
                  <a:srgbClr val="000000"/>
                </a:solidFill>
                <a:latin typeface="Courier New" panose="02070309020205020404" pitchFamily="49" charset="0"/>
              </a:rPr>
              <a:t>) = (rand&lt;</a:t>
            </a:r>
            <a:r>
              <a:rPr lang="en-US" altLang="zh-TW" dirty="0" err="1">
                <a:solidFill>
                  <a:srgbClr val="000000"/>
                </a:solidFill>
                <a:latin typeface="Courier New" panose="02070309020205020404" pitchFamily="49" charset="0"/>
              </a:rPr>
              <a:t>probs</a:t>
            </a:r>
            <a:r>
              <a:rPr lang="en-US" altLang="zh-TW" dirty="0">
                <a:solidFill>
                  <a:srgbClr val="000000"/>
                </a:solidFill>
                <a:latin typeface="Courier New" panose="02070309020205020404" pitchFamily="49" charset="0"/>
              </a:rPr>
              <a:t>(t(n,1),d));</a:t>
            </a:r>
          </a:p>
          <a:p>
            <a:r>
              <a:rPr lang="en-US" altLang="zh-TW" dirty="0">
                <a:solidFill>
                  <a:srgbClr val="000000"/>
                </a:solidFill>
                <a:latin typeface="Courier New" panose="02070309020205020404" pitchFamily="49" charset="0"/>
              </a:rPr>
              <a:t>    </a:t>
            </a:r>
            <a:r>
              <a:rPr lang="en-US" altLang="zh-TW" dirty="0">
                <a:solidFill>
                  <a:srgbClr val="0E00FF"/>
                </a:solidFill>
                <a:latin typeface="Courier New" panose="02070309020205020404" pitchFamily="49" charset="0"/>
              </a:rPr>
              <a:t>end</a:t>
            </a:r>
          </a:p>
          <a:p>
            <a:r>
              <a:rPr lang="en-US" altLang="zh-TW" dirty="0">
                <a:solidFill>
                  <a:srgbClr val="0E00FF"/>
                </a:solidFill>
                <a:latin typeface="Courier New" panose="02070309020205020404" pitchFamily="49" charset="0"/>
              </a:rPr>
              <a:t>end</a:t>
            </a:r>
          </a:p>
          <a:p>
            <a:r>
              <a:rPr lang="en-US" altLang="zh-TW" dirty="0">
                <a:solidFill>
                  <a:srgbClr val="028009"/>
                </a:solidFill>
                <a:latin typeface="Courier New" panose="02070309020205020404" pitchFamily="49" charset="0"/>
              </a:rPr>
              <a:t>% Sort the data for </a:t>
            </a:r>
            <a:r>
              <a:rPr lang="en-US" altLang="zh-TW" dirty="0" err="1">
                <a:solidFill>
                  <a:srgbClr val="028009"/>
                </a:solidFill>
                <a:latin typeface="Courier New" panose="02070309020205020404" pitchFamily="49" charset="0"/>
              </a:rPr>
              <a:t>visualisation</a:t>
            </a:r>
            <a:endParaRPr lang="en-US" altLang="zh-TW" dirty="0">
              <a:solidFill>
                <a:srgbClr val="028009"/>
              </a:solidFill>
              <a:latin typeface="Courier New" panose="02070309020205020404" pitchFamily="49" charset="0"/>
            </a:endParaRPr>
          </a:p>
          <a:p>
            <a:r>
              <a:rPr lang="en-US" altLang="zh-TW" dirty="0">
                <a:solidFill>
                  <a:srgbClr val="000000"/>
                </a:solidFill>
                <a:latin typeface="Courier New" panose="02070309020205020404" pitchFamily="49" charset="0"/>
              </a:rPr>
              <a:t>[t I] = sort(t);</a:t>
            </a:r>
          </a:p>
          <a:p>
            <a:r>
              <a:rPr lang="en-US" altLang="zh-TW" dirty="0">
                <a:solidFill>
                  <a:srgbClr val="000000"/>
                </a:solidFill>
                <a:latin typeface="Courier New" panose="02070309020205020404" pitchFamily="49" charset="0"/>
              </a:rPr>
              <a:t>X = X(I,:);</a:t>
            </a:r>
          </a:p>
          <a:p>
            <a:r>
              <a:rPr lang="en-US" altLang="zh-TW" dirty="0" smtClean="0">
                <a:solidFill>
                  <a:srgbClr val="028009"/>
                </a:solidFill>
                <a:latin typeface="Courier New" panose="02070309020205020404" pitchFamily="49" charset="0"/>
              </a:rPr>
              <a:t>%% </a:t>
            </a:r>
            <a:r>
              <a:rPr lang="en-US" altLang="zh-TW" dirty="0">
                <a:solidFill>
                  <a:srgbClr val="028009"/>
                </a:solidFill>
                <a:latin typeface="Courier New" panose="02070309020205020404" pitchFamily="49" charset="0"/>
              </a:rPr>
              <a:t>Image the data</a:t>
            </a:r>
          </a:p>
          <a:p>
            <a:r>
              <a:rPr lang="en-US" altLang="zh-TW" dirty="0">
                <a:solidFill>
                  <a:srgbClr val="000000"/>
                </a:solidFill>
                <a:latin typeface="Courier New" panose="02070309020205020404" pitchFamily="49" charset="0"/>
              </a:rPr>
              <a:t>figure(1);hold </a:t>
            </a:r>
            <a:r>
              <a:rPr lang="en-US" altLang="zh-TW" dirty="0" smtClean="0">
                <a:solidFill>
                  <a:srgbClr val="AA04F9"/>
                </a:solidFill>
                <a:latin typeface="Courier New" panose="02070309020205020404" pitchFamily="49" charset="0"/>
              </a:rPr>
              <a:t>off  </a:t>
            </a:r>
            <a:r>
              <a:rPr lang="en-US" altLang="zh-TW" dirty="0" err="1" smtClean="0">
                <a:solidFill>
                  <a:srgbClr val="000000"/>
                </a:solidFill>
                <a:latin typeface="Courier New" panose="02070309020205020404" pitchFamily="49" charset="0"/>
              </a:rPr>
              <a:t>imagesc</a:t>
            </a:r>
            <a:r>
              <a:rPr lang="en-US" altLang="zh-TW" dirty="0" smtClean="0">
                <a:solidFill>
                  <a:srgbClr val="000000"/>
                </a:solidFill>
                <a:latin typeface="Courier New" panose="02070309020205020404" pitchFamily="49" charset="0"/>
              </a:rPr>
              <a:t>(X);</a:t>
            </a:r>
            <a:endParaRPr lang="en-US" altLang="zh-TW"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4111091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8073" y="0"/>
            <a:ext cx="11794836" cy="6494085"/>
          </a:xfrm>
          <a:prstGeom prst="rect">
            <a:avLst/>
          </a:prstGeom>
        </p:spPr>
        <p:txBody>
          <a:bodyPr wrap="square">
            <a:spAutoFit/>
          </a:bodyPr>
          <a:lstStyle/>
          <a:p>
            <a:r>
              <a:rPr lang="en-US" altLang="zh-TW" sz="1600" dirty="0">
                <a:solidFill>
                  <a:srgbClr val="028009"/>
                </a:solidFill>
                <a:latin typeface="Courier New" panose="02070309020205020404" pitchFamily="49" charset="0"/>
              </a:rPr>
              <a:t>%% Run the mixture</a:t>
            </a:r>
          </a:p>
          <a:p>
            <a:r>
              <a:rPr lang="en-US" altLang="zh-TW" sz="1600" dirty="0">
                <a:solidFill>
                  <a:srgbClr val="000000"/>
                </a:solidFill>
                <a:latin typeface="Courier New" panose="02070309020205020404" pitchFamily="49" charset="0"/>
              </a:rPr>
              <a:t>K = 5; </a:t>
            </a:r>
            <a:r>
              <a:rPr lang="en-US" altLang="zh-TW" sz="1600" dirty="0">
                <a:solidFill>
                  <a:srgbClr val="028009"/>
                </a:solidFill>
                <a:latin typeface="Courier New" panose="02070309020205020404" pitchFamily="49" charset="0"/>
              </a:rPr>
              <a:t>% Try changing this</a:t>
            </a:r>
          </a:p>
          <a:p>
            <a:r>
              <a:rPr lang="en-US" altLang="zh-TW" sz="1600" dirty="0">
                <a:solidFill>
                  <a:srgbClr val="000000"/>
                </a:solidFill>
                <a:latin typeface="Courier New" panose="02070309020205020404" pitchFamily="49" charset="0"/>
              </a:rPr>
              <a:t>B = </a:t>
            </a:r>
            <a:r>
              <a:rPr lang="en-US" altLang="zh-TW" sz="1600" dirty="0" smtClean="0">
                <a:solidFill>
                  <a:srgbClr val="000000"/>
                </a:solidFill>
                <a:latin typeface="Courier New" panose="02070309020205020404" pitchFamily="49" charset="0"/>
              </a:rPr>
              <a:t>[]; B(1</a:t>
            </a:r>
            <a:r>
              <a:rPr lang="en-US" altLang="zh-TW" sz="1600" dirty="0">
                <a:solidFill>
                  <a:srgbClr val="000000"/>
                </a:solidFill>
                <a:latin typeface="Courier New" panose="02070309020205020404" pitchFamily="49" charset="0"/>
              </a:rPr>
              <a:t>) = -</a:t>
            </a:r>
            <a:r>
              <a:rPr lang="en-US" altLang="zh-TW" sz="1600" dirty="0" err="1" smtClean="0">
                <a:solidFill>
                  <a:srgbClr val="000000"/>
                </a:solidFill>
                <a:latin typeface="Courier New" panose="02070309020205020404" pitchFamily="49" charset="0"/>
              </a:rPr>
              <a:t>inf</a:t>
            </a:r>
            <a:r>
              <a:rPr lang="en-US" altLang="zh-TW" sz="1600" dirty="0" smtClean="0">
                <a:solidFill>
                  <a:srgbClr val="000000"/>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pkd</a:t>
            </a:r>
            <a:r>
              <a:rPr lang="en-US" altLang="zh-TW" sz="1600" dirty="0" smtClean="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 rand(K,D</a:t>
            </a:r>
            <a:r>
              <a:rPr lang="en-US" altLang="zh-TW" sz="1600" dirty="0" smtClean="0">
                <a:solidFill>
                  <a:srgbClr val="000000"/>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pri</a:t>
            </a:r>
            <a:r>
              <a:rPr lang="en-US" altLang="zh-TW" sz="1600" dirty="0" smtClean="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(1/K,1,K</a:t>
            </a:r>
            <a:r>
              <a:rPr lang="en-US" altLang="zh-TW" sz="1600" dirty="0" smtClean="0">
                <a:solidFill>
                  <a:srgbClr val="000000"/>
                </a:solidFill>
                <a:latin typeface="Courier New" panose="02070309020205020404" pitchFamily="49" charset="0"/>
              </a:rPr>
              <a:t>); converged </a:t>
            </a:r>
            <a:r>
              <a:rPr lang="en-US" altLang="zh-TW" sz="1600" dirty="0">
                <a:solidFill>
                  <a:srgbClr val="000000"/>
                </a:solidFill>
                <a:latin typeface="Courier New" panose="02070309020205020404" pitchFamily="49" charset="0"/>
              </a:rPr>
              <a:t>= 0;</a:t>
            </a:r>
          </a:p>
          <a:p>
            <a:r>
              <a:rPr lang="en-US" altLang="zh-TW" sz="1600" dirty="0">
                <a:solidFill>
                  <a:srgbClr val="000000"/>
                </a:solidFill>
                <a:latin typeface="Courier New" panose="02070309020205020404" pitchFamily="49" charset="0"/>
              </a:rPr>
              <a:t>it = </a:t>
            </a:r>
            <a:r>
              <a:rPr lang="en-US" altLang="zh-TW" sz="1600" dirty="0" smtClean="0">
                <a:solidFill>
                  <a:srgbClr val="000000"/>
                </a:solidFill>
                <a:latin typeface="Courier New" panose="02070309020205020404" pitchFamily="49" charset="0"/>
              </a:rPr>
              <a:t>0; </a:t>
            </a:r>
            <a:r>
              <a:rPr lang="en-US" altLang="zh-TW" sz="1600" dirty="0" err="1" smtClean="0">
                <a:solidFill>
                  <a:srgbClr val="000000"/>
                </a:solidFill>
                <a:latin typeface="Courier New" panose="02070309020205020404" pitchFamily="49" charset="0"/>
              </a:rPr>
              <a:t>tol</a:t>
            </a:r>
            <a:r>
              <a:rPr lang="en-US" altLang="zh-TW" sz="1600" dirty="0" smtClean="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 </a:t>
            </a:r>
            <a:r>
              <a:rPr lang="en-US" altLang="zh-TW" sz="1600" dirty="0" smtClean="0">
                <a:solidFill>
                  <a:srgbClr val="000000"/>
                </a:solidFill>
                <a:latin typeface="Courier New" panose="02070309020205020404" pitchFamily="49" charset="0"/>
              </a:rPr>
              <a:t>1e-2; </a:t>
            </a:r>
            <a:r>
              <a:rPr lang="en-US" altLang="zh-TW" sz="1600" dirty="0" err="1" smtClean="0">
                <a:solidFill>
                  <a:srgbClr val="000000"/>
                </a:solidFill>
                <a:latin typeface="Courier New" panose="02070309020205020404" pitchFamily="49" charset="0"/>
              </a:rPr>
              <a:t>MaxIts</a:t>
            </a:r>
            <a:r>
              <a:rPr lang="en-US" altLang="zh-TW" sz="1600" dirty="0" smtClean="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 100;</a:t>
            </a:r>
          </a:p>
          <a:p>
            <a:r>
              <a:rPr lang="en-US" altLang="zh-TW" sz="1600" dirty="0">
                <a:solidFill>
                  <a:srgbClr val="000000"/>
                </a:solidFill>
                <a:latin typeface="Courier New" panose="02070309020205020404" pitchFamily="49" charset="0"/>
              </a:rPr>
              <a:t>alpha = 2;beta = 2; </a:t>
            </a:r>
            <a:r>
              <a:rPr lang="en-US" altLang="zh-TW" sz="1600" dirty="0">
                <a:solidFill>
                  <a:srgbClr val="028009"/>
                </a:solidFill>
                <a:latin typeface="Courier New" panose="02070309020205020404" pitchFamily="49" charset="0"/>
              </a:rPr>
              <a:t>% MAP Smoothing parameters - set to 1 to turn off smoothing (may cause numerical instability)</a:t>
            </a:r>
          </a:p>
          <a:p>
            <a:r>
              <a:rPr lang="en-US" altLang="zh-TW" sz="1600" dirty="0">
                <a:solidFill>
                  <a:srgbClr val="0E00FF"/>
                </a:solidFill>
                <a:latin typeface="Courier New" panose="02070309020205020404" pitchFamily="49" charset="0"/>
              </a:rPr>
              <a:t>while</a:t>
            </a:r>
            <a:r>
              <a:rPr lang="en-US" altLang="zh-TW" sz="1600" dirty="0">
                <a:solidFill>
                  <a:srgbClr val="000000"/>
                </a:solidFill>
                <a:latin typeface="Courier New" panose="02070309020205020404" pitchFamily="49" charset="0"/>
              </a:rPr>
              <a:t> 1</a:t>
            </a:r>
          </a:p>
          <a:p>
            <a:r>
              <a:rPr lang="en-US" altLang="zh-TW" sz="1600" dirty="0">
                <a:solidFill>
                  <a:srgbClr val="000000"/>
                </a:solidFill>
                <a:latin typeface="Courier New" panose="02070309020205020404" pitchFamily="49" charset="0"/>
              </a:rPr>
              <a:t>    it = it + 1;    </a:t>
            </a:r>
          </a:p>
          <a:p>
            <a:r>
              <a:rPr lang="en-US" altLang="zh-TW" sz="1600" dirty="0" smtClean="0">
                <a:solidFill>
                  <a:srgbClr val="000000"/>
                </a:solidFill>
                <a:latin typeface="Courier New" panose="02070309020205020404" pitchFamily="49" charset="0"/>
              </a:rPr>
              <a:t>    temp </a:t>
            </a:r>
            <a:r>
              <a:rPr lang="en-US" altLang="zh-TW" sz="1600" dirty="0">
                <a:solidFill>
                  <a:srgbClr val="000000"/>
                </a:solidFill>
                <a:latin typeface="Courier New" panose="02070309020205020404" pitchFamily="49" charset="0"/>
              </a:rPr>
              <a:t>= zeros(N,K</a:t>
            </a:r>
            <a:r>
              <a:rPr lang="en-US" altLang="zh-TW" sz="1600" dirty="0" smtClean="0">
                <a:solidFill>
                  <a:srgbClr val="000000"/>
                </a:solidFill>
                <a:latin typeface="Courier New" panose="02070309020205020404" pitchFamily="49" charset="0"/>
              </a:rPr>
              <a:t>);</a:t>
            </a:r>
            <a:r>
              <a:rPr lang="en-US" altLang="zh-TW" sz="1600" dirty="0">
                <a:solidFill>
                  <a:srgbClr val="028009"/>
                </a:solidFill>
                <a:latin typeface="Courier New" panose="02070309020205020404" pitchFamily="49" charset="0"/>
              </a:rPr>
              <a:t> % Update </a:t>
            </a:r>
            <a:r>
              <a:rPr lang="en-US" altLang="zh-TW" sz="1600" dirty="0" smtClean="0">
                <a:solidFill>
                  <a:srgbClr val="028009"/>
                </a:solidFill>
                <a:latin typeface="Courier New" panose="02070309020205020404" pitchFamily="49" charset="0"/>
              </a:rPr>
              <a:t>q</a:t>
            </a:r>
            <a:endParaRPr lang="en-US" altLang="zh-TW" sz="1600" dirty="0">
              <a:solidFill>
                <a:srgbClr val="000000"/>
              </a:solidFill>
              <a:latin typeface="Courier New" panose="02070309020205020404" pitchFamily="49" charset="0"/>
            </a:endParaRP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for</a:t>
            </a:r>
            <a:r>
              <a:rPr lang="en-US" altLang="zh-TW" sz="1600" dirty="0">
                <a:solidFill>
                  <a:srgbClr val="000000"/>
                </a:solidFill>
                <a:latin typeface="Courier New" panose="02070309020205020404" pitchFamily="49" charset="0"/>
              </a:rPr>
              <a:t> k = 1:K</a:t>
            </a:r>
          </a:p>
          <a:p>
            <a:r>
              <a:rPr lang="en-US" altLang="zh-TW" sz="1600" dirty="0">
                <a:solidFill>
                  <a:srgbClr val="000000"/>
                </a:solidFill>
                <a:latin typeface="Courier New" panose="02070309020205020404" pitchFamily="49" charset="0"/>
              </a:rPr>
              <a:t>      </a:t>
            </a:r>
            <a:r>
              <a:rPr lang="en-US" altLang="zh-TW" sz="1600" dirty="0" smtClean="0">
                <a:solidFill>
                  <a:srgbClr val="000000"/>
                </a:solidFill>
                <a:latin typeface="Courier New" panose="02070309020205020404" pitchFamily="49" charset="0"/>
              </a:rPr>
              <a:t>temp</a:t>
            </a:r>
            <a:r>
              <a:rPr lang="en-US" altLang="zh-TW" sz="1600" dirty="0">
                <a:solidFill>
                  <a:srgbClr val="000000"/>
                </a:solidFill>
                <a:latin typeface="Courier New" panose="02070309020205020404" pitchFamily="49" charset="0"/>
              </a:rPr>
              <a:t>(:,k) = sum(X.*log(</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a:t>
            </a:r>
            <a:r>
              <a:rPr lang="en-US" altLang="zh-TW" sz="1600" dirty="0" err="1">
                <a:solidFill>
                  <a:srgbClr val="000000"/>
                </a:solidFill>
                <a:latin typeface="Courier New" panose="02070309020205020404" pitchFamily="49" charset="0"/>
              </a:rPr>
              <a:t>pkd</a:t>
            </a:r>
            <a:r>
              <a:rPr lang="en-US" altLang="zh-TW" sz="1600" dirty="0">
                <a:solidFill>
                  <a:srgbClr val="000000"/>
                </a:solidFill>
                <a:latin typeface="Courier New" panose="02070309020205020404" pitchFamily="49" charset="0"/>
              </a:rPr>
              <a:t>(k,:),N,1</a:t>
            </a:r>
            <a:r>
              <a:rPr lang="en-US" altLang="zh-TW" sz="1600" dirty="0" smtClean="0">
                <a:solidFill>
                  <a:srgbClr val="000000"/>
                </a:solidFill>
                <a:latin typeface="Courier New" panose="02070309020205020404" pitchFamily="49" charset="0"/>
              </a:rPr>
              <a:t>))+(</a:t>
            </a:r>
            <a:r>
              <a:rPr lang="en-US" altLang="zh-TW" sz="1600" dirty="0">
                <a:solidFill>
                  <a:srgbClr val="000000"/>
                </a:solidFill>
                <a:latin typeface="Courier New" panose="02070309020205020404" pitchFamily="49" charset="0"/>
              </a:rPr>
              <a:t>1-X).*log(</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(1-pkd(k,:),N,1)),2);</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end</a:t>
            </a:r>
          </a:p>
          <a:p>
            <a:r>
              <a:rPr lang="en-US" altLang="zh-TW" sz="1600" dirty="0">
                <a:solidFill>
                  <a:srgbClr val="000000"/>
                </a:solidFill>
                <a:latin typeface="Courier New" panose="02070309020205020404" pitchFamily="49" charset="0"/>
              </a:rPr>
              <a:t>    temp = temp + </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(log(</a:t>
            </a:r>
            <a:r>
              <a:rPr lang="en-US" altLang="zh-TW" sz="1600" dirty="0" err="1">
                <a:solidFill>
                  <a:srgbClr val="000000"/>
                </a:solidFill>
                <a:latin typeface="Courier New" panose="02070309020205020404" pitchFamily="49" charset="0"/>
              </a:rPr>
              <a:t>pri</a:t>
            </a:r>
            <a:r>
              <a:rPr lang="en-US" altLang="zh-TW" sz="1600" dirty="0">
                <a:solidFill>
                  <a:srgbClr val="000000"/>
                </a:solidFill>
                <a:latin typeface="Courier New" panose="02070309020205020404" pitchFamily="49" charset="0"/>
              </a:rPr>
              <a:t>),N,1);   </a:t>
            </a:r>
          </a:p>
          <a:p>
            <a:r>
              <a:rPr lang="en-US" altLang="zh-TW" sz="1600" dirty="0">
                <a:solidFill>
                  <a:srgbClr val="000000"/>
                </a:solidFill>
                <a:latin typeface="Courier New" panose="02070309020205020404" pitchFamily="49" charset="0"/>
              </a:rPr>
              <a:t>    </a:t>
            </a:r>
            <a:r>
              <a:rPr lang="en-US" altLang="zh-TW" sz="1600" dirty="0">
                <a:solidFill>
                  <a:srgbClr val="028009"/>
                </a:solidFill>
                <a:latin typeface="Courier New" panose="02070309020205020404" pitchFamily="49" charset="0"/>
              </a:rPr>
              <a:t>% Compute B</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if</a:t>
            </a:r>
            <a:r>
              <a:rPr lang="en-US" altLang="zh-TW" sz="1600" dirty="0">
                <a:solidFill>
                  <a:srgbClr val="000000"/>
                </a:solidFill>
                <a:latin typeface="Courier New" panose="02070309020205020404" pitchFamily="49" charset="0"/>
              </a:rPr>
              <a:t> it&gt;1</a:t>
            </a:r>
          </a:p>
          <a:p>
            <a:r>
              <a:rPr lang="en-US" altLang="zh-TW" sz="1600" dirty="0">
                <a:solidFill>
                  <a:srgbClr val="000000"/>
                </a:solidFill>
                <a:latin typeface="Courier New" panose="02070309020205020404" pitchFamily="49" charset="0"/>
              </a:rPr>
              <a:t>       </a:t>
            </a:r>
            <a:r>
              <a:rPr lang="en-US" altLang="zh-TW" sz="1600" dirty="0" smtClean="0">
                <a:solidFill>
                  <a:srgbClr val="000000"/>
                </a:solidFill>
                <a:latin typeface="Courier New" panose="02070309020205020404" pitchFamily="49" charset="0"/>
              </a:rPr>
              <a:t>B(it</a:t>
            </a:r>
            <a:r>
              <a:rPr lang="en-US" altLang="zh-TW" sz="1600" dirty="0">
                <a:solidFill>
                  <a:srgbClr val="000000"/>
                </a:solidFill>
                <a:latin typeface="Courier New" panose="02070309020205020404" pitchFamily="49" charset="0"/>
              </a:rPr>
              <a:t>) = sum(sum(q.*log(</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(priors,N,1</a:t>
            </a:r>
            <a:r>
              <a:rPr lang="en-US" altLang="zh-TW" sz="1600" dirty="0" smtClean="0">
                <a:solidFill>
                  <a:srgbClr val="000000"/>
                </a:solidFill>
                <a:latin typeface="Courier New" panose="02070309020205020404" pitchFamily="49" charset="0"/>
              </a:rPr>
              <a:t>))))+sum(sum(q</a:t>
            </a:r>
            <a:r>
              <a:rPr lang="en-US" altLang="zh-TW" sz="1600" dirty="0">
                <a:solidFill>
                  <a:srgbClr val="000000"/>
                </a:solidFill>
                <a:latin typeface="Courier New" panose="02070309020205020404" pitchFamily="49" charset="0"/>
              </a:rPr>
              <a:t>.*temp</a:t>
            </a:r>
            <a:r>
              <a:rPr lang="en-US" altLang="zh-TW" sz="1600" dirty="0" smtClean="0">
                <a:solidFill>
                  <a:srgbClr val="000000"/>
                </a:solidFill>
                <a:latin typeface="Courier New" panose="02070309020205020404" pitchFamily="49" charset="0"/>
              </a:rPr>
              <a:t>))-sum(sum(q</a:t>
            </a:r>
            <a:r>
              <a:rPr lang="en-US" altLang="zh-TW" sz="1600" dirty="0">
                <a:solidFill>
                  <a:srgbClr val="000000"/>
                </a:solidFill>
                <a:latin typeface="Courier New" panose="02070309020205020404" pitchFamily="49" charset="0"/>
              </a:rPr>
              <a:t>.*log(q)));</a:t>
            </a:r>
          </a:p>
          <a:p>
            <a:r>
              <a:rPr lang="en-US" altLang="zh-TW" sz="1600" dirty="0">
                <a:solidFill>
                  <a:srgbClr val="000000"/>
                </a:solidFill>
                <a:latin typeface="Courier New" panose="02070309020205020404" pitchFamily="49" charset="0"/>
              </a:rPr>
              <a:t>        </a:t>
            </a:r>
            <a:r>
              <a:rPr lang="en-US" altLang="zh-TW" sz="1600" dirty="0">
                <a:solidFill>
                  <a:srgbClr val="028009"/>
                </a:solidFill>
                <a:latin typeface="Courier New" panose="02070309020205020404" pitchFamily="49" charset="0"/>
              </a:rPr>
              <a:t>% Prior contributions (due to smoothing)</a:t>
            </a:r>
          </a:p>
          <a:p>
            <a:r>
              <a:rPr lang="en-US" altLang="zh-TW" sz="1600" dirty="0">
                <a:solidFill>
                  <a:srgbClr val="000000"/>
                </a:solidFill>
                <a:latin typeface="Courier New" panose="02070309020205020404" pitchFamily="49" charset="0"/>
              </a:rPr>
              <a:t>        B(it) = B(it) + K*D*</a:t>
            </a:r>
            <a:r>
              <a:rPr lang="en-US" altLang="zh-TW" sz="1600" dirty="0" err="1">
                <a:solidFill>
                  <a:srgbClr val="000000"/>
                </a:solidFill>
                <a:latin typeface="Courier New" panose="02070309020205020404" pitchFamily="49" charset="0"/>
              </a:rPr>
              <a:t>gammaln</a:t>
            </a:r>
            <a:r>
              <a:rPr lang="en-US" altLang="zh-TW" sz="1600" dirty="0">
                <a:solidFill>
                  <a:srgbClr val="000000"/>
                </a:solidFill>
                <a:latin typeface="Courier New" panose="02070309020205020404" pitchFamily="49" charset="0"/>
              </a:rPr>
              <a:t>(</a:t>
            </a:r>
            <a:r>
              <a:rPr lang="en-US" altLang="zh-TW" sz="1600" dirty="0" err="1">
                <a:solidFill>
                  <a:srgbClr val="000000"/>
                </a:solidFill>
                <a:latin typeface="Courier New" panose="02070309020205020404" pitchFamily="49" charset="0"/>
              </a:rPr>
              <a:t>alpha+beta</a:t>
            </a:r>
            <a:r>
              <a:rPr lang="en-US" altLang="zh-TW" sz="1600" dirty="0">
                <a:solidFill>
                  <a:srgbClr val="000000"/>
                </a:solidFill>
                <a:latin typeface="Courier New" panose="02070309020205020404" pitchFamily="49" charset="0"/>
              </a:rPr>
              <a:t>) - </a:t>
            </a:r>
            <a:r>
              <a:rPr lang="en-US" altLang="zh-TW" sz="1600" dirty="0" smtClean="0">
                <a:solidFill>
                  <a:srgbClr val="000000"/>
                </a:solidFill>
                <a:latin typeface="Courier New" panose="02070309020205020404" pitchFamily="49" charset="0"/>
              </a:rPr>
              <a:t>K*D*</a:t>
            </a:r>
            <a:r>
              <a:rPr lang="en-US" altLang="zh-TW" sz="1600" dirty="0" err="1" smtClean="0">
                <a:solidFill>
                  <a:srgbClr val="000000"/>
                </a:solidFill>
                <a:latin typeface="Courier New" panose="02070309020205020404" pitchFamily="49" charset="0"/>
              </a:rPr>
              <a:t>gammaln</a:t>
            </a:r>
            <a:r>
              <a:rPr lang="en-US" altLang="zh-TW" sz="1600" dirty="0" smtClean="0">
                <a:solidFill>
                  <a:srgbClr val="000000"/>
                </a:solidFill>
                <a:latin typeface="Courier New" panose="02070309020205020404" pitchFamily="49" charset="0"/>
              </a:rPr>
              <a:t>(alpha</a:t>
            </a:r>
            <a:r>
              <a:rPr lang="en-US" altLang="zh-TW" sz="1600" dirty="0">
                <a:solidFill>
                  <a:srgbClr val="000000"/>
                </a:solidFill>
                <a:latin typeface="Courier New" panose="02070309020205020404" pitchFamily="49" charset="0"/>
              </a:rPr>
              <a:t>) - K*D*</a:t>
            </a:r>
            <a:r>
              <a:rPr lang="en-US" altLang="zh-TW" sz="1600" dirty="0" err="1">
                <a:solidFill>
                  <a:srgbClr val="000000"/>
                </a:solidFill>
                <a:latin typeface="Courier New" panose="02070309020205020404" pitchFamily="49" charset="0"/>
              </a:rPr>
              <a:t>gammaln</a:t>
            </a:r>
            <a:r>
              <a:rPr lang="en-US" altLang="zh-TW" sz="1600" dirty="0">
                <a:solidFill>
                  <a:srgbClr val="000000"/>
                </a:solidFill>
                <a:latin typeface="Courier New" panose="02070309020205020404" pitchFamily="49" charset="0"/>
              </a:rPr>
              <a:t>(beta);</a:t>
            </a:r>
          </a:p>
          <a:p>
            <a:r>
              <a:rPr lang="en-US" altLang="zh-TW" sz="1600" dirty="0">
                <a:solidFill>
                  <a:srgbClr val="000000"/>
                </a:solidFill>
                <a:latin typeface="Courier New" panose="02070309020205020404" pitchFamily="49" charset="0"/>
              </a:rPr>
              <a:t>        B(it) + B(it) + (alpha-1)*sum(sum(log(</a:t>
            </a:r>
            <a:r>
              <a:rPr lang="en-US" altLang="zh-TW" sz="1600" dirty="0" err="1">
                <a:solidFill>
                  <a:srgbClr val="000000"/>
                </a:solidFill>
                <a:latin typeface="Courier New" panose="02070309020205020404" pitchFamily="49" charset="0"/>
              </a:rPr>
              <a:t>pkd</a:t>
            </a:r>
            <a:r>
              <a:rPr lang="en-US" altLang="zh-TW" sz="1600" dirty="0">
                <a:solidFill>
                  <a:srgbClr val="000000"/>
                </a:solidFill>
                <a:latin typeface="Courier New" panose="02070309020205020404" pitchFamily="49" charset="0"/>
              </a:rPr>
              <a:t>))) + </a:t>
            </a:r>
            <a:r>
              <a:rPr lang="en-US" altLang="zh-TW" sz="1600" dirty="0" smtClean="0">
                <a:solidFill>
                  <a:srgbClr val="000000"/>
                </a:solidFill>
                <a:latin typeface="Courier New" panose="02070309020205020404" pitchFamily="49" charset="0"/>
              </a:rPr>
              <a:t>(</a:t>
            </a:r>
            <a:r>
              <a:rPr lang="en-US" altLang="zh-TW" sz="1600" dirty="0">
                <a:solidFill>
                  <a:srgbClr val="000000"/>
                </a:solidFill>
                <a:latin typeface="Courier New" panose="02070309020205020404" pitchFamily="49" charset="0"/>
              </a:rPr>
              <a:t>beta - 1)*sum(sum(log(1-pkd)));</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if</a:t>
            </a:r>
            <a:r>
              <a:rPr lang="en-US" altLang="zh-TW" sz="1600" dirty="0">
                <a:solidFill>
                  <a:srgbClr val="000000"/>
                </a:solidFill>
                <a:latin typeface="Courier New" panose="02070309020205020404" pitchFamily="49" charset="0"/>
              </a:rPr>
              <a:t> abs(B(it)-B(it-1))&lt;</a:t>
            </a:r>
            <a:r>
              <a:rPr lang="en-US" altLang="zh-TW" sz="1600" dirty="0" err="1">
                <a:solidFill>
                  <a:srgbClr val="000000"/>
                </a:solidFill>
                <a:latin typeface="Courier New" panose="02070309020205020404" pitchFamily="49" charset="0"/>
              </a:rPr>
              <a:t>tol</a:t>
            </a:r>
            <a:endParaRPr lang="en-US" altLang="zh-TW" sz="1600" dirty="0">
              <a:solidFill>
                <a:srgbClr val="000000"/>
              </a:solidFill>
              <a:latin typeface="Courier New" panose="02070309020205020404" pitchFamily="49" charset="0"/>
            </a:endParaRPr>
          </a:p>
          <a:p>
            <a:r>
              <a:rPr lang="en-US" altLang="zh-TW" sz="1600" dirty="0">
                <a:solidFill>
                  <a:srgbClr val="000000"/>
                </a:solidFill>
                <a:latin typeface="Courier New" panose="02070309020205020404" pitchFamily="49" charset="0"/>
              </a:rPr>
              <a:t>            converged = 1;</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end</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end</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if</a:t>
            </a:r>
            <a:r>
              <a:rPr lang="en-US" altLang="zh-TW" sz="1600" dirty="0">
                <a:solidFill>
                  <a:srgbClr val="000000"/>
                </a:solidFill>
                <a:latin typeface="Courier New" panose="02070309020205020404" pitchFamily="49" charset="0"/>
              </a:rPr>
              <a:t> converged == 1 || it&gt;</a:t>
            </a:r>
            <a:r>
              <a:rPr lang="en-US" altLang="zh-TW" sz="1600" dirty="0" err="1">
                <a:solidFill>
                  <a:srgbClr val="000000"/>
                </a:solidFill>
                <a:latin typeface="Courier New" panose="02070309020205020404" pitchFamily="49" charset="0"/>
              </a:rPr>
              <a:t>MaxIts</a:t>
            </a:r>
            <a:endParaRPr lang="en-US" altLang="zh-TW" sz="1600" dirty="0">
              <a:solidFill>
                <a:srgbClr val="000000"/>
              </a:solidFill>
              <a:latin typeface="Courier New" panose="02070309020205020404" pitchFamily="49" charset="0"/>
            </a:endParaRP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break</a:t>
            </a:r>
          </a:p>
          <a:p>
            <a:r>
              <a:rPr lang="en-US" altLang="zh-TW" sz="1600" dirty="0">
                <a:solidFill>
                  <a:srgbClr val="000000"/>
                </a:solidFill>
                <a:latin typeface="Courier New" panose="02070309020205020404" pitchFamily="49" charset="0"/>
              </a:rPr>
              <a:t>    </a:t>
            </a:r>
            <a:r>
              <a:rPr lang="en-US" altLang="zh-TW" sz="1600" dirty="0" smtClean="0">
                <a:solidFill>
                  <a:srgbClr val="0E00FF"/>
                </a:solidFill>
                <a:latin typeface="Courier New" panose="02070309020205020404" pitchFamily="49" charset="0"/>
              </a:rPr>
              <a:t>end</a:t>
            </a:r>
            <a:endParaRPr lang="en-US" altLang="zh-TW" sz="1600" dirty="0">
              <a:solidFill>
                <a:srgbClr val="0E00FF"/>
              </a:solidFill>
              <a:latin typeface="Courier New" panose="02070309020205020404" pitchFamily="49" charset="0"/>
            </a:endParaRPr>
          </a:p>
        </p:txBody>
      </p:sp>
    </p:spTree>
    <p:extLst>
      <p:ext uri="{BB962C8B-B14F-4D97-AF65-F5344CB8AC3E}">
        <p14:creationId xmlns:p14="http://schemas.microsoft.com/office/powerpoint/2010/main" val="2815881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9527" y="0"/>
            <a:ext cx="11702473" cy="6524863"/>
          </a:xfrm>
          <a:prstGeom prst="rect">
            <a:avLst/>
          </a:prstGeom>
        </p:spPr>
        <p:txBody>
          <a:bodyPr wrap="square">
            <a:spAutoFit/>
          </a:bodyPr>
          <a:lstStyle/>
          <a:p>
            <a:r>
              <a:rPr lang="en-US" altLang="zh-TW" dirty="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q = </a:t>
            </a:r>
            <a:r>
              <a:rPr lang="en-US" altLang="zh-TW" sz="1600" dirty="0" err="1">
                <a:solidFill>
                  <a:srgbClr val="000000"/>
                </a:solidFill>
                <a:latin typeface="Courier New" panose="02070309020205020404" pitchFamily="49" charset="0"/>
              </a:rPr>
              <a:t>exp</a:t>
            </a:r>
            <a:r>
              <a:rPr lang="en-US" altLang="zh-TW" sz="1600" dirty="0">
                <a:solidFill>
                  <a:srgbClr val="000000"/>
                </a:solidFill>
                <a:latin typeface="Courier New" panose="02070309020205020404" pitchFamily="49" charset="0"/>
              </a:rPr>
              <a:t>(temp - </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(max(temp,[],2),1,K));</a:t>
            </a:r>
          </a:p>
          <a:p>
            <a:r>
              <a:rPr lang="en-US" altLang="zh-TW" sz="1600" dirty="0">
                <a:solidFill>
                  <a:srgbClr val="000000"/>
                </a:solidFill>
                <a:latin typeface="Courier New" panose="02070309020205020404" pitchFamily="49" charset="0"/>
              </a:rPr>
              <a:t>    q = q./</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(sum(q,2),1,K);  </a:t>
            </a:r>
          </a:p>
          <a:p>
            <a:r>
              <a:rPr lang="en-US" altLang="zh-TW" sz="1600" dirty="0">
                <a:solidFill>
                  <a:srgbClr val="000000"/>
                </a:solidFill>
                <a:latin typeface="Courier New" panose="02070309020205020404" pitchFamily="49" charset="0"/>
              </a:rPr>
              <a:t>    </a:t>
            </a:r>
            <a:r>
              <a:rPr lang="en-US" altLang="zh-TW" sz="1600" dirty="0">
                <a:solidFill>
                  <a:srgbClr val="028009"/>
                </a:solidFill>
                <a:latin typeface="Courier New" panose="02070309020205020404" pitchFamily="49" charset="0"/>
              </a:rPr>
              <a:t>% Update priors</a:t>
            </a:r>
          </a:p>
          <a:p>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pri</a:t>
            </a:r>
            <a:r>
              <a:rPr lang="en-US" altLang="zh-TW" sz="1600" dirty="0">
                <a:solidFill>
                  <a:srgbClr val="000000"/>
                </a:solidFill>
                <a:latin typeface="Courier New" panose="02070309020205020404" pitchFamily="49" charset="0"/>
              </a:rPr>
              <a:t> = mean(q,1);   </a:t>
            </a:r>
          </a:p>
          <a:p>
            <a:r>
              <a:rPr lang="en-US" altLang="zh-TW" sz="1600" dirty="0">
                <a:solidFill>
                  <a:srgbClr val="000000"/>
                </a:solidFill>
                <a:latin typeface="Courier New" panose="02070309020205020404" pitchFamily="49" charset="0"/>
              </a:rPr>
              <a:t>    </a:t>
            </a:r>
            <a:r>
              <a:rPr lang="en-US" altLang="zh-TW" sz="1600" dirty="0">
                <a:solidFill>
                  <a:srgbClr val="028009"/>
                </a:solidFill>
                <a:latin typeface="Courier New" panose="02070309020205020404" pitchFamily="49" charset="0"/>
              </a:rPr>
              <a:t>% Update </a:t>
            </a:r>
            <a:r>
              <a:rPr lang="en-US" altLang="zh-TW" sz="1600" dirty="0" err="1">
                <a:solidFill>
                  <a:srgbClr val="028009"/>
                </a:solidFill>
                <a:latin typeface="Courier New" panose="02070309020205020404" pitchFamily="49" charset="0"/>
              </a:rPr>
              <a:t>probabilites</a:t>
            </a:r>
            <a:endParaRPr lang="en-US" altLang="zh-TW" sz="1600" dirty="0">
              <a:solidFill>
                <a:srgbClr val="028009"/>
              </a:solidFill>
              <a:latin typeface="Courier New" panose="02070309020205020404" pitchFamily="49" charset="0"/>
            </a:endParaRP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for</a:t>
            </a:r>
            <a:r>
              <a:rPr lang="en-US" altLang="zh-TW" sz="1600" dirty="0">
                <a:solidFill>
                  <a:srgbClr val="000000"/>
                </a:solidFill>
                <a:latin typeface="Courier New" panose="02070309020205020404" pitchFamily="49" charset="0"/>
              </a:rPr>
              <a:t> k = 1:K</a:t>
            </a:r>
          </a:p>
          <a:p>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pkd</a:t>
            </a:r>
            <a:r>
              <a:rPr lang="en-US" altLang="zh-TW" sz="1600" dirty="0">
                <a:solidFill>
                  <a:srgbClr val="000000"/>
                </a:solidFill>
                <a:latin typeface="Courier New" panose="02070309020205020404" pitchFamily="49" charset="0"/>
              </a:rPr>
              <a:t>(k,:) = (alpha - 1 + sum(</a:t>
            </a:r>
            <a:r>
              <a:rPr lang="en-US" altLang="zh-TW" sz="1600" dirty="0" err="1">
                <a:solidFill>
                  <a:srgbClr val="000000"/>
                </a:solidFill>
                <a:latin typeface="Courier New" panose="02070309020205020404" pitchFamily="49" charset="0"/>
              </a:rPr>
              <a:t>repmat</a:t>
            </a:r>
            <a:r>
              <a:rPr lang="en-US" altLang="zh-TW" sz="1600" dirty="0">
                <a:solidFill>
                  <a:srgbClr val="000000"/>
                </a:solidFill>
                <a:latin typeface="Courier New" panose="02070309020205020404" pitchFamily="49" charset="0"/>
              </a:rPr>
              <a:t>(q(:,k),1,D).*X,1))./(alpha </a:t>
            </a:r>
            <a:r>
              <a:rPr lang="en-US" altLang="zh-TW" sz="1600" dirty="0" smtClean="0">
                <a:solidFill>
                  <a:srgbClr val="000000"/>
                </a:solidFill>
                <a:latin typeface="Courier New" panose="02070309020205020404" pitchFamily="49" charset="0"/>
              </a:rPr>
              <a:t>+beta-2+sum(q</a:t>
            </a:r>
            <a:r>
              <a:rPr lang="en-US" altLang="zh-TW" sz="1600" dirty="0">
                <a:solidFill>
                  <a:srgbClr val="000000"/>
                </a:solidFill>
                <a:latin typeface="Courier New" panose="02070309020205020404" pitchFamily="49" charset="0"/>
              </a:rPr>
              <a:t>(:,k)));</a:t>
            </a:r>
          </a:p>
          <a:p>
            <a:r>
              <a:rPr lang="en-US" altLang="zh-TW" sz="1600" dirty="0">
                <a:solidFill>
                  <a:srgbClr val="000000"/>
                </a:solidFill>
                <a:latin typeface="Courier New" panose="02070309020205020404" pitchFamily="49" charset="0"/>
              </a:rPr>
              <a:t>    </a:t>
            </a:r>
            <a:r>
              <a:rPr lang="en-US" altLang="zh-TW" sz="1600" dirty="0">
                <a:solidFill>
                  <a:srgbClr val="0E00FF"/>
                </a:solidFill>
                <a:latin typeface="Courier New" panose="02070309020205020404" pitchFamily="49" charset="0"/>
              </a:rPr>
              <a:t>end</a:t>
            </a:r>
            <a:r>
              <a:rPr lang="en-US" altLang="zh-TW" sz="1600" dirty="0">
                <a:solidFill>
                  <a:srgbClr val="000000"/>
                </a:solidFill>
                <a:latin typeface="Courier New" panose="02070309020205020404" pitchFamily="49" charset="0"/>
              </a:rPr>
              <a:t>   </a:t>
            </a:r>
          </a:p>
          <a:p>
            <a:r>
              <a:rPr lang="en-US" altLang="zh-TW" sz="1600" dirty="0" smtClean="0">
                <a:solidFill>
                  <a:srgbClr val="0E00FF"/>
                </a:solidFill>
                <a:latin typeface="Courier New" panose="02070309020205020404" pitchFamily="49" charset="0"/>
              </a:rPr>
              <a:t>end</a:t>
            </a:r>
            <a:r>
              <a:rPr lang="zh-TW" altLang="en-US" sz="1600" dirty="0" smtClean="0">
                <a:solidFill>
                  <a:srgbClr val="0E00FF"/>
                </a:solidFill>
                <a:latin typeface="Courier New" panose="02070309020205020404" pitchFamily="49" charset="0"/>
              </a:rPr>
              <a:t> </a:t>
            </a:r>
            <a:endParaRPr lang="zh-TW" altLang="en-US" sz="1600" dirty="0">
              <a:solidFill>
                <a:srgbClr val="0E00FF"/>
              </a:solidFill>
              <a:latin typeface="Courier New" panose="02070309020205020404" pitchFamily="49" charset="0"/>
            </a:endParaRPr>
          </a:p>
          <a:p>
            <a:r>
              <a:rPr lang="en-US" altLang="zh-TW" sz="1600" dirty="0">
                <a:solidFill>
                  <a:srgbClr val="028009"/>
                </a:solidFill>
                <a:latin typeface="Courier New" panose="02070309020205020404" pitchFamily="49" charset="0"/>
              </a:rPr>
              <a:t>%% Plot the bound</a:t>
            </a:r>
          </a:p>
          <a:p>
            <a:r>
              <a:rPr lang="en-US" altLang="zh-TW" sz="1600" dirty="0">
                <a:solidFill>
                  <a:srgbClr val="000000"/>
                </a:solidFill>
                <a:latin typeface="Courier New" panose="02070309020205020404" pitchFamily="49" charset="0"/>
              </a:rPr>
              <a:t>figure(2); hold </a:t>
            </a:r>
            <a:r>
              <a:rPr lang="en-US" altLang="zh-TW" sz="1600" dirty="0">
                <a:solidFill>
                  <a:srgbClr val="AA04F9"/>
                </a:solidFill>
                <a:latin typeface="Courier New" panose="02070309020205020404" pitchFamily="49" charset="0"/>
              </a:rPr>
              <a:t>off</a:t>
            </a:r>
          </a:p>
          <a:p>
            <a:r>
              <a:rPr lang="en-US" altLang="zh-TW" sz="1600" dirty="0" smtClean="0">
                <a:solidFill>
                  <a:srgbClr val="000000"/>
                </a:solidFill>
                <a:latin typeface="Courier New" panose="02070309020205020404" pitchFamily="49" charset="0"/>
              </a:rPr>
              <a:t>plot(B);</a:t>
            </a:r>
            <a:r>
              <a:rPr lang="en-US" altLang="zh-TW" sz="1600" dirty="0" err="1" smtClean="0">
                <a:solidFill>
                  <a:srgbClr val="000000"/>
                </a:solidFill>
                <a:latin typeface="Courier New" panose="02070309020205020404" pitchFamily="49" charset="0"/>
              </a:rPr>
              <a:t>xlabel</a:t>
            </a:r>
            <a:r>
              <a:rPr lang="en-US" altLang="zh-TW" sz="1600" dirty="0">
                <a:solidFill>
                  <a:srgbClr val="000000"/>
                </a:solidFill>
                <a:latin typeface="Courier New" panose="02070309020205020404" pitchFamily="49" charset="0"/>
              </a:rPr>
              <a:t>(</a:t>
            </a:r>
            <a:r>
              <a:rPr lang="en-US" altLang="zh-TW" sz="1600" dirty="0">
                <a:solidFill>
                  <a:srgbClr val="AA04F9"/>
                </a:solidFill>
                <a:latin typeface="Courier New" panose="02070309020205020404" pitchFamily="49" charset="0"/>
              </a:rPr>
              <a:t>'Iterations</a:t>
            </a:r>
            <a:r>
              <a:rPr lang="en-US" altLang="zh-TW" sz="1600" dirty="0" smtClean="0">
                <a:solidFill>
                  <a:srgbClr val="AA04F9"/>
                </a:solidFill>
                <a:latin typeface="Courier New" panose="02070309020205020404" pitchFamily="49" charset="0"/>
              </a:rPr>
              <a:t>'</a:t>
            </a:r>
            <a:r>
              <a:rPr lang="en-US" altLang="zh-TW" sz="1600" dirty="0" smtClean="0">
                <a:solidFill>
                  <a:srgbClr val="000000"/>
                </a:solidFill>
                <a:latin typeface="Courier New" panose="02070309020205020404" pitchFamily="49" charset="0"/>
              </a:rPr>
              <a:t>);</a:t>
            </a:r>
            <a:r>
              <a:rPr lang="en-US" altLang="zh-TW" sz="1600" dirty="0" err="1" smtClean="0">
                <a:solidFill>
                  <a:srgbClr val="000000"/>
                </a:solidFill>
                <a:latin typeface="Courier New" panose="02070309020205020404" pitchFamily="49" charset="0"/>
              </a:rPr>
              <a:t>ylabel</a:t>
            </a:r>
            <a:r>
              <a:rPr lang="en-US" altLang="zh-TW" sz="1600" dirty="0">
                <a:solidFill>
                  <a:srgbClr val="000000"/>
                </a:solidFill>
                <a:latin typeface="Courier New" panose="02070309020205020404" pitchFamily="49" charset="0"/>
              </a:rPr>
              <a:t>(</a:t>
            </a:r>
            <a:r>
              <a:rPr lang="en-US" altLang="zh-TW" sz="1600" dirty="0">
                <a:solidFill>
                  <a:srgbClr val="AA04F9"/>
                </a:solidFill>
                <a:latin typeface="Courier New" panose="02070309020205020404" pitchFamily="49" charset="0"/>
              </a:rPr>
              <a:t>'Bound</a:t>
            </a:r>
            <a:r>
              <a:rPr lang="en-US" altLang="zh-TW" sz="1600" dirty="0" smtClean="0">
                <a:solidFill>
                  <a:srgbClr val="AA04F9"/>
                </a:solidFill>
                <a:latin typeface="Courier New" panose="02070309020205020404" pitchFamily="49" charset="0"/>
              </a:rPr>
              <a:t>'</a:t>
            </a:r>
            <a:r>
              <a:rPr lang="en-US" altLang="zh-TW" sz="1600" dirty="0" smtClean="0">
                <a:solidFill>
                  <a:srgbClr val="000000"/>
                </a:solidFill>
                <a:latin typeface="Courier New" panose="02070309020205020404" pitchFamily="49" charset="0"/>
              </a:rPr>
              <a:t>);</a:t>
            </a:r>
            <a:endParaRPr lang="en-US" altLang="zh-TW" sz="1600" dirty="0">
              <a:solidFill>
                <a:srgbClr val="AA04F9"/>
              </a:solidFill>
              <a:latin typeface="Courier New" panose="02070309020205020404" pitchFamily="49" charset="0"/>
            </a:endParaRPr>
          </a:p>
          <a:p>
            <a:r>
              <a:rPr lang="en-US" altLang="zh-TW" sz="1600" dirty="0">
                <a:solidFill>
                  <a:srgbClr val="028009"/>
                </a:solidFill>
                <a:latin typeface="Courier New" panose="02070309020205020404" pitchFamily="49" charset="0"/>
              </a:rPr>
              <a:t>%% </a:t>
            </a:r>
            <a:r>
              <a:rPr lang="en-US" altLang="zh-TW" sz="1600" dirty="0" err="1">
                <a:solidFill>
                  <a:srgbClr val="028009"/>
                </a:solidFill>
                <a:latin typeface="Courier New" panose="02070309020205020404" pitchFamily="49" charset="0"/>
              </a:rPr>
              <a:t>Visualise</a:t>
            </a:r>
            <a:r>
              <a:rPr lang="en-US" altLang="zh-TW" sz="1600" dirty="0">
                <a:solidFill>
                  <a:srgbClr val="028009"/>
                </a:solidFill>
                <a:latin typeface="Courier New" panose="02070309020205020404" pitchFamily="49" charset="0"/>
              </a:rPr>
              <a:t> the clusters</a:t>
            </a:r>
          </a:p>
          <a:p>
            <a:r>
              <a:rPr lang="fr-FR" altLang="zh-TW" sz="1600" dirty="0" err="1">
                <a:solidFill>
                  <a:srgbClr val="000000"/>
                </a:solidFill>
                <a:latin typeface="Courier New" panose="02070309020205020404" pitchFamily="49" charset="0"/>
              </a:rPr>
              <a:t>assi</a:t>
            </a:r>
            <a:r>
              <a:rPr lang="fr-FR" altLang="zh-TW" sz="1600" dirty="0">
                <a:solidFill>
                  <a:srgbClr val="000000"/>
                </a:solidFill>
                <a:latin typeface="Courier New" panose="02070309020205020404" pitchFamily="49" charset="0"/>
              </a:rPr>
              <a:t> = (q==</a:t>
            </a:r>
            <a:r>
              <a:rPr lang="fr-FR" altLang="zh-TW" sz="1600" dirty="0" err="1">
                <a:solidFill>
                  <a:srgbClr val="000000"/>
                </a:solidFill>
                <a:latin typeface="Courier New" panose="02070309020205020404" pitchFamily="49" charset="0"/>
              </a:rPr>
              <a:t>repmat</a:t>
            </a:r>
            <a:r>
              <a:rPr lang="fr-FR" altLang="zh-TW" sz="1600" dirty="0">
                <a:solidFill>
                  <a:srgbClr val="000000"/>
                </a:solidFill>
                <a:latin typeface="Courier New" panose="02070309020205020404" pitchFamily="49" charset="0"/>
              </a:rPr>
              <a:t>(max(q,[],2),1,K));</a:t>
            </a:r>
          </a:p>
          <a:p>
            <a:r>
              <a:rPr lang="en-US" altLang="zh-TW" sz="1600" dirty="0">
                <a:solidFill>
                  <a:srgbClr val="0E00FF"/>
                </a:solidFill>
                <a:latin typeface="Courier New" panose="02070309020205020404" pitchFamily="49" charset="0"/>
              </a:rPr>
              <a:t>for</a:t>
            </a:r>
            <a:r>
              <a:rPr lang="en-US" altLang="zh-TW" sz="1600" dirty="0">
                <a:solidFill>
                  <a:srgbClr val="000000"/>
                </a:solidFill>
                <a:latin typeface="Courier New" panose="02070309020205020404" pitchFamily="49" charset="0"/>
              </a:rPr>
              <a:t> k = </a:t>
            </a:r>
            <a:r>
              <a:rPr lang="en-US" altLang="zh-TW" sz="1600" dirty="0" smtClean="0">
                <a:solidFill>
                  <a:srgbClr val="000000"/>
                </a:solidFill>
                <a:latin typeface="Courier New" panose="02070309020205020404" pitchFamily="49" charset="0"/>
              </a:rPr>
              <a:t>1:K</a:t>
            </a:r>
            <a:endParaRPr lang="en-US" altLang="zh-TW" sz="1600" dirty="0">
              <a:solidFill>
                <a:srgbClr val="028009"/>
              </a:solidFill>
              <a:latin typeface="Courier New" panose="02070309020205020404" pitchFamily="49" charset="0"/>
            </a:endParaRPr>
          </a:p>
          <a:p>
            <a:r>
              <a:rPr lang="en-US" altLang="zh-TW" sz="1600" dirty="0">
                <a:solidFill>
                  <a:srgbClr val="000000"/>
                </a:solidFill>
                <a:latin typeface="Courier New" panose="02070309020205020404" pitchFamily="49" charset="0"/>
              </a:rPr>
              <a:t>    figure(k);hold </a:t>
            </a:r>
            <a:r>
              <a:rPr lang="en-US" altLang="zh-TW" sz="1600" dirty="0" smtClean="0">
                <a:solidFill>
                  <a:srgbClr val="AA04F9"/>
                </a:solidFill>
                <a:latin typeface="Courier New" panose="02070309020205020404" pitchFamily="49" charset="0"/>
              </a:rPr>
              <a:t>off</a:t>
            </a:r>
          </a:p>
          <a:p>
            <a:r>
              <a:rPr lang="en-US" altLang="zh-TW" sz="1600" dirty="0">
                <a:solidFill>
                  <a:srgbClr val="AA04F9"/>
                </a:solidFill>
                <a:latin typeface="Courier New" panose="02070309020205020404" pitchFamily="49" charset="0"/>
              </a:rPr>
              <a:t> </a:t>
            </a:r>
            <a:r>
              <a:rPr lang="en-US" altLang="zh-TW" sz="1600" dirty="0" smtClean="0">
                <a:solidFill>
                  <a:srgbClr val="AA04F9"/>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imagesc</a:t>
            </a:r>
            <a:r>
              <a:rPr lang="en-US" altLang="zh-TW" sz="1600" dirty="0" smtClean="0">
                <a:solidFill>
                  <a:srgbClr val="000000"/>
                </a:solidFill>
                <a:latin typeface="Courier New" panose="02070309020205020404" pitchFamily="49" charset="0"/>
              </a:rPr>
              <a:t>(X(</a:t>
            </a:r>
            <a:r>
              <a:rPr lang="en-US" altLang="zh-TW" sz="1600" dirty="0" err="1" smtClean="0">
                <a:solidFill>
                  <a:srgbClr val="000000"/>
                </a:solidFill>
                <a:latin typeface="Courier New" panose="02070309020205020404" pitchFamily="49" charset="0"/>
              </a:rPr>
              <a:t>assi</a:t>
            </a:r>
            <a:r>
              <a:rPr lang="en-US" altLang="zh-TW" sz="1600" dirty="0">
                <a:solidFill>
                  <a:srgbClr val="000000"/>
                </a:solidFill>
                <a:latin typeface="Courier New" panose="02070309020205020404" pitchFamily="49" charset="0"/>
              </a:rPr>
              <a:t>(:,k</a:t>
            </a:r>
            <a:r>
              <a:rPr lang="en-US" altLang="zh-TW" sz="1600" dirty="0" smtClean="0">
                <a:solidFill>
                  <a:srgbClr val="000000"/>
                </a:solidFill>
                <a:latin typeface="Courier New" panose="02070309020205020404" pitchFamily="49" charset="0"/>
              </a:rPr>
              <a:t>),:));</a:t>
            </a:r>
            <a:r>
              <a:rPr lang="en-US" altLang="zh-TW" sz="1600" dirty="0" err="1" smtClean="0">
                <a:solidFill>
                  <a:srgbClr val="000000"/>
                </a:solidFill>
                <a:latin typeface="Courier New" panose="02070309020205020404" pitchFamily="49" charset="0"/>
              </a:rPr>
              <a:t>ti</a:t>
            </a:r>
            <a:r>
              <a:rPr lang="en-US" altLang="zh-TW" sz="1600" dirty="0" smtClean="0">
                <a:solidFill>
                  <a:srgbClr val="000000"/>
                </a:solidFill>
                <a:latin typeface="Courier New" panose="02070309020205020404" pitchFamily="49" charset="0"/>
              </a:rPr>
              <a:t> </a:t>
            </a:r>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sprintf</a:t>
            </a:r>
            <a:r>
              <a:rPr lang="en-US" altLang="zh-TW" sz="1600" dirty="0">
                <a:solidFill>
                  <a:srgbClr val="000000"/>
                </a:solidFill>
                <a:latin typeface="Courier New" panose="02070309020205020404" pitchFamily="49" charset="0"/>
              </a:rPr>
              <a:t>(</a:t>
            </a:r>
            <a:r>
              <a:rPr lang="en-US" altLang="zh-TW" sz="1600" dirty="0">
                <a:solidFill>
                  <a:srgbClr val="AA04F9"/>
                </a:solidFill>
                <a:latin typeface="Courier New" panose="02070309020205020404" pitchFamily="49" charset="0"/>
              </a:rPr>
              <a:t>'Cluster: %</a:t>
            </a:r>
            <a:r>
              <a:rPr lang="en-US" altLang="zh-TW" sz="1600" dirty="0" err="1">
                <a:solidFill>
                  <a:srgbClr val="AA04F9"/>
                </a:solidFill>
                <a:latin typeface="Courier New" panose="02070309020205020404" pitchFamily="49" charset="0"/>
              </a:rPr>
              <a:t>g'</a:t>
            </a:r>
            <a:r>
              <a:rPr lang="en-US" altLang="zh-TW" sz="1600" dirty="0" err="1">
                <a:solidFill>
                  <a:srgbClr val="000000"/>
                </a:solidFill>
                <a:latin typeface="Courier New" panose="02070309020205020404" pitchFamily="49" charset="0"/>
              </a:rPr>
              <a:t>,k</a:t>
            </a:r>
            <a:r>
              <a:rPr lang="en-US" altLang="zh-TW" sz="1600" dirty="0" smtClean="0">
                <a:solidFill>
                  <a:srgbClr val="000000"/>
                </a:solidFill>
                <a:latin typeface="Courier New" panose="02070309020205020404" pitchFamily="49" charset="0"/>
              </a:rPr>
              <a:t>); title(</a:t>
            </a:r>
            <a:r>
              <a:rPr lang="en-US" altLang="zh-TW" sz="1600" dirty="0" err="1" smtClean="0">
                <a:solidFill>
                  <a:srgbClr val="000000"/>
                </a:solidFill>
                <a:latin typeface="Courier New" panose="02070309020205020404" pitchFamily="49" charset="0"/>
              </a:rPr>
              <a:t>ti</a:t>
            </a:r>
            <a:r>
              <a:rPr lang="en-US" altLang="zh-TW" sz="1600" dirty="0">
                <a:solidFill>
                  <a:srgbClr val="000000"/>
                </a:solidFill>
                <a:latin typeface="Courier New" panose="02070309020205020404" pitchFamily="49" charset="0"/>
              </a:rPr>
              <a:t>);</a:t>
            </a:r>
          </a:p>
          <a:p>
            <a:r>
              <a:rPr lang="en-US" altLang="zh-TW" sz="1600" dirty="0" smtClean="0">
                <a:solidFill>
                  <a:srgbClr val="0E00FF"/>
                </a:solidFill>
                <a:latin typeface="Courier New" panose="02070309020205020404" pitchFamily="49" charset="0"/>
              </a:rPr>
              <a:t>end</a:t>
            </a:r>
            <a:endParaRPr lang="zh-TW" altLang="en-US" sz="1600" dirty="0">
              <a:solidFill>
                <a:srgbClr val="0E00FF"/>
              </a:solidFill>
              <a:latin typeface="Courier New" panose="02070309020205020404" pitchFamily="49" charset="0"/>
            </a:endParaRPr>
          </a:p>
          <a:p>
            <a:r>
              <a:rPr lang="en-US" altLang="zh-TW" sz="1600" dirty="0">
                <a:solidFill>
                  <a:srgbClr val="028009"/>
                </a:solidFill>
                <a:latin typeface="Courier New" panose="02070309020205020404" pitchFamily="49" charset="0"/>
              </a:rPr>
              <a:t>%% Image the q values</a:t>
            </a:r>
          </a:p>
          <a:p>
            <a:r>
              <a:rPr lang="en-US" altLang="zh-TW" sz="1600" dirty="0">
                <a:solidFill>
                  <a:srgbClr val="028009"/>
                </a:solidFill>
                <a:latin typeface="Courier New" panose="02070309020205020404" pitchFamily="49" charset="0"/>
              </a:rPr>
              <a:t>% Note that because the data are in order, we should see clear block</a:t>
            </a:r>
          </a:p>
          <a:p>
            <a:r>
              <a:rPr lang="en-US" altLang="zh-TW" sz="1600" dirty="0">
                <a:solidFill>
                  <a:srgbClr val="028009"/>
                </a:solidFill>
                <a:latin typeface="Courier New" panose="02070309020205020404" pitchFamily="49" charset="0"/>
              </a:rPr>
              <a:t>% structure.  It won't be perfect: our clusters were randomly generated so</a:t>
            </a:r>
          </a:p>
          <a:p>
            <a:r>
              <a:rPr lang="en-US" altLang="zh-TW" sz="1600" dirty="0">
                <a:solidFill>
                  <a:srgbClr val="028009"/>
                </a:solidFill>
                <a:latin typeface="Courier New" panose="02070309020205020404" pitchFamily="49" charset="0"/>
              </a:rPr>
              <a:t>% there is no </a:t>
            </a:r>
            <a:r>
              <a:rPr lang="en-US" altLang="zh-TW" sz="1600" dirty="0" err="1">
                <a:solidFill>
                  <a:srgbClr val="028009"/>
                </a:solidFill>
                <a:latin typeface="Courier New" panose="02070309020205020404" pitchFamily="49" charset="0"/>
              </a:rPr>
              <a:t>gaurantee</a:t>
            </a:r>
            <a:r>
              <a:rPr lang="en-US" altLang="zh-TW" sz="1600" dirty="0">
                <a:solidFill>
                  <a:srgbClr val="028009"/>
                </a:solidFill>
                <a:latin typeface="Courier New" panose="02070309020205020404" pitchFamily="49" charset="0"/>
              </a:rPr>
              <a:t> that they are particularly different.</a:t>
            </a:r>
          </a:p>
          <a:p>
            <a:r>
              <a:rPr lang="en-US" altLang="zh-TW" sz="1600" dirty="0">
                <a:solidFill>
                  <a:srgbClr val="000000"/>
                </a:solidFill>
                <a:latin typeface="Courier New" panose="02070309020205020404" pitchFamily="49" charset="0"/>
              </a:rPr>
              <a:t>figure(6);hold </a:t>
            </a:r>
            <a:r>
              <a:rPr lang="en-US" altLang="zh-TW" sz="1600" dirty="0">
                <a:solidFill>
                  <a:srgbClr val="AA04F9"/>
                </a:solidFill>
                <a:latin typeface="Courier New" panose="02070309020205020404" pitchFamily="49" charset="0"/>
              </a:rPr>
              <a:t>off</a:t>
            </a:r>
          </a:p>
          <a:p>
            <a:r>
              <a:rPr lang="en-US" altLang="zh-TW" sz="1600" dirty="0" err="1">
                <a:solidFill>
                  <a:srgbClr val="000000"/>
                </a:solidFill>
                <a:latin typeface="Courier New" panose="02070309020205020404" pitchFamily="49" charset="0"/>
              </a:rPr>
              <a:t>imagesc</a:t>
            </a:r>
            <a:r>
              <a:rPr lang="en-US" altLang="zh-TW" sz="1600" dirty="0">
                <a:solidFill>
                  <a:srgbClr val="000000"/>
                </a:solidFill>
                <a:latin typeface="Courier New" panose="02070309020205020404" pitchFamily="49" charset="0"/>
              </a:rPr>
              <a:t>(q</a:t>
            </a:r>
            <a:r>
              <a:rPr lang="en-US" altLang="zh-TW" sz="1600" dirty="0" smtClean="0">
                <a:solidFill>
                  <a:srgbClr val="000000"/>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xlabel</a:t>
            </a:r>
            <a:r>
              <a:rPr lang="en-US" altLang="zh-TW" sz="1600" dirty="0">
                <a:solidFill>
                  <a:srgbClr val="000000"/>
                </a:solidFill>
                <a:latin typeface="Courier New" panose="02070309020205020404" pitchFamily="49" charset="0"/>
              </a:rPr>
              <a:t>(</a:t>
            </a:r>
            <a:r>
              <a:rPr lang="en-US" altLang="zh-TW" sz="1600" dirty="0">
                <a:solidFill>
                  <a:srgbClr val="AA04F9"/>
                </a:solidFill>
                <a:latin typeface="Courier New" panose="02070309020205020404" pitchFamily="49" charset="0"/>
              </a:rPr>
              <a:t>'Cluster</a:t>
            </a:r>
            <a:r>
              <a:rPr lang="en-US" altLang="zh-TW" sz="1600" dirty="0" smtClean="0">
                <a:solidFill>
                  <a:srgbClr val="AA04F9"/>
                </a:solidFill>
                <a:latin typeface="Courier New" panose="02070309020205020404" pitchFamily="49" charset="0"/>
              </a:rPr>
              <a:t>'</a:t>
            </a:r>
            <a:r>
              <a:rPr lang="en-US" altLang="zh-TW" sz="1600" dirty="0" smtClean="0">
                <a:solidFill>
                  <a:srgbClr val="000000"/>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ylabel</a:t>
            </a:r>
            <a:r>
              <a:rPr lang="en-US" altLang="zh-TW" sz="1600" dirty="0">
                <a:solidFill>
                  <a:srgbClr val="000000"/>
                </a:solidFill>
                <a:latin typeface="Courier New" panose="02070309020205020404" pitchFamily="49" charset="0"/>
              </a:rPr>
              <a:t>(</a:t>
            </a:r>
            <a:r>
              <a:rPr lang="en-US" altLang="zh-TW" sz="1600" dirty="0">
                <a:solidFill>
                  <a:srgbClr val="AA04F9"/>
                </a:solidFill>
                <a:latin typeface="Courier New" panose="02070309020205020404" pitchFamily="49" charset="0"/>
              </a:rPr>
              <a:t>'Object'</a:t>
            </a:r>
            <a:r>
              <a:rPr lang="en-US" altLang="zh-TW" sz="1600" dirty="0">
                <a:solidFill>
                  <a:srgbClr val="000000"/>
                </a:solidFill>
                <a:latin typeface="Courier New" panose="02070309020205020404" pitchFamily="49" charset="0"/>
              </a:rPr>
              <a:t>);</a:t>
            </a:r>
          </a:p>
          <a:p>
            <a:r>
              <a:rPr lang="en-US" altLang="zh-TW" sz="1600" dirty="0">
                <a:solidFill>
                  <a:srgbClr val="000000"/>
                </a:solidFill>
                <a:latin typeface="Courier New" panose="02070309020205020404" pitchFamily="49" charset="0"/>
              </a:rPr>
              <a:t>figure(7);hold </a:t>
            </a:r>
            <a:r>
              <a:rPr lang="en-US" altLang="zh-TW" sz="1600" dirty="0">
                <a:solidFill>
                  <a:srgbClr val="AA04F9"/>
                </a:solidFill>
                <a:latin typeface="Courier New" panose="02070309020205020404" pitchFamily="49" charset="0"/>
              </a:rPr>
              <a:t>off</a:t>
            </a:r>
          </a:p>
          <a:p>
            <a:r>
              <a:rPr lang="en-US" altLang="zh-TW" sz="1600" dirty="0" err="1">
                <a:solidFill>
                  <a:srgbClr val="000000"/>
                </a:solidFill>
                <a:latin typeface="Courier New" panose="02070309020205020404" pitchFamily="49" charset="0"/>
              </a:rPr>
              <a:t>imagesc</a:t>
            </a:r>
            <a:r>
              <a:rPr lang="en-US" altLang="zh-TW" sz="1600" dirty="0">
                <a:solidFill>
                  <a:srgbClr val="000000"/>
                </a:solidFill>
                <a:latin typeface="Courier New" panose="02070309020205020404" pitchFamily="49" charset="0"/>
              </a:rPr>
              <a:t>(</a:t>
            </a:r>
            <a:r>
              <a:rPr lang="en-US" altLang="zh-TW" sz="1600" dirty="0" err="1">
                <a:solidFill>
                  <a:srgbClr val="000000"/>
                </a:solidFill>
                <a:latin typeface="Courier New" panose="02070309020205020404" pitchFamily="49" charset="0"/>
              </a:rPr>
              <a:t>assi</a:t>
            </a:r>
            <a:r>
              <a:rPr lang="en-US" altLang="zh-TW" sz="1600" dirty="0" smtClean="0">
                <a:solidFill>
                  <a:srgbClr val="000000"/>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xlabel</a:t>
            </a:r>
            <a:r>
              <a:rPr lang="en-US" altLang="zh-TW" sz="1600" dirty="0">
                <a:solidFill>
                  <a:srgbClr val="000000"/>
                </a:solidFill>
                <a:latin typeface="Courier New" panose="02070309020205020404" pitchFamily="49" charset="0"/>
              </a:rPr>
              <a:t>(</a:t>
            </a:r>
            <a:r>
              <a:rPr lang="en-US" altLang="zh-TW" sz="1600" dirty="0">
                <a:solidFill>
                  <a:srgbClr val="AA04F9"/>
                </a:solidFill>
                <a:latin typeface="Courier New" panose="02070309020205020404" pitchFamily="49" charset="0"/>
              </a:rPr>
              <a:t>'Cluster</a:t>
            </a:r>
            <a:r>
              <a:rPr lang="en-US" altLang="zh-TW" sz="1600" dirty="0" smtClean="0">
                <a:solidFill>
                  <a:srgbClr val="AA04F9"/>
                </a:solidFill>
                <a:latin typeface="Courier New" panose="02070309020205020404" pitchFamily="49" charset="0"/>
              </a:rPr>
              <a:t>'</a:t>
            </a:r>
            <a:r>
              <a:rPr lang="en-US" altLang="zh-TW" sz="1600" dirty="0" smtClean="0">
                <a:solidFill>
                  <a:srgbClr val="000000"/>
                </a:solidFill>
                <a:latin typeface="Courier New" panose="02070309020205020404" pitchFamily="49" charset="0"/>
              </a:rPr>
              <a:t>); </a:t>
            </a:r>
            <a:r>
              <a:rPr lang="en-US" altLang="zh-TW" sz="1600" dirty="0" err="1" smtClean="0">
                <a:solidFill>
                  <a:srgbClr val="000000"/>
                </a:solidFill>
                <a:latin typeface="Courier New" panose="02070309020205020404" pitchFamily="49" charset="0"/>
              </a:rPr>
              <a:t>ylabel</a:t>
            </a:r>
            <a:r>
              <a:rPr lang="en-US" altLang="zh-TW" sz="1600" dirty="0">
                <a:solidFill>
                  <a:srgbClr val="000000"/>
                </a:solidFill>
                <a:latin typeface="Courier New" panose="02070309020205020404" pitchFamily="49" charset="0"/>
              </a:rPr>
              <a:t>(</a:t>
            </a:r>
            <a:r>
              <a:rPr lang="en-US" altLang="zh-TW" sz="1600" dirty="0">
                <a:solidFill>
                  <a:srgbClr val="AA04F9"/>
                </a:solidFill>
                <a:latin typeface="Courier New" panose="02070309020205020404" pitchFamily="49" charset="0"/>
              </a:rPr>
              <a:t>'Object'</a:t>
            </a:r>
            <a:r>
              <a:rPr lang="en-US" altLang="zh-TW" sz="1600" dirty="0">
                <a:solidFill>
                  <a:srgbClr val="000000"/>
                </a:solidFill>
                <a:latin typeface="Courier New" panose="02070309020205020404" pitchFamily="49" charset="0"/>
              </a:rPr>
              <a:t>);</a:t>
            </a:r>
            <a:endParaRPr lang="zh-TW" altLang="en-US" sz="1600" dirty="0"/>
          </a:p>
        </p:txBody>
      </p:sp>
    </p:spTree>
    <p:extLst>
      <p:ext uri="{BB962C8B-B14F-4D97-AF65-F5344CB8AC3E}">
        <p14:creationId xmlns:p14="http://schemas.microsoft.com/office/powerpoint/2010/main" val="1924444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584775"/>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132768" y="0"/>
            <a:ext cx="381974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K-Means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Algorithm</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304800" y="646330"/>
                <a:ext cx="11785599" cy="4671792"/>
              </a:xfrm>
              <a:prstGeom prst="rect">
                <a:avLst/>
              </a:prstGeom>
            </p:spPr>
            <p:txBody>
              <a:bodyPr wrap="square">
                <a:spAutoFit/>
              </a:bodyPr>
              <a:lstStyle/>
              <a:p>
                <a:pPr marL="514350" indent="-514350">
                  <a:buFont typeface="+mj-lt"/>
                  <a:buAutoNum type="arabicPeriod"/>
                </a:pPr>
                <a:r>
                  <a:rPr lang="en-US" altLang="zh-TW" sz="2800" dirty="0" smtClean="0">
                    <a:latin typeface="Times New Roman" panose="02020603050405020304" pitchFamily="18" charset="0"/>
                    <a:cs typeface="Times New Roman" panose="02020603050405020304" pitchFamily="18" charset="0"/>
                  </a:rPr>
                  <a:t>Starting with initial random </a:t>
                </a:r>
                <a:r>
                  <a:rPr lang="en-US" altLang="zh-TW" sz="2800" dirty="0">
                    <a:latin typeface="Times New Roman" panose="02020603050405020304" pitchFamily="18" charset="0"/>
                    <a:cs typeface="Times New Roman" panose="02020603050405020304" pitchFamily="18" charset="0"/>
                  </a:rPr>
                  <a:t>values for the cluster means,</a:t>
                </a:r>
                <a:r>
                  <a:rPr lang="en-US" altLang="zh-TW" sz="28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srgbClr val="000000"/>
                            </a:solidFill>
                            <a:latin typeface="Cambria Math" panose="02040503050406030204" pitchFamily="18" charset="0"/>
                            <a:ea typeface="Cambria Math" panose="02040503050406030204" pitchFamily="18" charset="0"/>
                          </a:rPr>
                          <m:t>𝝁</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srgbClr val="000000"/>
                            </a:solidFill>
                            <a:latin typeface="Cambria Math" panose="02040503050406030204" pitchFamily="18" charset="0"/>
                            <a:ea typeface="Cambria Math" panose="02040503050406030204" pitchFamily="18" charset="0"/>
                          </a:rPr>
                          <m:t>𝝁</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srgbClr val="000000"/>
                            </a:solidFill>
                            <a:latin typeface="Cambria Math" panose="02040503050406030204" pitchFamily="18" charset="0"/>
                            <a:ea typeface="Cambria Math" panose="02040503050406030204" pitchFamily="18" charset="0"/>
                          </a:rPr>
                          <m:t>𝝁</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b>
                    </m:sSub>
                  </m:oMath>
                </a14:m>
                <a:endParaRPr lang="en-US" altLang="zh-TW" sz="2800" dirty="0" smtClean="0">
                  <a:solidFill>
                    <a:prstClr val="black"/>
                  </a:solidFill>
                  <a:ea typeface="Cambria Math" panose="02040503050406030204" pitchFamily="18" charset="0"/>
                  <a:cs typeface="Times New Roman" panose="02020603050405020304" pitchFamily="18" charset="0"/>
                </a:endParaRPr>
              </a:p>
              <a:p>
                <a:pPr marL="514350" indent="-514350">
                  <a:buFont typeface="+mj-lt"/>
                  <a:buAutoNum type="arabicPeriod"/>
                </a:pPr>
                <a:endParaRPr lang="en-US" altLang="zh-TW" sz="2800" dirty="0" smtClean="0">
                  <a:solidFill>
                    <a:prstClr val="black"/>
                  </a:solidFill>
                  <a:ea typeface="Cambria Math" panose="02040503050406030204" pitchFamily="18" charset="0"/>
                  <a:cs typeface="Times New Roman" panose="02020603050405020304" pitchFamily="18" charset="0"/>
                </a:endParaRPr>
              </a:p>
              <a:p>
                <a:pPr marL="514350" indent="-514350">
                  <a:buFont typeface="+mj-lt"/>
                  <a:buAutoNum type="arabicPeriod"/>
                </a:pPr>
                <a:r>
                  <a:rPr lang="en-US" altLang="zh-TW" sz="2800" dirty="0" smtClean="0">
                    <a:latin typeface="Times New Roman" panose="02020603050405020304" pitchFamily="18" charset="0"/>
                    <a:cs typeface="Times New Roman" panose="02020603050405020304" pitchFamily="18" charset="0"/>
                  </a:rPr>
                  <a:t>For </a:t>
                </a:r>
                <a:r>
                  <a:rPr lang="en-US" altLang="zh-TW" sz="2800" dirty="0">
                    <a:latin typeface="Times New Roman" panose="02020603050405020304" pitchFamily="18" charset="0"/>
                    <a:cs typeface="Times New Roman" panose="02020603050405020304" pitchFamily="18" charset="0"/>
                  </a:rPr>
                  <a:t>each data object,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find </a:t>
                </a:r>
                <a:r>
                  <a:rPr lang="en-US" altLang="zh-TW" sz="2800" i="1" dirty="0">
                    <a:latin typeface="Times New Roman" panose="02020603050405020304" pitchFamily="18" charset="0"/>
                    <a:cs typeface="Times New Roman" panose="02020603050405020304" pitchFamily="18" charset="0"/>
                  </a:rPr>
                  <a:t>k</a:t>
                </a:r>
                <a:r>
                  <a:rPr lang="en-US" altLang="zh-TW" sz="2800" dirty="0">
                    <a:latin typeface="Times New Roman" panose="02020603050405020304" pitchFamily="18" charset="0"/>
                    <a:cs typeface="Times New Roman" panose="02020603050405020304" pitchFamily="18" charset="0"/>
                  </a:rPr>
                  <a:t> that </a:t>
                </a:r>
                <a:r>
                  <a:rPr lang="en-US" altLang="zh-TW" sz="2800" dirty="0" smtClean="0">
                    <a:latin typeface="Times New Roman" panose="02020603050405020304" pitchFamily="18" charset="0"/>
                    <a:cs typeface="Times New Roman" panose="02020603050405020304" pitchFamily="18" charset="0"/>
                  </a:rPr>
                  <a:t>minimizes </a:t>
                </a:r>
                <a14:m>
                  <m:oMath xmlns:m="http://schemas.openxmlformats.org/officeDocument/2006/math">
                    <m:sSup>
                      <m:sSup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srgbClr val="000000"/>
                                </a:solidFill>
                                <a:latin typeface="Cambria Math" panose="02040503050406030204" pitchFamily="18" charset="0"/>
                                <a:ea typeface="Cambria Math" panose="02040503050406030204" pitchFamily="18" charset="0"/>
                              </a:rPr>
                              <m:t>𝝁</m:t>
                            </m:r>
                          </m:e>
                          <m:sub>
                            <m:r>
                              <a:rPr lang="en-US" altLang="zh-TW" sz="2800" b="0" i="1" smtClean="0">
                                <a:solidFill>
                                  <a:srgbClr val="000000"/>
                                </a:solidFill>
                                <a:latin typeface="Cambria Math" panose="02040503050406030204" pitchFamily="18" charset="0"/>
                                <a:ea typeface="Cambria Math" panose="02040503050406030204" pitchFamily="18" charset="0"/>
                              </a:rPr>
                              <m:t>𝑘</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𝑇</m:t>
                        </m:r>
                      </m:sup>
                    </m:sSup>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srgbClr val="000000"/>
                            </a:solidFill>
                            <a:latin typeface="Cambria Math" panose="02040503050406030204" pitchFamily="18" charset="0"/>
                            <a:ea typeface="Cambria Math" panose="02040503050406030204" pitchFamily="18" charset="0"/>
                          </a:rPr>
                          <m:t>𝝁</m:t>
                        </m:r>
                      </m:e>
                      <m:sub>
                        <m:r>
                          <a:rPr lang="en-US" altLang="zh-TW" sz="2800" i="1">
                            <a:solidFill>
                              <a:srgbClr val="000000"/>
                            </a:solidFill>
                            <a:latin typeface="Cambria Math" panose="02040503050406030204" pitchFamily="18" charset="0"/>
                            <a:ea typeface="Cambria Math" panose="02040503050406030204" pitchFamily="18" charset="0"/>
                          </a:rPr>
                          <m:t>𝑘</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800" dirty="0" smtClean="0">
                    <a:latin typeface="Times New Roman" panose="02020603050405020304" pitchFamily="18" charset="0"/>
                    <a:cs typeface="Times New Roman" panose="02020603050405020304" pitchFamily="18" charset="0"/>
                  </a:rPr>
                  <a:t> </a:t>
                </a:r>
              </a:p>
              <a:p>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i.e. </a:t>
                </a:r>
                <a:r>
                  <a:rPr lang="en-US" altLang="zh-TW" sz="2800" dirty="0" smtClean="0">
                    <a:latin typeface="Times New Roman" panose="02020603050405020304" pitchFamily="18" charset="0"/>
                    <a:cs typeface="Times New Roman" panose="02020603050405020304" pitchFamily="18" charset="0"/>
                  </a:rPr>
                  <a:t>find the </a:t>
                </a:r>
                <a:r>
                  <a:rPr lang="en-US" altLang="zh-TW" sz="2800" dirty="0">
                    <a:latin typeface="Times New Roman" panose="02020603050405020304" pitchFamily="18" charset="0"/>
                    <a:cs typeface="Times New Roman" panose="02020603050405020304" pitchFamily="18" charset="0"/>
                  </a:rPr>
                  <a:t>closest cluster mean) and set </a:t>
                </a:r>
                <a14:m>
                  <m:oMath xmlns:m="http://schemas.openxmlformats.org/officeDocument/2006/math">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r>
                      <a:rPr lang="en-US" altLang="zh-TW" sz="2800" b="0" i="1" smtClean="0">
                        <a:solidFill>
                          <a:srgbClr val="000000"/>
                        </a:solidFill>
                        <a:latin typeface="Cambria Math" panose="02040503050406030204" pitchFamily="18" charset="0"/>
                        <a:ea typeface="Cambria Math" panose="02040503050406030204" pitchFamily="18" charset="0"/>
                      </a:rPr>
                      <m:t>=1</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and </a:t>
                </a:r>
                <a:r>
                  <a:rPr lang="en-US" altLang="zh-TW" sz="2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r>
                      <a:rPr lang="en-US" altLang="zh-TW" sz="2800" i="1">
                        <a:solidFill>
                          <a:srgbClr val="000000"/>
                        </a:solidFill>
                        <a:latin typeface="Cambria Math" panose="02040503050406030204" pitchFamily="18" charset="0"/>
                        <a:ea typeface="Cambria Math" panose="02040503050406030204" pitchFamily="18" charset="0"/>
                      </a:rPr>
                      <m:t>=</m:t>
                    </m:r>
                    <m:r>
                      <a:rPr lang="en-US" altLang="zh-TW" sz="2800" b="0" i="1" smtClean="0">
                        <a:solidFill>
                          <a:srgbClr val="000000"/>
                        </a:solidFill>
                        <a:latin typeface="Cambria Math" panose="02040503050406030204" pitchFamily="18" charset="0"/>
                        <a:ea typeface="Cambria Math" panose="02040503050406030204" pitchFamily="18" charset="0"/>
                      </a:rPr>
                      <m:t>0, ∀</m:t>
                    </m:r>
                    <m:r>
                      <a:rPr lang="en-US" altLang="zh-TW" sz="2800" b="0" i="1" smtClean="0">
                        <a:solidFill>
                          <a:srgbClr val="000000"/>
                        </a:solidFill>
                        <a:latin typeface="Cambria Math" panose="02040503050406030204" pitchFamily="18" charset="0"/>
                        <a:ea typeface="Cambria Math" panose="02040503050406030204" pitchFamily="18" charset="0"/>
                      </a:rPr>
                      <m:t>𝑗</m:t>
                    </m:r>
                    <m:r>
                      <a:rPr lang="en-US" altLang="zh-TW" sz="2800" b="0" i="1" smtClean="0">
                        <a:solidFill>
                          <a:srgbClr val="000000"/>
                        </a:solidFill>
                        <a:latin typeface="Cambria Math" panose="02040503050406030204" pitchFamily="18" charset="0"/>
                        <a:ea typeface="Cambria Math" panose="02040503050406030204" pitchFamily="18" charset="0"/>
                      </a:rPr>
                      <m:t>≠</m:t>
                    </m:r>
                    <m:r>
                      <a:rPr lang="en-US" altLang="zh-TW" sz="2800" b="0" i="1" smtClean="0">
                        <a:solidFill>
                          <a:srgbClr val="000000"/>
                        </a:solidFill>
                        <a:latin typeface="Cambria Math" panose="02040503050406030204" pitchFamily="18" charset="0"/>
                        <a:ea typeface="Cambria Math" panose="02040503050406030204" pitchFamily="18" charset="0"/>
                      </a:rPr>
                      <m:t>𝑘</m:t>
                    </m:r>
                  </m:oMath>
                </a14:m>
                <a:r>
                  <a:rPr lang="en-US" altLang="zh-TW" sz="2800" dirty="0" smtClean="0">
                    <a:latin typeface="Times New Roman" panose="02020603050405020304" pitchFamily="18" charset="0"/>
                    <a:cs typeface="Times New Roman" panose="02020603050405020304" pitchFamily="18" charset="0"/>
                  </a:rPr>
                  <a:t>.</a:t>
                </a:r>
              </a:p>
              <a:p>
                <a:endParaRPr lang="en-US" altLang="zh-TW" sz="2800" dirty="0">
                  <a:latin typeface="Times New Roman" panose="02020603050405020304" pitchFamily="18" charset="0"/>
                  <a:cs typeface="Times New Roman" panose="02020603050405020304" pitchFamily="18" charset="0"/>
                </a:endParaRPr>
              </a:p>
              <a:p>
                <a:pPr marL="514350" indent="-514350">
                  <a:buAutoNum type="arabicPeriod" startAt="3"/>
                </a:pPr>
                <a:r>
                  <a:rPr lang="en-US" altLang="zh-TW" sz="2800" dirty="0" smtClean="0">
                    <a:latin typeface="Times New Roman" panose="02020603050405020304" pitchFamily="18" charset="0"/>
                    <a:cs typeface="Times New Roman" panose="02020603050405020304" pitchFamily="18" charset="0"/>
                  </a:rPr>
                  <a:t>If </a:t>
                </a:r>
                <a:r>
                  <a:rPr lang="en-US" altLang="zh-TW" sz="2800" dirty="0">
                    <a:latin typeface="Times New Roman" panose="02020603050405020304" pitchFamily="18" charset="0"/>
                    <a:cs typeface="Times New Roman" panose="02020603050405020304" pitchFamily="18" charset="0"/>
                  </a:rPr>
                  <a:t>all of the assignments (</a:t>
                </a:r>
                <a14:m>
                  <m:oMath xmlns:m="http://schemas.openxmlformats.org/officeDocument/2006/math">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oMath>
                </a14:m>
                <a:r>
                  <a:rPr lang="en-US" altLang="zh-TW" sz="2800" dirty="0">
                    <a:latin typeface="Times New Roman" panose="02020603050405020304" pitchFamily="18" charset="0"/>
                    <a:cs typeface="Times New Roman" panose="02020603050405020304" pitchFamily="18" charset="0"/>
                  </a:rPr>
                  <a:t>) are unchanged from the previous iteration, </a:t>
                </a:r>
                <a:r>
                  <a:rPr lang="en-US" altLang="zh-TW" sz="2800" dirty="0" smtClean="0">
                    <a:latin typeface="Times New Roman" panose="02020603050405020304" pitchFamily="18" charset="0"/>
                    <a:cs typeface="Times New Roman" panose="02020603050405020304" pitchFamily="18" charset="0"/>
                  </a:rPr>
                  <a:t>stop.</a:t>
                </a:r>
              </a:p>
              <a:p>
                <a:pPr marL="514350" indent="-514350">
                  <a:buAutoNum type="arabicPeriod" startAt="3"/>
                </a:pPr>
                <a:endParaRPr lang="en-US" altLang="zh-TW" sz="2800" dirty="0">
                  <a:latin typeface="Times New Roman" panose="02020603050405020304" pitchFamily="18" charset="0"/>
                  <a:cs typeface="Times New Roman" panose="02020603050405020304" pitchFamily="18" charset="0"/>
                </a:endParaRPr>
              </a:p>
              <a:p>
                <a:pPr marL="514350" indent="-514350">
                  <a:buAutoNum type="arabicPeriod" startAt="3"/>
                </a:pPr>
                <a:r>
                  <a:rPr lang="en-US" altLang="zh-TW" sz="2800" dirty="0" smtClean="0">
                    <a:latin typeface="Times New Roman" panose="02020603050405020304" pitchFamily="18" charset="0"/>
                    <a:cs typeface="Times New Roman" panose="02020603050405020304" pitchFamily="18" charset="0"/>
                  </a:rPr>
                  <a:t>Update </a:t>
                </a:r>
                <a:r>
                  <a:rPr lang="en-US" altLang="zh-TW" sz="2800" dirty="0">
                    <a:latin typeface="Times New Roman" panose="02020603050405020304" pitchFamily="18" charset="0"/>
                    <a:cs typeface="Times New Roman" panose="02020603050405020304" pitchFamily="18" charset="0"/>
                  </a:rPr>
                  <a:t>each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1" i="1">
                            <a:solidFill>
                              <a:srgbClr val="000000"/>
                            </a:solidFill>
                            <a:latin typeface="Cambria Math" panose="02040503050406030204" pitchFamily="18" charset="0"/>
                            <a:ea typeface="Cambria Math" panose="02040503050406030204" pitchFamily="18" charset="0"/>
                          </a:rPr>
                          <m:t>𝝁</m:t>
                        </m:r>
                      </m:e>
                      <m:sub>
                        <m:r>
                          <a:rPr lang="en-US" altLang="zh-TW" sz="2800" i="1">
                            <a:solidFill>
                              <a:srgbClr val="000000"/>
                            </a:solidFill>
                            <a:latin typeface="Cambria Math" panose="02040503050406030204" pitchFamily="18" charset="0"/>
                            <a:ea typeface="Cambria Math" panose="02040503050406030204" pitchFamily="18" charset="0"/>
                          </a:rPr>
                          <m:t>𝑘</m:t>
                        </m:r>
                      </m:sub>
                    </m:sSub>
                    <m:r>
                      <a:rPr lang="en-US" altLang="zh-TW" sz="2800" b="0" i="1" smtClean="0">
                        <a:solidFill>
                          <a:srgbClr val="000000"/>
                        </a:solidFill>
                        <a:latin typeface="Cambria Math" panose="02040503050406030204" pitchFamily="18" charset="0"/>
                        <a:ea typeface="Cambria Math" panose="02040503050406030204" pitchFamily="18" charset="0"/>
                      </a:rPr>
                      <m:t>=</m:t>
                    </m:r>
                    <m:f>
                      <m:f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supHide m:val="on"/>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up/>
                          <m:e>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e>
                        </m:nary>
                      </m:num>
                      <m:den>
                        <m:nary>
                          <m:naryPr>
                            <m:chr m:val="∑"/>
                            <m:supHide m:val="on"/>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up/>
                          <m:e>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e>
                        </m:nary>
                      </m:den>
                    </m:f>
                  </m:oMath>
                </a14:m>
                <a:r>
                  <a:rPr lang="en-US" altLang="zh-TW" sz="2800" dirty="0" smtClean="0">
                    <a:latin typeface="Times New Roman" panose="02020603050405020304" pitchFamily="18" charset="0"/>
                    <a:cs typeface="Times New Roman" panose="02020603050405020304" pitchFamily="18" charset="0"/>
                  </a:rPr>
                  <a:t>.</a:t>
                </a:r>
              </a:p>
              <a:p>
                <a:pPr marL="514350" indent="-514350">
                  <a:buAutoNum type="arabicPeriod" startAt="3"/>
                </a:pPr>
                <a:endParaRPr lang="en-US" altLang="zh-TW" sz="2800" dirty="0">
                  <a:latin typeface="Times New Roman" panose="02020603050405020304" pitchFamily="18" charset="0"/>
                  <a:cs typeface="Times New Roman" panose="02020603050405020304" pitchFamily="18" charset="0"/>
                </a:endParaRPr>
              </a:p>
              <a:p>
                <a:pPr marL="514350" indent="-514350">
                  <a:buAutoNum type="arabicPeriod" startAt="3"/>
                </a:pPr>
                <a:r>
                  <a:rPr lang="en-US" altLang="zh-TW" sz="2800" dirty="0" smtClean="0">
                    <a:latin typeface="Times New Roman" panose="02020603050405020304" pitchFamily="18" charset="0"/>
                    <a:cs typeface="Times New Roman" panose="02020603050405020304" pitchFamily="18" charset="0"/>
                  </a:rPr>
                  <a:t>Return </a:t>
                </a:r>
                <a:r>
                  <a:rPr lang="en-US" altLang="zh-TW" sz="2800" dirty="0">
                    <a:latin typeface="Times New Roman" panose="02020603050405020304" pitchFamily="18" charset="0"/>
                    <a:cs typeface="Times New Roman" panose="02020603050405020304" pitchFamily="18" charset="0"/>
                  </a:rPr>
                  <a:t>to </a:t>
                </a:r>
                <a:r>
                  <a:rPr lang="en-US" altLang="zh-TW" sz="2800" dirty="0" smtClean="0">
                    <a:latin typeface="Times New Roman" panose="02020603050405020304" pitchFamily="18" charset="0"/>
                    <a:cs typeface="Times New Roman" panose="02020603050405020304" pitchFamily="18" charset="0"/>
                  </a:rPr>
                  <a:t>2.</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646330"/>
                <a:ext cx="11785599" cy="4671792"/>
              </a:xfrm>
              <a:prstGeom prst="rect">
                <a:avLst/>
              </a:prstGeom>
              <a:blipFill>
                <a:blip r:embed="rId2"/>
                <a:stretch>
                  <a:fillRect l="-931" t="-1436" r="-1811" b="-274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32472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537850" y="0"/>
            <a:ext cx="3963118" cy="3175469"/>
          </a:xfrm>
          <a:prstGeom prst="rect">
            <a:avLst/>
          </a:prstGeom>
        </p:spPr>
      </p:pic>
      <p:pic>
        <p:nvPicPr>
          <p:cNvPr id="12" name="Picture 11"/>
          <p:cNvPicPr>
            <a:picLocks noChangeAspect="1"/>
          </p:cNvPicPr>
          <p:nvPr/>
        </p:nvPicPr>
        <p:blipFill>
          <a:blip r:embed="rId3"/>
          <a:stretch>
            <a:fillRect/>
          </a:stretch>
        </p:blipFill>
        <p:spPr>
          <a:xfrm>
            <a:off x="6577719" y="31457"/>
            <a:ext cx="4123159" cy="3246582"/>
          </a:xfrm>
          <a:prstGeom prst="rect">
            <a:avLst/>
          </a:prstGeom>
        </p:spPr>
      </p:pic>
      <p:pic>
        <p:nvPicPr>
          <p:cNvPr id="13" name="Picture 12"/>
          <p:cNvPicPr>
            <a:picLocks noChangeAspect="1"/>
          </p:cNvPicPr>
          <p:nvPr/>
        </p:nvPicPr>
        <p:blipFill>
          <a:blip r:embed="rId4"/>
          <a:stretch>
            <a:fillRect/>
          </a:stretch>
        </p:blipFill>
        <p:spPr>
          <a:xfrm>
            <a:off x="2475346" y="3278039"/>
            <a:ext cx="4088127" cy="3390927"/>
          </a:xfrm>
          <a:prstGeom prst="rect">
            <a:avLst/>
          </a:prstGeom>
        </p:spPr>
      </p:pic>
      <p:pic>
        <p:nvPicPr>
          <p:cNvPr id="14" name="Picture 13"/>
          <p:cNvPicPr>
            <a:picLocks noChangeAspect="1"/>
          </p:cNvPicPr>
          <p:nvPr/>
        </p:nvPicPr>
        <p:blipFill>
          <a:blip r:embed="rId5"/>
          <a:stretch>
            <a:fillRect/>
          </a:stretch>
        </p:blipFill>
        <p:spPr>
          <a:xfrm>
            <a:off x="6577719" y="3311070"/>
            <a:ext cx="4123159" cy="3324863"/>
          </a:xfrm>
          <a:prstGeom prst="rect">
            <a:avLst/>
          </a:prstGeom>
        </p:spPr>
      </p:pic>
      <p:sp>
        <p:nvSpPr>
          <p:cNvPr id="2" name="Rectangle 1"/>
          <p:cNvSpPr/>
          <p:nvPr/>
        </p:nvSpPr>
        <p:spPr>
          <a:xfrm>
            <a:off x="157018" y="510370"/>
            <a:ext cx="1705916" cy="400110"/>
          </a:xfrm>
          <a:prstGeom prst="rect">
            <a:avLst/>
          </a:prstGeom>
        </p:spPr>
        <p:txBody>
          <a:bodyPr wrap="none">
            <a:spAutoFit/>
          </a:bodyPr>
          <a:lstStyle/>
          <a:p>
            <a:r>
              <a:rPr lang="en-US" altLang="zh-TW" sz="2000" dirty="0">
                <a:solidFill>
                  <a:srgbClr val="0000FF"/>
                </a:solidFill>
                <a:latin typeface="Times New Roman" panose="02020603050405020304" pitchFamily="18" charset="0"/>
                <a:cs typeface="Times New Roman" panose="02020603050405020304" pitchFamily="18" charset="0"/>
              </a:rPr>
              <a:t>the </a:t>
            </a:r>
            <a:r>
              <a:rPr lang="en-US" altLang="zh-TW" sz="2000" dirty="0" smtClean="0">
                <a:solidFill>
                  <a:srgbClr val="0000FF"/>
                </a:solidFill>
                <a:latin typeface="Times New Roman" panose="02020603050405020304" pitchFamily="18" charset="0"/>
                <a:cs typeface="Times New Roman" panose="02020603050405020304" pitchFamily="18" charset="0"/>
              </a:rPr>
              <a:t>binary data</a:t>
            </a:r>
            <a:endParaRPr lang="en-US" altLang="zh-TW" sz="2000"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57018" y="3976090"/>
                <a:ext cx="2225964" cy="929678"/>
              </a:xfrm>
              <a:prstGeom prst="rect">
                <a:avLst/>
              </a:prstGeom>
            </p:spPr>
            <p:txBody>
              <a:bodyPr wrap="square">
                <a:spAutoFit/>
              </a:bodyPr>
              <a:lstStyle/>
              <a:p>
                <a:r>
                  <a:rPr lang="en-US" altLang="zh-TW" dirty="0" smtClean="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i="1">
                            <a:solidFill>
                              <a:srgbClr val="FF00FF"/>
                            </a:solidFill>
                            <a:latin typeface="Cambria Math" panose="02040503050406030204" pitchFamily="18" charset="0"/>
                            <a:cs typeface="Times New Roman" panose="02020603050405020304" pitchFamily="18" charset="0"/>
                          </a:rPr>
                          <m:t>𝑞</m:t>
                        </m:r>
                      </m:e>
                      <m:sub>
                        <m:r>
                          <a:rPr lang="en-US" altLang="zh-TW" i="1">
                            <a:solidFill>
                              <a:srgbClr val="FF00FF"/>
                            </a:solidFill>
                            <a:latin typeface="Cambria Math" panose="02040503050406030204" pitchFamily="18" charset="0"/>
                            <a:cs typeface="Times New Roman" panose="02020603050405020304" pitchFamily="18" charset="0"/>
                          </a:rPr>
                          <m:t>𝑛𝑘</m:t>
                        </m:r>
                      </m:sub>
                    </m:sSub>
                    <m:r>
                      <a:rPr lang="en-US" altLang="zh-TW" i="1">
                        <a:latin typeface="Cambria Math" panose="02040503050406030204" pitchFamily="18" charset="0"/>
                        <a:cs typeface="Times New Roman" panose="02020603050405020304" pitchFamily="18" charset="0"/>
                      </a:rPr>
                      <m:t>=</m:t>
                    </m:r>
                  </m:oMath>
                </a14:m>
                <a:endParaRPr lang="en-US" altLang="zh-TW" i="1" dirty="0" smtClean="0">
                  <a:latin typeface="Cambria Math" panose="02040503050406030204" pitchFamily="18" charset="0"/>
                  <a:cs typeface="Times New Roman" panose="02020603050405020304" pitchFamily="18" charset="0"/>
                </a:endParaRPr>
              </a:p>
              <a:p>
                <a:r>
                  <a:rPr lang="en-US" altLang="zh-TW" dirty="0" smtClean="0">
                    <a:cs typeface="Times New Roman" panose="02020603050405020304" pitchFamily="18" charset="0"/>
                  </a:rPr>
                  <a:t> </a:t>
                </a:r>
                <a14:m>
                  <m:oMath xmlns:m="http://schemas.openxmlformats.org/officeDocument/2006/math">
                    <m:f>
                      <m:fPr>
                        <m:ctrlPr>
                          <a:rPr lang="en-US" altLang="zh-TW" i="1">
                            <a:latin typeface="Cambria Math" panose="02040503050406030204" pitchFamily="18" charset="0"/>
                            <a:cs typeface="Times New Roman" panose="02020603050405020304" pitchFamily="18" charset="0"/>
                          </a:rPr>
                        </m:ctrlPr>
                      </m:fPr>
                      <m:num>
                        <m:r>
                          <a:rPr lang="en-US" altLang="zh-TW"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i="1">
                            <a:solidFill>
                              <a:srgbClr val="0000FF"/>
                            </a:solidFill>
                            <a:latin typeface="Cambria Math" panose="02040503050406030204" pitchFamily="18" charset="0"/>
                            <a:cs typeface="Times New Roman" panose="02020603050405020304" pitchFamily="18" charset="0"/>
                          </a:rPr>
                          <m:t>𝑝</m:t>
                        </m:r>
                        <m:d>
                          <m:dPr>
                            <m:ctrlPr>
                              <a:rPr lang="en-US" altLang="zh-TW" i="1">
                                <a:solidFill>
                                  <a:srgbClr val="0000FF"/>
                                </a:solidFill>
                                <a:latin typeface="Cambria Math" panose="02040503050406030204" pitchFamily="18" charset="0"/>
                                <a:cs typeface="Times New Roman" panose="02020603050405020304" pitchFamily="18" charset="0"/>
                              </a:rPr>
                            </m:ctrlPr>
                          </m:dPr>
                          <m:e>
                            <m:sSub>
                              <m:sSubPr>
                                <m:ctrlP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i="1">
                                    <a:latin typeface="Cambria Math" panose="02040503050406030204" pitchFamily="18" charset="0"/>
                                    <a:cs typeface="Times New Roman" panose="02020603050405020304" pitchFamily="18" charset="0"/>
                                  </a:rPr>
                                </m:ctrlPr>
                              </m:sSubPr>
                              <m:e>
                                <m:r>
                                  <a:rPr lang="en-US" altLang="zh-TW" b="1" i="1">
                                    <a:latin typeface="Cambria Math" panose="02040503050406030204" pitchFamily="18" charset="0"/>
                                    <a:cs typeface="Times New Roman" panose="02020603050405020304" pitchFamily="18" charset="0"/>
                                  </a:rPr>
                                  <m:t>𝒑</m:t>
                                </m:r>
                              </m:e>
                              <m:sub>
                                <m:r>
                                  <a:rPr lang="en-US" altLang="zh-TW" i="1">
                                    <a:latin typeface="Cambria Math" panose="02040503050406030204" pitchFamily="18" charset="0"/>
                                    <a:cs typeface="Times New Roman" panose="02020603050405020304" pitchFamily="18" charset="0"/>
                                  </a:rPr>
                                  <m:t>𝑘</m:t>
                                </m:r>
                              </m:sub>
                            </m:sSub>
                          </m:e>
                        </m:d>
                      </m:num>
                      <m:den>
                        <m:nary>
                          <m:naryPr>
                            <m:chr m:val="∑"/>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i="1">
                                <a:latin typeface="Cambria Math" panose="02040503050406030204" pitchFamily="18" charset="0"/>
                                <a:ea typeface="Cambria Math" panose="02040503050406030204" pitchFamily="18" charset="0"/>
                                <a:cs typeface="Times New Roman" panose="02020603050405020304" pitchFamily="18" charset="0"/>
                              </a:rPr>
                              <m:t>𝑗</m:t>
                            </m:r>
                            <m:r>
                              <a:rPr lang="en-US" altLang="zh-TW"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ea typeface="Cambria Math" panose="02040503050406030204" pitchFamily="18" charset="0"/>
                                <a:cs typeface="Times New Roman" panose="02020603050405020304" pitchFamily="18" charset="0"/>
                              </a:rPr>
                              <m:t>𝐾</m:t>
                            </m:r>
                          </m:sup>
                          <m:e>
                            <m:r>
                              <a:rPr lang="en-US" altLang="zh-TW"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𝑛𝑗</m:t>
                                </m:r>
                              </m:sub>
                            </m:sSub>
                            <m:r>
                              <a:rPr lang="en-US" altLang="zh-TW"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i="1">
                                <a:solidFill>
                                  <a:srgbClr val="0000FF"/>
                                </a:solidFill>
                                <a:latin typeface="Cambria Math" panose="02040503050406030204" pitchFamily="18" charset="0"/>
                                <a:cs typeface="Times New Roman" panose="02020603050405020304" pitchFamily="18" charset="0"/>
                              </a:rPr>
                              <m:t>𝑝</m:t>
                            </m:r>
                            <m:d>
                              <m:dPr>
                                <m:ctrlPr>
                                  <a:rPr lang="en-US" altLang="zh-TW" i="1">
                                    <a:solidFill>
                                      <a:srgbClr val="0000FF"/>
                                    </a:solidFill>
                                    <a:latin typeface="Cambria Math" panose="02040503050406030204" pitchFamily="18" charset="0"/>
                                    <a:cs typeface="Times New Roman" panose="02020603050405020304" pitchFamily="18" charset="0"/>
                                  </a:rPr>
                                </m:ctrlPr>
                              </m:dPr>
                              <m:e>
                                <m:sSub>
                                  <m:sSubPr>
                                    <m:ctrlP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i="1">
                                        <a:latin typeface="Cambria Math" panose="02040503050406030204" pitchFamily="18" charset="0"/>
                                        <a:cs typeface="Times New Roman" panose="02020603050405020304" pitchFamily="18" charset="0"/>
                                      </a:rPr>
                                    </m:ctrlPr>
                                  </m:sSubPr>
                                  <m:e>
                                    <m:r>
                                      <a:rPr lang="en-US" altLang="zh-TW" b="1" i="1">
                                        <a:latin typeface="Cambria Math" panose="02040503050406030204" pitchFamily="18" charset="0"/>
                                        <a:cs typeface="Times New Roman" panose="02020603050405020304" pitchFamily="18" charset="0"/>
                                      </a:rPr>
                                      <m:t>𝒑</m:t>
                                    </m:r>
                                  </m:e>
                                  <m:sub>
                                    <m:r>
                                      <a:rPr lang="en-US" altLang="zh-TW" i="1">
                                        <a:latin typeface="Cambria Math" panose="02040503050406030204" pitchFamily="18" charset="0"/>
                                        <a:cs typeface="Times New Roman" panose="02020603050405020304" pitchFamily="18" charset="0"/>
                                      </a:rPr>
                                      <m:t>𝑗</m:t>
                                    </m:r>
                                  </m:sub>
                                </m:sSub>
                              </m:e>
                            </m:d>
                          </m:e>
                        </m:nary>
                      </m:den>
                    </m:f>
                  </m:oMath>
                </a14:m>
                <a:endParaRPr lang="zh-TW" altLang="en-US" dirty="0"/>
              </a:p>
            </p:txBody>
          </p:sp>
        </mc:Choice>
        <mc:Fallback xmlns="">
          <p:sp>
            <p:nvSpPr>
              <p:cNvPr id="3" name="Rectangle 2"/>
              <p:cNvSpPr>
                <a:spLocks noRot="1" noChangeAspect="1" noMove="1" noResize="1" noEditPoints="1" noAdjustHandles="1" noChangeArrowheads="1" noChangeShapeType="1" noTextEdit="1"/>
              </p:cNvSpPr>
              <p:nvPr/>
            </p:nvSpPr>
            <p:spPr>
              <a:xfrm>
                <a:off x="157018" y="3976090"/>
                <a:ext cx="2225964" cy="92967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0715124" y="4039537"/>
                <a:ext cx="1557414" cy="802784"/>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Cluste</a:t>
                </a:r>
                <a:r>
                  <a:rPr lang="en-US" altLang="zh-TW" sz="2000" dirty="0" smtClean="0">
                    <a:cs typeface="Times New Roman" panose="02020603050405020304" pitchFamily="18" charset="0"/>
                  </a:rPr>
                  <a:t>r=</a:t>
                </a:r>
              </a:p>
              <a:p>
                <a:pPr/>
                <a14:m>
                  <m:oMathPara xmlns:m="http://schemas.openxmlformats.org/officeDocument/2006/math">
                    <m:oMathParaPr>
                      <m:jc m:val="centerGroup"/>
                    </m:oMathParaPr>
                    <m:oMath xmlns:m="http://schemas.openxmlformats.org/officeDocument/2006/math">
                      <m:func>
                        <m:funcPr>
                          <m:ctrlPr>
                            <a:rPr lang="en-US" altLang="zh-TW" sz="2000" i="1" smtClean="0">
                              <a:latin typeface="Cambria Math" panose="02040503050406030204" pitchFamily="18" charset="0"/>
                              <a:cs typeface="Times New Roman" panose="02020603050405020304" pitchFamily="18" charset="0"/>
                            </a:rPr>
                          </m:ctrlPr>
                        </m:funcPr>
                        <m:fName>
                          <m:r>
                            <m:rPr>
                              <m:sty m:val="p"/>
                            </m:rPr>
                            <a:rPr lang="en-US" altLang="zh-TW" sz="2000" b="0" i="0" smtClean="0">
                              <a:latin typeface="Cambria Math" panose="02040503050406030204" pitchFamily="18" charset="0"/>
                              <a:cs typeface="Times New Roman" panose="02020603050405020304" pitchFamily="18" charset="0"/>
                            </a:rPr>
                            <m:t>arg</m:t>
                          </m:r>
                          <m:limLow>
                            <m:limLowPr>
                              <m:ctrlPr>
                                <a:rPr lang="en-US" altLang="zh-TW" sz="2000" i="1" smtClean="0">
                                  <a:latin typeface="Cambria Math" panose="02040503050406030204" pitchFamily="18" charset="0"/>
                                  <a:cs typeface="Times New Roman" panose="02020603050405020304" pitchFamily="18" charset="0"/>
                                </a:rPr>
                              </m:ctrlPr>
                            </m:limLowPr>
                            <m:e>
                              <m:r>
                                <m:rPr>
                                  <m:sty m:val="p"/>
                                </m:rPr>
                                <a:rPr lang="en-US" altLang="zh-TW" sz="2000" i="0" smtClean="0">
                                  <a:latin typeface="Cambria Math" panose="02040503050406030204" pitchFamily="18" charset="0"/>
                                  <a:cs typeface="Times New Roman" panose="02020603050405020304" pitchFamily="18" charset="0"/>
                                </a:rPr>
                                <m:t>max</m:t>
                              </m:r>
                            </m:e>
                            <m:lim>
                              <m:r>
                                <a:rPr lang="en-US" altLang="zh-TW" sz="2000" b="0" i="1" smtClean="0">
                                  <a:latin typeface="Cambria Math" panose="02040503050406030204" pitchFamily="18" charset="0"/>
                                  <a:cs typeface="Times New Roman" panose="02020603050405020304" pitchFamily="18" charset="0"/>
                                </a:rPr>
                                <m:t>𝑘</m:t>
                              </m:r>
                            </m:lim>
                          </m:limLow>
                        </m:fNa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e>
                      </m:func>
                    </m:oMath>
                  </m:oMathPara>
                </a14:m>
                <a:endParaRPr lang="zh-TW" alt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10715124" y="4039537"/>
                <a:ext cx="1557414" cy="802784"/>
              </a:xfrm>
              <a:prstGeom prst="rect">
                <a:avLst/>
              </a:prstGeom>
              <a:blipFill>
                <a:blip r:embed="rId7"/>
                <a:stretch>
                  <a:fillRect l="-4314" t="-5344" b="-152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22296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632" y="0"/>
            <a:ext cx="3811877" cy="3241336"/>
          </a:xfrm>
          <a:prstGeom prst="rect">
            <a:avLst/>
          </a:prstGeom>
        </p:spPr>
      </p:pic>
      <p:pic>
        <p:nvPicPr>
          <p:cNvPr id="5" name="Picture 4"/>
          <p:cNvPicPr>
            <a:picLocks noChangeAspect="1"/>
          </p:cNvPicPr>
          <p:nvPr/>
        </p:nvPicPr>
        <p:blipFill>
          <a:blip r:embed="rId3"/>
          <a:stretch>
            <a:fillRect/>
          </a:stretch>
        </p:blipFill>
        <p:spPr>
          <a:xfrm>
            <a:off x="3953812" y="58568"/>
            <a:ext cx="3807619" cy="3124200"/>
          </a:xfrm>
          <a:prstGeom prst="rect">
            <a:avLst/>
          </a:prstGeom>
        </p:spPr>
      </p:pic>
      <p:pic>
        <p:nvPicPr>
          <p:cNvPr id="6" name="Picture 5"/>
          <p:cNvPicPr>
            <a:picLocks noChangeAspect="1"/>
          </p:cNvPicPr>
          <p:nvPr/>
        </p:nvPicPr>
        <p:blipFill>
          <a:blip r:embed="rId4"/>
          <a:stretch>
            <a:fillRect/>
          </a:stretch>
        </p:blipFill>
        <p:spPr>
          <a:xfrm>
            <a:off x="7989306" y="58568"/>
            <a:ext cx="3775477" cy="3182768"/>
          </a:xfrm>
          <a:prstGeom prst="rect">
            <a:avLst/>
          </a:prstGeom>
        </p:spPr>
      </p:pic>
      <p:pic>
        <p:nvPicPr>
          <p:cNvPr id="7" name="Picture 6"/>
          <p:cNvPicPr>
            <a:picLocks noChangeAspect="1"/>
          </p:cNvPicPr>
          <p:nvPr/>
        </p:nvPicPr>
        <p:blipFill>
          <a:blip r:embed="rId5"/>
          <a:stretch>
            <a:fillRect/>
          </a:stretch>
        </p:blipFill>
        <p:spPr>
          <a:xfrm>
            <a:off x="76632" y="3398982"/>
            <a:ext cx="3811877" cy="3213454"/>
          </a:xfrm>
          <a:prstGeom prst="rect">
            <a:avLst/>
          </a:prstGeom>
        </p:spPr>
      </p:pic>
      <p:pic>
        <p:nvPicPr>
          <p:cNvPr id="8" name="Picture 7"/>
          <p:cNvPicPr>
            <a:picLocks noChangeAspect="1"/>
          </p:cNvPicPr>
          <p:nvPr/>
        </p:nvPicPr>
        <p:blipFill>
          <a:blip r:embed="rId6"/>
          <a:stretch>
            <a:fillRect/>
          </a:stretch>
        </p:blipFill>
        <p:spPr>
          <a:xfrm>
            <a:off x="3953812" y="3353924"/>
            <a:ext cx="3841877" cy="3258512"/>
          </a:xfrm>
          <a:prstGeom prst="rect">
            <a:avLst/>
          </a:prstGeom>
        </p:spPr>
      </p:pic>
    </p:spTree>
    <p:extLst>
      <p:ext uri="{BB962C8B-B14F-4D97-AF65-F5344CB8AC3E}">
        <p14:creationId xmlns:p14="http://schemas.microsoft.com/office/powerpoint/2010/main" val="3123149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59089" y="0"/>
            <a:ext cx="4551054" cy="584775"/>
          </a:xfrm>
          <a:prstGeom prst="rect">
            <a:avLst/>
          </a:prstGeom>
        </p:spPr>
        <p:txBody>
          <a:bodyPr wrap="none">
            <a:spAutoFit/>
          </a:bodyPr>
          <a:lstStyle/>
          <a:p>
            <a:r>
              <a:rPr lang="en-US" altLang="zh-TW" sz="3200" b="1" dirty="0">
                <a:latin typeface="Times New Roman" panose="02020603050405020304" pitchFamily="18" charset="0"/>
                <a:cs typeface="Times New Roman" panose="02020603050405020304" pitchFamily="18" charset="0"/>
              </a:rPr>
              <a:t>MAP </a:t>
            </a:r>
            <a:r>
              <a:rPr lang="en-US" altLang="zh-TW" sz="3200" b="1" dirty="0" smtClean="0">
                <a:latin typeface="Times New Roman" panose="02020603050405020304" pitchFamily="18" charset="0"/>
                <a:cs typeface="Times New Roman" panose="02020603050405020304" pitchFamily="18" charset="0"/>
              </a:rPr>
              <a:t>Estimates </a:t>
            </a:r>
            <a:r>
              <a:rPr lang="en-US" altLang="zh-TW" sz="3200" b="1" dirty="0">
                <a:latin typeface="Times New Roman" panose="02020603050405020304" pitchFamily="18" charset="0"/>
                <a:cs typeface="Times New Roman" panose="02020603050405020304" pitchFamily="18" charset="0"/>
              </a:rPr>
              <a:t>with EM</a:t>
            </a:r>
            <a:endParaRPr lang="zh-TW" altLang="en-US" sz="3200" b="1" dirty="0">
              <a:latin typeface="Times New Roman" panose="02020603050405020304" pitchFamily="18" charset="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360218" y="686184"/>
                <a:ext cx="11351491" cy="6379823"/>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If we have a limited quantity of data, it is useful </a:t>
                </a:r>
                <a:r>
                  <a:rPr lang="en-US" altLang="zh-TW" sz="2800" dirty="0">
                    <a:latin typeface="Times New Roman" panose="02020603050405020304" pitchFamily="18" charset="0"/>
                    <a:cs typeface="Times New Roman" panose="02020603050405020304" pitchFamily="18" charset="0"/>
                  </a:rPr>
                  <a:t>to </a:t>
                </a:r>
                <a:r>
                  <a:rPr lang="en-US" altLang="zh-TW" sz="2800" dirty="0" smtClean="0">
                    <a:latin typeface="Times New Roman" panose="02020603050405020304" pitchFamily="18" charset="0"/>
                    <a:cs typeface="Times New Roman" panose="02020603050405020304" pitchFamily="18" charset="0"/>
                  </a:rPr>
                  <a:t>regularize the </a:t>
                </a:r>
                <a:r>
                  <a:rPr lang="en-US" altLang="zh-TW" sz="2800" dirty="0">
                    <a:latin typeface="Times New Roman" panose="02020603050405020304" pitchFamily="18" charset="0"/>
                    <a:cs typeface="Times New Roman" panose="02020603050405020304" pitchFamily="18" charset="0"/>
                  </a:rPr>
                  <a:t>parameter estimates obtained via EM. </a:t>
                </a: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can multiply </a:t>
                </a:r>
                <a:r>
                  <a:rPr lang="en-US" altLang="zh-TW" sz="2800" dirty="0">
                    <a:latin typeface="Times New Roman" panose="02020603050405020304" pitchFamily="18" charset="0"/>
                    <a:cs typeface="Times New Roman" panose="02020603050405020304" pitchFamily="18" charset="0"/>
                  </a:rPr>
                  <a:t>the likelihood by suitable prior densities for the parameters and </a:t>
                </a:r>
                <a:r>
                  <a:rPr lang="en-US" altLang="zh-TW" sz="2800" dirty="0" smtClean="0">
                    <a:latin typeface="Times New Roman" panose="02020603050405020304" pitchFamily="18" charset="0"/>
                    <a:cs typeface="Times New Roman" panose="02020603050405020304" pitchFamily="18" charset="0"/>
                  </a:rPr>
                  <a:t>obtain the </a:t>
                </a:r>
                <a:r>
                  <a:rPr lang="en-US" altLang="zh-TW" sz="2800" dirty="0">
                    <a:latin typeface="Times New Roman" panose="02020603050405020304" pitchFamily="18" charset="0"/>
                    <a:cs typeface="Times New Roman" panose="02020603050405020304" pitchFamily="18" charset="0"/>
                  </a:rPr>
                  <a:t>MAP estimate </a:t>
                </a: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I</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n </a:t>
                </a:r>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the binary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example, </a:t>
                </a:r>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we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may </a:t>
                </a:r>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use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beta prior </a:t>
                </a:r>
                <a14:m>
                  <m:oMath xmlns:m="http://schemas.openxmlformats.org/officeDocument/2006/math">
                    <m:r>
                      <a:rPr lang="en-US" altLang="zh-TW" sz="2400" i="1">
                        <a:solidFill>
                          <a:prstClr val="black"/>
                        </a:solidFill>
                        <a:latin typeface="Cambria Math" panose="02040503050406030204" pitchFamily="18" charset="0"/>
                        <a:cs typeface="Times New Roman" panose="02020603050405020304" pitchFamily="18" charset="0"/>
                      </a:rPr>
                      <m:t>𝑝</m:t>
                    </m:r>
                    <m:r>
                      <a:rPr lang="en-US" altLang="zh-TW" sz="2400" i="1">
                        <a:solidFill>
                          <a:prstClr val="black"/>
                        </a:solidFill>
                        <a:latin typeface="Cambria Math" panose="02040503050406030204" pitchFamily="18" charset="0"/>
                        <a:cs typeface="Times New Roman" panose="02020603050405020304" pitchFamily="18" charset="0"/>
                      </a:rPr>
                      <m:t>(</m:t>
                    </m:r>
                    <m:r>
                      <a:rPr lang="en-US" altLang="zh-TW" sz="2400" i="1">
                        <a:solidFill>
                          <a:prstClr val="black"/>
                        </a:solidFill>
                        <a:latin typeface="Cambria Math" panose="02040503050406030204" pitchFamily="18" charset="0"/>
                        <a:cs typeface="Times New Roman" panose="02020603050405020304" pitchFamily="18" charset="0"/>
                      </a:rPr>
                      <m:t>𝑟</m:t>
                    </m:r>
                    <m:r>
                      <a:rPr lang="en-US" altLang="zh-TW" sz="2400" i="1">
                        <a:solidFill>
                          <a:prstClr val="black"/>
                        </a:solidFill>
                        <a:latin typeface="Cambria Math" panose="02040503050406030204" pitchFamily="18" charset="0"/>
                        <a:cs typeface="Times New Roman" panose="02020603050405020304" pitchFamily="18" charset="0"/>
                      </a:rPr>
                      <m:t>)=</m:t>
                    </m:r>
                    <m:f>
                      <m:fPr>
                        <m:ctrlPr>
                          <a:rPr lang="en-US" altLang="zh-TW" sz="2400" i="1">
                            <a:solidFill>
                              <a:prstClr val="black"/>
                            </a:solidFill>
                            <a:latin typeface="Cambria Math" panose="02040503050406030204" pitchFamily="18" charset="0"/>
                            <a:cs typeface="Times New Roman" panose="02020603050405020304" pitchFamily="18" charset="0"/>
                          </a:rPr>
                        </m:ctrlPr>
                      </m:fPr>
                      <m:num>
                        <m:r>
                          <m:rPr>
                            <m:sty m:val="p"/>
                          </m:rPr>
                          <a:rPr lang="el-GR" altLang="zh-TW" sz="2400" i="1">
                            <a:solidFill>
                              <a:prstClr val="black"/>
                            </a:solidFill>
                            <a:latin typeface="Cambria Math" panose="02040503050406030204" pitchFamily="18" charset="0"/>
                            <a:cs typeface="Times New Roman" panose="02020603050405020304" pitchFamily="18" charset="0"/>
                          </a:rPr>
                          <m:t>Γ</m:t>
                        </m:r>
                        <m:r>
                          <a:rPr lang="en-US" altLang="zh-TW" sz="2400" i="1">
                            <a:solidFill>
                              <a:prstClr val="black"/>
                            </a:solidFill>
                            <a:latin typeface="Cambria Math" panose="02040503050406030204" pitchFamily="18" charset="0"/>
                            <a:cs typeface="Times New Roman" panose="02020603050405020304" pitchFamily="18" charset="0"/>
                          </a:rPr>
                          <m:t>(</m:t>
                        </m:r>
                        <m:r>
                          <a:rPr lang="zh-TW" altLang="en-US" sz="2400" i="1">
                            <a:solidFill>
                              <a:prstClr val="black"/>
                            </a:solidFill>
                            <a:latin typeface="Cambria Math" panose="02040503050406030204" pitchFamily="18" charset="0"/>
                            <a:cs typeface="Times New Roman" panose="02020603050405020304" pitchFamily="18" charset="0"/>
                          </a:rPr>
                          <m:t>𝛼</m:t>
                        </m:r>
                        <m:r>
                          <a:rPr lang="en-US" altLang="zh-TW" sz="2400" i="1">
                            <a:solidFill>
                              <a:prstClr val="black"/>
                            </a:solidFill>
                            <a:latin typeface="Cambria Math" panose="02040503050406030204" pitchFamily="18" charset="0"/>
                            <a:cs typeface="Times New Roman" panose="02020603050405020304" pitchFamily="18" charset="0"/>
                          </a:rPr>
                          <m:t>+</m:t>
                        </m:r>
                        <m:r>
                          <a:rPr lang="zh-TW" altLang="en-US" sz="2400" i="1">
                            <a:solidFill>
                              <a:prstClr val="black"/>
                            </a:solidFill>
                            <a:latin typeface="Cambria Math" panose="02040503050406030204" pitchFamily="18" charset="0"/>
                            <a:cs typeface="Times New Roman" panose="02020603050405020304" pitchFamily="18" charset="0"/>
                          </a:rPr>
                          <m:t>𝛽</m:t>
                        </m:r>
                        <m:r>
                          <a:rPr lang="en-US" altLang="zh-TW" sz="2400" i="1">
                            <a:solidFill>
                              <a:prstClr val="black"/>
                            </a:solidFill>
                            <a:latin typeface="Cambria Math" panose="02040503050406030204" pitchFamily="18" charset="0"/>
                            <a:cs typeface="Times New Roman" panose="02020603050405020304" pitchFamily="18" charset="0"/>
                          </a:rPr>
                          <m:t>) </m:t>
                        </m:r>
                      </m:num>
                      <m:den>
                        <m:r>
                          <m:rPr>
                            <m:sty m:val="p"/>
                          </m:rPr>
                          <a:rPr lang="el-GR" altLang="zh-TW" sz="2400" i="1">
                            <a:solidFill>
                              <a:prstClr val="black"/>
                            </a:solidFill>
                            <a:latin typeface="Cambria Math" panose="02040503050406030204" pitchFamily="18" charset="0"/>
                            <a:cs typeface="Times New Roman" panose="02020603050405020304" pitchFamily="18" charset="0"/>
                          </a:rPr>
                          <m:t>Γ</m:t>
                        </m:r>
                        <m:r>
                          <a:rPr lang="en-US" altLang="zh-TW" sz="2400" i="1">
                            <a:solidFill>
                              <a:prstClr val="black"/>
                            </a:solidFill>
                            <a:latin typeface="Cambria Math" panose="02040503050406030204" pitchFamily="18" charset="0"/>
                            <a:cs typeface="Times New Roman" panose="02020603050405020304" pitchFamily="18" charset="0"/>
                          </a:rPr>
                          <m:t>(</m:t>
                        </m:r>
                        <m:r>
                          <a:rPr lang="zh-TW" altLang="en-US" sz="2400" i="1">
                            <a:solidFill>
                              <a:prstClr val="black"/>
                            </a:solidFill>
                            <a:latin typeface="Cambria Math" panose="02040503050406030204" pitchFamily="18" charset="0"/>
                            <a:cs typeface="Times New Roman" panose="02020603050405020304" pitchFamily="18" charset="0"/>
                          </a:rPr>
                          <m:t>𝛼</m:t>
                        </m:r>
                        <m:r>
                          <a:rPr lang="en-US" altLang="zh-TW" sz="2400" i="1">
                            <a:solidFill>
                              <a:prstClr val="black"/>
                            </a:solidFill>
                            <a:latin typeface="Cambria Math" panose="02040503050406030204" pitchFamily="18" charset="0"/>
                            <a:cs typeface="Times New Roman" panose="02020603050405020304" pitchFamily="18" charset="0"/>
                          </a:rPr>
                          <m:t>)</m:t>
                        </m:r>
                        <m:r>
                          <m:rPr>
                            <m:sty m:val="p"/>
                          </m:rPr>
                          <a:rPr lang="el-GR" altLang="zh-TW" sz="2400" i="1">
                            <a:solidFill>
                              <a:prstClr val="black"/>
                            </a:solidFill>
                            <a:latin typeface="Cambria Math" panose="02040503050406030204" pitchFamily="18" charset="0"/>
                            <a:cs typeface="Times New Roman" panose="02020603050405020304" pitchFamily="18" charset="0"/>
                          </a:rPr>
                          <m:t>Γ</m:t>
                        </m:r>
                        <m:r>
                          <a:rPr lang="en-US" altLang="zh-TW" sz="2400" i="1">
                            <a:solidFill>
                              <a:prstClr val="black"/>
                            </a:solidFill>
                            <a:latin typeface="Cambria Math" panose="02040503050406030204" pitchFamily="18" charset="0"/>
                            <a:cs typeface="Times New Roman" panose="02020603050405020304" pitchFamily="18" charset="0"/>
                          </a:rPr>
                          <m:t>(</m:t>
                        </m:r>
                        <m:r>
                          <a:rPr lang="zh-TW" altLang="en-US" sz="2400" i="1">
                            <a:solidFill>
                              <a:prstClr val="black"/>
                            </a:solidFill>
                            <a:latin typeface="Cambria Math" panose="02040503050406030204" pitchFamily="18" charset="0"/>
                            <a:cs typeface="Times New Roman" panose="02020603050405020304" pitchFamily="18" charset="0"/>
                          </a:rPr>
                          <m:t>𝛽</m:t>
                        </m:r>
                        <m:r>
                          <a:rPr lang="en-US" altLang="zh-TW" sz="2400" i="1">
                            <a:solidFill>
                              <a:prstClr val="black"/>
                            </a:solidFill>
                            <a:latin typeface="Cambria Math" panose="02040503050406030204" pitchFamily="18" charset="0"/>
                            <a:cs typeface="Times New Roman" panose="02020603050405020304" pitchFamily="18" charset="0"/>
                          </a:rPr>
                          <m:t>)</m:t>
                        </m:r>
                      </m:den>
                    </m:f>
                    <m:sSup>
                      <m:sSupPr>
                        <m:ctrlPr>
                          <a:rPr lang="en-US" altLang="zh-TW" sz="2400" i="1">
                            <a:solidFill>
                              <a:prstClr val="black"/>
                            </a:solidFill>
                            <a:latin typeface="Cambria Math" panose="02040503050406030204" pitchFamily="18" charset="0"/>
                            <a:cs typeface="Times New Roman" panose="02020603050405020304" pitchFamily="18" charset="0"/>
                          </a:rPr>
                        </m:ctrlPr>
                      </m:sSupPr>
                      <m:e>
                        <m:r>
                          <a:rPr lang="en-US" altLang="zh-TW" sz="2400" i="1">
                            <a:solidFill>
                              <a:prstClr val="black"/>
                            </a:solidFill>
                            <a:latin typeface="Cambria Math" panose="02040503050406030204" pitchFamily="18" charset="0"/>
                            <a:cs typeface="Times New Roman" panose="02020603050405020304" pitchFamily="18" charset="0"/>
                          </a:rPr>
                          <m:t>𝑟</m:t>
                        </m:r>
                      </m:e>
                      <m:sup>
                        <m:r>
                          <a:rPr lang="zh-TW" altLang="en-US" sz="2400" i="1">
                            <a:solidFill>
                              <a:prstClr val="black"/>
                            </a:solidFill>
                            <a:latin typeface="Cambria Math" panose="02040503050406030204" pitchFamily="18" charset="0"/>
                            <a:cs typeface="Times New Roman" panose="02020603050405020304" pitchFamily="18" charset="0"/>
                          </a:rPr>
                          <m:t>𝛼</m:t>
                        </m:r>
                        <m:r>
                          <a:rPr lang="en-US" altLang="zh-TW" sz="2400" i="1">
                            <a:solidFill>
                              <a:prstClr val="black"/>
                            </a:solidFill>
                            <a:latin typeface="Cambria Math" panose="02040503050406030204" pitchFamily="18" charset="0"/>
                            <a:cs typeface="Times New Roman" panose="02020603050405020304" pitchFamily="18" charset="0"/>
                          </a:rPr>
                          <m:t>−1</m:t>
                        </m:r>
                      </m:sup>
                    </m:sSup>
                    <m:sSup>
                      <m:sSupPr>
                        <m:ctrlPr>
                          <a:rPr lang="en-US" altLang="zh-TW" sz="2400" i="1">
                            <a:solidFill>
                              <a:prstClr val="black"/>
                            </a:solidFill>
                            <a:latin typeface="Cambria Math" panose="02040503050406030204" pitchFamily="18" charset="0"/>
                            <a:cs typeface="Times New Roman" panose="02020603050405020304" pitchFamily="18" charset="0"/>
                          </a:rPr>
                        </m:ctrlPr>
                      </m:sSupPr>
                      <m:e>
                        <m:r>
                          <a:rPr lang="en-US" altLang="zh-TW" sz="2400" i="1">
                            <a:solidFill>
                              <a:prstClr val="black"/>
                            </a:solidFill>
                            <a:latin typeface="Cambria Math" panose="02040503050406030204" pitchFamily="18" charset="0"/>
                            <a:cs typeface="Times New Roman" panose="02020603050405020304" pitchFamily="18" charset="0"/>
                          </a:rPr>
                          <m:t>(1−</m:t>
                        </m:r>
                        <m:r>
                          <a:rPr lang="en-US" altLang="zh-TW" sz="2400" i="1">
                            <a:solidFill>
                              <a:prstClr val="black"/>
                            </a:solidFill>
                            <a:latin typeface="Cambria Math" panose="02040503050406030204" pitchFamily="18" charset="0"/>
                            <a:cs typeface="Times New Roman" panose="02020603050405020304" pitchFamily="18" charset="0"/>
                          </a:rPr>
                          <m:t>𝑟</m:t>
                        </m:r>
                        <m:r>
                          <a:rPr lang="en-US" altLang="zh-TW" sz="2400" i="1">
                            <a:solidFill>
                              <a:prstClr val="black"/>
                            </a:solidFill>
                            <a:latin typeface="Cambria Math" panose="02040503050406030204" pitchFamily="18" charset="0"/>
                            <a:cs typeface="Times New Roman" panose="02020603050405020304" pitchFamily="18" charset="0"/>
                          </a:rPr>
                          <m:t>)</m:t>
                        </m:r>
                      </m:e>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p>
                    </m:sSup>
                  </m:oMath>
                </a14:m>
                <a:r>
                  <a:rPr lang="en-US" altLang="zh-TW" sz="2400" dirty="0" smtClean="0">
                    <a:latin typeface="Times New Roman" panose="02020603050405020304" pitchFamily="18" charset="0"/>
                    <a:ea typeface="Cambria Math" panose="02040503050406030204" pitchFamily="18" charset="0"/>
                    <a:cs typeface="Times New Roman" panose="02020603050405020304" pitchFamily="18" charset="0"/>
                  </a:rPr>
                  <a:t>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and assume the </a:t>
                </a:r>
                <a:r>
                  <a:rPr lang="en-US" altLang="zh-TW" sz="2800" dirty="0">
                    <a:latin typeface="Times New Roman" panose="02020603050405020304" pitchFamily="18" charset="0"/>
                    <a:ea typeface="Cambria Math" panose="02040503050406030204" pitchFamily="18" charset="0"/>
                    <a:cs typeface="Times New Roman" panose="02020603050405020304" pitchFamily="18" charset="0"/>
                  </a:rPr>
                  <a:t>independence for </a:t>
                </a: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each </a:t>
                </a:r>
                <a14:m>
                  <m:oMath xmlns:m="http://schemas.openxmlformats.org/officeDocument/2006/math">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𝑘𝑑</m:t>
                        </m:r>
                      </m:sub>
                    </m:sSub>
                  </m:oMath>
                </a14:m>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and have</a:t>
                </a:r>
              </a:p>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smtClean="0">
                                  <a:latin typeface="Cambria Math" panose="02040503050406030204" pitchFamily="18" charset="0"/>
                                  <a:ea typeface="Cambria Math" panose="02040503050406030204" pitchFamily="18" charset="0"/>
                                  <a:cs typeface="Times New Roman" panose="02020603050405020304" pitchFamily="18" charset="0"/>
                                </a:rPr>
                                <m:t>𝒑</m:t>
                              </m:r>
                            </m:e>
                            <m: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𝒑</m:t>
                              </m:r>
                            </m:e>
                            <m:sub>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𝐾</m:t>
                              </m:r>
                            </m:sub>
                          </m:sSub>
                        </m:e>
                        <m:e>
                          <m:r>
                            <a:rPr lang="zh-TW" altLang="en-US" sz="240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zh-TW" altLang="en-US" sz="2400" b="0" i="1" smtClean="0">
                              <a:latin typeface="Cambria Math" panose="02040503050406030204" pitchFamily="18" charset="0"/>
                              <a:ea typeface="Cambria Math" panose="02040503050406030204" pitchFamily="18" charset="0"/>
                              <a:cs typeface="Times New Roman" panose="02020603050405020304" pitchFamily="18" charset="0"/>
                            </a:rPr>
                            <m:t>𝛽</m:t>
                          </m:r>
                        </m:e>
                      </m:d>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𝐾</m:t>
                          </m:r>
                        </m:sup>
                        <m:e>
                          <m:nary>
                            <m:naryPr>
                              <m:chr m:val="∏"/>
                              <m:ctrl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𝐷</m:t>
                              </m:r>
                            </m:sup>
                            <m:e>
                              <m:f>
                                <m:fPr>
                                  <m:ctrlPr>
                                    <a:rPr lang="en-US" altLang="zh-TW" sz="2400" i="1">
                                      <a:solidFill>
                                        <a:prstClr val="black"/>
                                      </a:solidFill>
                                      <a:latin typeface="Cambria Math" panose="02040503050406030204" pitchFamily="18" charset="0"/>
                                      <a:cs typeface="Times New Roman" panose="02020603050405020304" pitchFamily="18" charset="0"/>
                                    </a:rPr>
                                  </m:ctrlPr>
                                </m:fPr>
                                <m:num>
                                  <m:r>
                                    <m:rPr>
                                      <m:sty m:val="p"/>
                                    </m:rPr>
                                    <a:rPr lang="el-GR" altLang="zh-TW" sz="2400" i="1">
                                      <a:solidFill>
                                        <a:prstClr val="black"/>
                                      </a:solidFill>
                                      <a:latin typeface="Cambria Math" panose="02040503050406030204" pitchFamily="18" charset="0"/>
                                      <a:cs typeface="Times New Roman" panose="02020603050405020304" pitchFamily="18" charset="0"/>
                                    </a:rPr>
                                    <m:t>Γ</m:t>
                                  </m:r>
                                  <m:r>
                                    <a:rPr lang="en-US" altLang="zh-TW" sz="2400" i="1">
                                      <a:solidFill>
                                        <a:prstClr val="black"/>
                                      </a:solidFill>
                                      <a:latin typeface="Cambria Math" panose="02040503050406030204" pitchFamily="18" charset="0"/>
                                      <a:cs typeface="Times New Roman" panose="02020603050405020304" pitchFamily="18" charset="0"/>
                                    </a:rPr>
                                    <m:t>(</m:t>
                                  </m:r>
                                  <m:r>
                                    <a:rPr lang="zh-TW" altLang="en-US" sz="2400" i="1">
                                      <a:solidFill>
                                        <a:prstClr val="black"/>
                                      </a:solidFill>
                                      <a:latin typeface="Cambria Math" panose="02040503050406030204" pitchFamily="18" charset="0"/>
                                      <a:cs typeface="Times New Roman" panose="02020603050405020304" pitchFamily="18" charset="0"/>
                                    </a:rPr>
                                    <m:t>𝛼</m:t>
                                  </m:r>
                                  <m:r>
                                    <a:rPr lang="en-US" altLang="zh-TW" sz="2400" i="1">
                                      <a:solidFill>
                                        <a:prstClr val="black"/>
                                      </a:solidFill>
                                      <a:latin typeface="Cambria Math" panose="02040503050406030204" pitchFamily="18" charset="0"/>
                                      <a:cs typeface="Times New Roman" panose="02020603050405020304" pitchFamily="18" charset="0"/>
                                    </a:rPr>
                                    <m:t>+</m:t>
                                  </m:r>
                                  <m:r>
                                    <a:rPr lang="zh-TW" altLang="en-US" sz="2400" i="1">
                                      <a:solidFill>
                                        <a:prstClr val="black"/>
                                      </a:solidFill>
                                      <a:latin typeface="Cambria Math" panose="02040503050406030204" pitchFamily="18" charset="0"/>
                                      <a:cs typeface="Times New Roman" panose="02020603050405020304" pitchFamily="18" charset="0"/>
                                    </a:rPr>
                                    <m:t>𝛽</m:t>
                                  </m:r>
                                  <m:r>
                                    <a:rPr lang="en-US" altLang="zh-TW" sz="2400" i="1">
                                      <a:solidFill>
                                        <a:prstClr val="black"/>
                                      </a:solidFill>
                                      <a:latin typeface="Cambria Math" panose="02040503050406030204" pitchFamily="18" charset="0"/>
                                      <a:cs typeface="Times New Roman" panose="02020603050405020304" pitchFamily="18" charset="0"/>
                                    </a:rPr>
                                    <m:t>) </m:t>
                                  </m:r>
                                </m:num>
                                <m:den>
                                  <m:r>
                                    <m:rPr>
                                      <m:sty m:val="p"/>
                                    </m:rPr>
                                    <a:rPr lang="el-GR" altLang="zh-TW" sz="2400" i="1">
                                      <a:solidFill>
                                        <a:prstClr val="black"/>
                                      </a:solidFill>
                                      <a:latin typeface="Cambria Math" panose="02040503050406030204" pitchFamily="18" charset="0"/>
                                      <a:cs typeface="Times New Roman" panose="02020603050405020304" pitchFamily="18" charset="0"/>
                                    </a:rPr>
                                    <m:t>Γ</m:t>
                                  </m:r>
                                  <m:r>
                                    <a:rPr lang="en-US" altLang="zh-TW" sz="2400" i="1">
                                      <a:solidFill>
                                        <a:prstClr val="black"/>
                                      </a:solidFill>
                                      <a:latin typeface="Cambria Math" panose="02040503050406030204" pitchFamily="18" charset="0"/>
                                      <a:cs typeface="Times New Roman" panose="02020603050405020304" pitchFamily="18" charset="0"/>
                                    </a:rPr>
                                    <m:t>(</m:t>
                                  </m:r>
                                  <m:r>
                                    <a:rPr lang="zh-TW" altLang="en-US" sz="2400" i="1">
                                      <a:solidFill>
                                        <a:prstClr val="black"/>
                                      </a:solidFill>
                                      <a:latin typeface="Cambria Math" panose="02040503050406030204" pitchFamily="18" charset="0"/>
                                      <a:cs typeface="Times New Roman" panose="02020603050405020304" pitchFamily="18" charset="0"/>
                                    </a:rPr>
                                    <m:t>𝛼</m:t>
                                  </m:r>
                                  <m:r>
                                    <a:rPr lang="en-US" altLang="zh-TW" sz="2400" i="1">
                                      <a:solidFill>
                                        <a:prstClr val="black"/>
                                      </a:solidFill>
                                      <a:latin typeface="Cambria Math" panose="02040503050406030204" pitchFamily="18" charset="0"/>
                                      <a:cs typeface="Times New Roman" panose="02020603050405020304" pitchFamily="18" charset="0"/>
                                    </a:rPr>
                                    <m:t>)</m:t>
                                  </m:r>
                                  <m:r>
                                    <m:rPr>
                                      <m:sty m:val="p"/>
                                    </m:rPr>
                                    <a:rPr lang="el-GR" altLang="zh-TW" sz="2400" i="1">
                                      <a:solidFill>
                                        <a:prstClr val="black"/>
                                      </a:solidFill>
                                      <a:latin typeface="Cambria Math" panose="02040503050406030204" pitchFamily="18" charset="0"/>
                                      <a:cs typeface="Times New Roman" panose="02020603050405020304" pitchFamily="18" charset="0"/>
                                    </a:rPr>
                                    <m:t>Γ</m:t>
                                  </m:r>
                                  <m:r>
                                    <a:rPr lang="en-US" altLang="zh-TW" sz="2400" i="1">
                                      <a:solidFill>
                                        <a:prstClr val="black"/>
                                      </a:solidFill>
                                      <a:latin typeface="Cambria Math" panose="02040503050406030204" pitchFamily="18" charset="0"/>
                                      <a:cs typeface="Times New Roman" panose="02020603050405020304" pitchFamily="18" charset="0"/>
                                    </a:rPr>
                                    <m:t>(</m:t>
                                  </m:r>
                                  <m:r>
                                    <a:rPr lang="zh-TW" altLang="en-US" sz="2400" i="1">
                                      <a:solidFill>
                                        <a:prstClr val="black"/>
                                      </a:solidFill>
                                      <a:latin typeface="Cambria Math" panose="02040503050406030204" pitchFamily="18" charset="0"/>
                                      <a:cs typeface="Times New Roman" panose="02020603050405020304" pitchFamily="18" charset="0"/>
                                    </a:rPr>
                                    <m:t>𝛽</m:t>
                                  </m:r>
                                  <m:r>
                                    <a:rPr lang="en-US" altLang="zh-TW" sz="2400" i="1">
                                      <a:solidFill>
                                        <a:prstClr val="black"/>
                                      </a:solidFill>
                                      <a:latin typeface="Cambria Math" panose="02040503050406030204" pitchFamily="18" charset="0"/>
                                      <a:cs typeface="Times New Roman" panose="02020603050405020304" pitchFamily="18" charset="0"/>
                                    </a:rPr>
                                    <m:t>)</m:t>
                                  </m:r>
                                </m:den>
                              </m:f>
                              <m:sSup>
                                <m:sSupPr>
                                  <m:ctrlPr>
                                    <a:rPr lang="en-US" altLang="zh-TW" sz="2400" i="1">
                                      <a:solidFill>
                                        <a:prstClr val="black"/>
                                      </a:solidFill>
                                      <a:latin typeface="Cambria Math" panose="02040503050406030204" pitchFamily="18" charset="0"/>
                                      <a:cs typeface="Times New Roman" panose="02020603050405020304" pitchFamily="18" charset="0"/>
                                    </a:rPr>
                                  </m:ctrlPr>
                                </m:sSupPr>
                                <m:e>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e>
                                <m:sup>
                                  <m:r>
                                    <a:rPr lang="zh-TW" altLang="en-US" sz="2400" i="1">
                                      <a:solidFill>
                                        <a:prstClr val="black"/>
                                      </a:solidFill>
                                      <a:latin typeface="Cambria Math" panose="02040503050406030204" pitchFamily="18" charset="0"/>
                                      <a:cs typeface="Times New Roman" panose="02020603050405020304" pitchFamily="18" charset="0"/>
                                    </a:rPr>
                                    <m:t>𝛼</m:t>
                                  </m:r>
                                  <m:r>
                                    <a:rPr lang="en-US" altLang="zh-TW" sz="2400" i="1">
                                      <a:solidFill>
                                        <a:prstClr val="black"/>
                                      </a:solidFill>
                                      <a:latin typeface="Cambria Math" panose="02040503050406030204" pitchFamily="18" charset="0"/>
                                      <a:cs typeface="Times New Roman" panose="02020603050405020304" pitchFamily="18" charset="0"/>
                                    </a:rPr>
                                    <m:t>−1</m:t>
                                  </m:r>
                                </m:sup>
                              </m:sSup>
                              <m:sSup>
                                <m:sSupPr>
                                  <m:ctrlPr>
                                    <a:rPr lang="en-US" altLang="zh-TW" sz="2400" i="1">
                                      <a:solidFill>
                                        <a:prstClr val="black"/>
                                      </a:solidFill>
                                      <a:latin typeface="Cambria Math" panose="02040503050406030204" pitchFamily="18" charset="0"/>
                                      <a:cs typeface="Times New Roman" panose="02020603050405020304" pitchFamily="18" charset="0"/>
                                    </a:rPr>
                                  </m:ctrlPr>
                                </m:sSupPr>
                                <m:e>
                                  <m:r>
                                    <a:rPr lang="en-US" altLang="zh-TW" sz="2400" i="1">
                                      <a:solidFill>
                                        <a:prstClr val="black"/>
                                      </a:solidFill>
                                      <a:latin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400" i="1">
                                      <a:solidFill>
                                        <a:prstClr val="black"/>
                                      </a:solidFill>
                                      <a:latin typeface="Cambria Math" panose="02040503050406030204" pitchFamily="18" charset="0"/>
                                      <a:cs typeface="Times New Roman" panose="02020603050405020304" pitchFamily="18" charset="0"/>
                                    </a:rPr>
                                    <m:t>)</m:t>
                                  </m:r>
                                </m:e>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p>
                              </m:sSup>
                            </m:e>
                          </m:nary>
                        </m:e>
                      </m:nary>
                    </m:oMath>
                  </m:oMathPara>
                </a14:m>
                <a:endParaRPr lang="en-US" altLang="zh-TW" sz="24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Recall the likelihood for </a:t>
                </a:r>
                <a14:m>
                  <m:oMath xmlns:m="http://schemas.openxmlformats.org/officeDocument/2006/math">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en-US" altLang="zh-TW" sz="2800" dirty="0" smtClean="0">
                    <a:latin typeface="Times New Roman" panose="02020603050405020304" pitchFamily="18" charset="0"/>
                    <a:ea typeface="Cambria Math" panose="02040503050406030204" pitchFamily="18" charset="0"/>
                    <a:cs typeface="Times New Roman" panose="02020603050405020304" pitchFamily="18" charset="0"/>
                  </a:rPr>
                  <a:t> is </a:t>
                </a:r>
                <a:endPar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𝒑</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m:t>
                              </m:r>
                            </m:sub>
                          </m:sSub>
                        </m:e>
                      </m:d>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𝐷</m:t>
                          </m:r>
                        </m:sup>
                        <m:e>
                          <m:sSubSup>
                            <m:sSub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up>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sup>
                          </m:sSubSup>
                        </m:e>
                      </m:nary>
                      <m:sSup>
                        <m:sSup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𝑘𝑑</m:t>
                                  </m:r>
                                </m:sub>
                              </m:sSub>
                            </m:e>
                          </m:d>
                        </m:e>
                        <m:sup>
                          <m:r>
                            <a:rPr lang="en-US" altLang="zh-TW"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400" i="1">
                                  <a:latin typeface="Cambria Math" panose="02040503050406030204" pitchFamily="18" charset="0"/>
                                  <a:ea typeface="Cambria Math" panose="02040503050406030204" pitchFamily="18" charset="0"/>
                                  <a:cs typeface="Times New Roman" panose="02020603050405020304" pitchFamily="18" charset="0"/>
                                </a:rPr>
                                <m:t>𝑛𝑑</m:t>
                              </m:r>
                            </m:sub>
                          </m:sSub>
                        </m:sup>
                      </m:sSup>
                    </m:oMath>
                  </m:oMathPara>
                </a14:m>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60218" y="686184"/>
                <a:ext cx="11351491" cy="6379823"/>
              </a:xfrm>
              <a:prstGeom prst="rect">
                <a:avLst/>
              </a:prstGeom>
              <a:blipFill>
                <a:blip r:embed="rId2"/>
                <a:stretch>
                  <a:fillRect l="-967" t="-105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5079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563525" y="626807"/>
                <a:ext cx="11461898" cy="5979842"/>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require the likelihood of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en-US" altLang="zh-TW" sz="2800" dirty="0">
                    <a:latin typeface="Times New Roman" panose="02020603050405020304" pitchFamily="18" charset="0"/>
                    <a:cs typeface="Times New Roman" panose="02020603050405020304" pitchFamily="18" charset="0"/>
                  </a:rPr>
                  <a:t> under the whole model:</a:t>
                </a:r>
                <a:r>
                  <a:rPr lang="en-US" altLang="zh-TW" sz="2800" dirty="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oMath>
                </a14:m>
                <a:endParaRPr lang="en-US" altLang="zh-TW" sz="2800" i="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Start </a:t>
                </a:r>
                <a:r>
                  <a:rPr lang="en-US" altLang="zh-TW" sz="2800" dirty="0">
                    <a:latin typeface="Times New Roman" panose="02020603050405020304" pitchFamily="18" charset="0"/>
                    <a:cs typeface="Times New Roman" panose="02020603050405020304" pitchFamily="18" charset="0"/>
                  </a:rPr>
                  <a:t>with the likelihood of a particular data object conditioned on </a:t>
                </a:r>
                <a14:m>
                  <m:oMath xmlns:m="http://schemas.openxmlformats.org/officeDocument/2006/math">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oMath>
                </a14:m>
                <a:endPar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d>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oMath>
                  </m:oMathPara>
                </a14:m>
                <a:endPar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e>
                    </m:d>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oMath>
                </a14:m>
                <a:r>
                  <a:rPr lang="en-US" altLang="zh-TW" sz="2800" b="1" dirty="0">
                    <a:solidFill>
                      <a:srgbClr val="FF0000"/>
                    </a:solidFill>
                    <a:ea typeface="Cambria Math" panose="02040503050406030204" pitchFamily="18" charset="0"/>
                    <a:cs typeface="Times New Roman" panose="02020603050405020304" pitchFamily="18" charset="0"/>
                  </a:rPr>
                  <a:t> </a:t>
                </a:r>
                <a14:m>
                  <m:oMath xmlns:m="http://schemas.openxmlformats.org/officeDocument/2006/math">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a:t>
                </a:r>
                <a:r>
                  <a:rPr lang="zh-TW" altLang="en-US"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latin typeface="Cambria Math" panose="02040503050406030204" pitchFamily="18" charset="0"/>
                            <a:ea typeface="Cambria Math" panose="02040503050406030204" pitchFamily="18" charset="0"/>
                            <a:cs typeface="Times New Roman" panose="02020603050405020304" pitchFamily="18" charset="0"/>
                          </a:rPr>
                          <m:t>𝝅</m:t>
                        </m:r>
                      </m:e>
                    </m:d>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oMath>
                </a14:m>
                <a:endParaRPr lang="en-US" altLang="zh-TW" sz="2800" i="1" dirty="0" smtClean="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𝑘</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𝐾</m:t>
                        </m:r>
                      </m:sup>
                      <m:e>
                        <m:r>
                          <a:rPr lang="en-US" altLang="zh-TW" sz="2800" i="1" smtClean="0">
                            <a:solidFill>
                              <a:schemeClr val="tx1"/>
                            </a:solidFill>
                            <a:latin typeface="Cambria Math" panose="02040503050406030204" pitchFamily="18" charset="0"/>
                            <a:cs typeface="Times New Roman" panose="02020603050405020304" pitchFamily="18" charset="0"/>
                          </a:rPr>
                          <m:t>𝑝</m:t>
                        </m:r>
                        <m:d>
                          <m:dPr>
                            <m:ctrlPr>
                              <a:rPr lang="en-US" altLang="zh-TW" sz="2800" i="1">
                                <a:solidFill>
                                  <a:schemeClr val="tx1"/>
                                </a:solidFill>
                                <a:latin typeface="Cambria Math" panose="02040503050406030204" pitchFamily="18" charset="0"/>
                                <a:cs typeface="Times New Roman" panose="02020603050405020304" pitchFamily="18" charset="0"/>
                              </a:rPr>
                            </m:ctrlPr>
                          </m:dPr>
                          <m:e>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sz="28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𝝅</m:t>
                            </m:r>
                          </m:e>
                        </m:d>
                      </m:e>
                    </m:nary>
                    <m:r>
                      <a:rPr lang="en-US" altLang="zh-TW" sz="2800">
                        <a:latin typeface="Cambria Math" panose="02040503050406030204" pitchFamily="18" charset="0"/>
                        <a:cs typeface="Times New Roman" panose="02020603050405020304" pitchFamily="18" charset="0"/>
                      </a:rPr>
                      <m:t>=</m:t>
                    </m:r>
                    <m:nary>
                      <m:naryPr>
                        <m:chr m:val="∑"/>
                        <m:ctrlPr>
                          <a:rPr lang="en-US" altLang="zh-TW" sz="2800" i="1" smtClean="0">
                            <a:latin typeface="Cambria Math" panose="02040503050406030204" pitchFamily="18" charset="0"/>
                            <a:cs typeface="Times New Roman" panose="02020603050405020304" pitchFamily="18" charset="0"/>
                          </a:rPr>
                        </m:ctrlPr>
                      </m:naryPr>
                      <m:sub>
                        <m:r>
                          <m:rPr>
                            <m:brk m:alnAt="23"/>
                          </m:rPr>
                          <a:rPr lang="en-US" altLang="zh-TW" sz="2800" b="0" i="1" smtClean="0">
                            <a:latin typeface="Cambria Math" panose="02040503050406030204" pitchFamily="18" charset="0"/>
                            <a:cs typeface="Times New Roman" panose="02020603050405020304" pitchFamily="18" charset="0"/>
                          </a:rPr>
                          <m:t>𝑘</m:t>
                        </m:r>
                        <m:r>
                          <a:rPr lang="en-US" altLang="zh-TW" sz="2800" b="0" i="1" smtClean="0">
                            <a:latin typeface="Cambria Math" panose="02040503050406030204" pitchFamily="18" charset="0"/>
                            <a:cs typeface="Times New Roman" panose="02020603050405020304" pitchFamily="18" charset="0"/>
                          </a:rPr>
                          <m:t>=1</m:t>
                        </m:r>
                      </m:sub>
                      <m:sup>
                        <m:r>
                          <a:rPr lang="en-US" altLang="zh-TW" sz="2800" b="0" i="1" smtClean="0">
                            <a:latin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d>
                          <m:dPr>
                            <m:ctrlPr>
                              <a:rPr lang="en-US" altLang="zh-TW" sz="2800" i="1">
                                <a:solidFill>
                                  <a:srgbClr val="0000FF"/>
                                </a:solidFill>
                                <a:latin typeface="Cambria Math" panose="02040503050406030204" pitchFamily="18" charset="0"/>
                                <a:cs typeface="Times New Roman" panose="02020603050405020304" pitchFamily="18" charset="0"/>
                              </a:rPr>
                            </m:ctrlPr>
                          </m:dPr>
                          <m:e>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e>
                    </m:nary>
                  </m:oMath>
                </a14:m>
                <a:endParaRPr lang="en-US" altLang="zh-TW" sz="2800"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800" dirty="0">
                    <a:latin typeface="Cambria Math" panose="02040503050406030204" pitchFamily="18" charset="0"/>
                    <a:ea typeface="Cambria Math" panose="02040503050406030204" pitchFamily="18" charset="0"/>
                    <a:cs typeface="Times New Roman" panose="02020603050405020304" pitchFamily="18" charset="0"/>
                  </a:rPr>
                  <a:t>⇒</a:t>
                </a:r>
                <a:endParaRPr lang="en-US" altLang="zh-TW" sz="2800"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cs typeface="Times New Roman" panose="02020603050405020304" pitchFamily="18" charset="0"/>
                            </a:rPr>
                          </m:ctrlPr>
                        </m:dPr>
                        <m:e>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r>
                        <a:rPr lang="en-US" altLang="zh-TW" sz="28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800" i="1">
                              <a:latin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cs typeface="Times New Roman" panose="02020603050405020304" pitchFamily="18" charset="0"/>
                            </a:rPr>
                            <m:t>𝑘</m:t>
                          </m:r>
                          <m:r>
                            <a:rPr lang="en-US" altLang="zh-TW" sz="2800" i="1">
                              <a:latin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cs typeface="Times New Roman" panose="02020603050405020304" pitchFamily="18" charset="0"/>
                            </a:rPr>
                            <m:t>𝐾</m:t>
                          </m:r>
                        </m:sup>
                        <m:e>
                          <m:sSub>
                            <m:sSubPr>
                              <m:ctrlPr>
                                <a:rPr lang="en-US" altLang="zh-TW" sz="2800" i="1">
                                  <a:solidFill>
                                    <a:srgbClr val="FF0000"/>
                                  </a:solidFill>
                                  <a:latin typeface="Cambria Math" panose="02040503050406030204" pitchFamily="18" charset="0"/>
                                  <a:cs typeface="Times New Roman" panose="02020603050405020304" pitchFamily="18" charset="0"/>
                                </a:rPr>
                              </m:ctrlPr>
                            </m:sSubPr>
                            <m:e>
                              <m:r>
                                <a:rPr lang="zh-TW" altLang="en-US" sz="2800" i="1">
                                  <a:solidFill>
                                    <a:srgbClr val="FF0000"/>
                                  </a:solidFill>
                                  <a:latin typeface="Cambria Math" panose="02040503050406030204" pitchFamily="18" charset="0"/>
                                  <a:cs typeface="Times New Roman" panose="02020603050405020304" pitchFamily="18" charset="0"/>
                                </a:rPr>
                                <m:t>𝜋</m:t>
                              </m:r>
                            </m:e>
                            <m:sub>
                              <m:r>
                                <a:rPr lang="en-US" altLang="zh-TW" sz="2800" i="1">
                                  <a:solidFill>
                                    <a:srgbClr val="FF0000"/>
                                  </a:solidFill>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𝑝</m:t>
                          </m:r>
                          <m:r>
                            <a:rPr lang="en-US" altLang="zh-TW" sz="2800" i="1">
                              <a:solidFill>
                                <a:srgbClr val="0000FF"/>
                              </a:solidFill>
                              <a:latin typeface="Cambria Math" panose="02040503050406030204" pitchFamily="18" charset="0"/>
                              <a:cs typeface="Times New Roman" panose="02020603050405020304" pitchFamily="18" charset="0"/>
                            </a:rPr>
                            <m:t>(</m:t>
                          </m:r>
                          <m:r>
                            <a:rPr lang="en-US" altLang="zh-TW" sz="2800" b="1" i="1">
                              <a:solidFill>
                                <a:srgbClr val="0000FF"/>
                              </a:solidFill>
                              <a:latin typeface="Cambria Math" panose="02040503050406030204" pitchFamily="18" charset="0"/>
                              <a:cs typeface="Times New Roman" panose="02020603050405020304" pitchFamily="18" charset="0"/>
                            </a:rPr>
                            <m:t>𝒙</m:t>
                          </m:r>
                          <m:r>
                            <a:rPr lang="en-US" altLang="zh-TW" sz="2800" i="1">
                              <a:solidFill>
                                <a:srgbClr val="0000FF"/>
                              </a:solidFill>
                              <a:latin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cs typeface="Times New Roman" panose="02020603050405020304" pitchFamily="18" charset="0"/>
                                </a:rPr>
                                <m:t>𝑘</m:t>
                              </m:r>
                            </m:sub>
                          </m:sSub>
                          <m:r>
                            <a:rPr lang="en-US" altLang="zh-TW" sz="2800" i="1">
                              <a:solidFill>
                                <a:srgbClr val="0000FF"/>
                              </a:solidFill>
                              <a:latin typeface="Cambria Math" panose="02040503050406030204" pitchFamily="18" charset="0"/>
                              <a:cs typeface="Times New Roman" panose="02020603050405020304" pitchFamily="18" charset="0"/>
                            </a:rPr>
                            <m:t>)</m:t>
                          </m:r>
                        </m:e>
                      </m:nary>
                      <m:r>
                        <a:rPr lang="en-US" altLang="zh-TW" sz="2800" i="1">
                          <a:solidFill>
                            <a:srgbClr val="0000FF"/>
                          </a:solidFill>
                          <a:latin typeface="Cambria Math" panose="02040503050406030204" pitchFamily="18" charset="0"/>
                          <a:cs typeface="Times New Roman" panose="02020603050405020304" pitchFamily="18" charset="0"/>
                        </a:rPr>
                        <m:t>  </m:t>
                      </m:r>
                      <m:r>
                        <m:rPr>
                          <m:sty m:val="p"/>
                        </m:rPr>
                        <a:rPr lang="en-US" altLang="zh-TW" sz="2800">
                          <a:latin typeface="Cambria Math" panose="02040503050406030204" pitchFamily="18" charset="0"/>
                          <a:cs typeface="Times New Roman" panose="02020603050405020304" pitchFamily="18" charset="0"/>
                        </a:rPr>
                        <m:t>where</m:t>
                      </m:r>
                      <m:r>
                        <a:rPr lang="en-US" altLang="zh-TW" sz="2800" i="1">
                          <a:latin typeface="Cambria Math" panose="02040503050406030204" pitchFamily="18" charset="0"/>
                          <a:cs typeface="Times New Roman" panose="02020603050405020304" pitchFamily="18" charset="0"/>
                        </a:rPr>
                        <m:t> </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cs typeface="Times New Roman" panose="02020603050405020304" pitchFamily="18" charset="0"/>
                            </a:rPr>
                            <m:t>𝑘</m:t>
                          </m:r>
                        </m:sub>
                      </m:sSub>
                      <m:r>
                        <a:rPr lang="en-US" altLang="zh-TW" sz="2800" i="1">
                          <a:latin typeface="Cambria Math" panose="02040503050406030204" pitchFamily="18" charset="0"/>
                          <a:cs typeface="Times New Roman" panose="02020603050405020304" pitchFamily="18" charset="0"/>
                        </a:rPr>
                        <m:t> </m:t>
                      </m:r>
                      <m:r>
                        <m:rPr>
                          <m:sty m:val="p"/>
                        </m:rPr>
                        <a:rPr lang="en-US" altLang="zh-TW" sz="2800">
                          <a:latin typeface="Cambria Math" panose="02040503050406030204" pitchFamily="18" charset="0"/>
                          <a:cs typeface="Times New Roman" panose="02020603050405020304" pitchFamily="18" charset="0"/>
                        </a:rPr>
                        <m:t>is</m:t>
                      </m:r>
                      <m:r>
                        <a:rPr lang="en-US" altLang="zh-TW" sz="2800">
                          <a:latin typeface="Cambria Math" panose="02040503050406030204" pitchFamily="18" charset="0"/>
                          <a:cs typeface="Times New Roman" panose="02020603050405020304" pitchFamily="18" charset="0"/>
                        </a:rPr>
                        <m:t> </m:t>
                      </m:r>
                      <m:r>
                        <m:rPr>
                          <m:sty m:val="p"/>
                        </m:rPr>
                        <a:rPr lang="en-US" altLang="zh-TW" sz="2800">
                          <a:latin typeface="Cambria Math" panose="02040503050406030204" pitchFamily="18" charset="0"/>
                          <a:cs typeface="Times New Roman" panose="02020603050405020304" pitchFamily="18" charset="0"/>
                        </a:rPr>
                        <m:t>binormial</m:t>
                      </m:r>
                    </m:oMath>
                  </m:oMathPara>
                </a14:m>
                <a:endParaRPr lang="en-US" altLang="zh-TW" sz="2800" dirty="0"/>
              </a:p>
              <a:p>
                <a:r>
                  <a:rPr lang="en-US" altLang="zh-TW" sz="2800" dirty="0">
                    <a:latin typeface="Times New Roman" panose="02020603050405020304" pitchFamily="18" charset="0"/>
                    <a:cs typeface="Times New Roman" panose="02020603050405020304" pitchFamily="18" charset="0"/>
                  </a:rPr>
                  <a:t>Assume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are </a:t>
                </a:r>
                <a:r>
                  <a:rPr lang="en-US" altLang="zh-TW" sz="2800" dirty="0">
                    <a:solidFill>
                      <a:srgbClr val="C00000"/>
                    </a:solidFill>
                    <a:latin typeface="Times New Roman" panose="02020603050405020304" pitchFamily="18" charset="0"/>
                    <a:cs typeface="Times New Roman" panose="02020603050405020304" pitchFamily="18" charset="0"/>
                  </a:rPr>
                  <a:t>conditionally independent</a:t>
                </a:r>
                <a:r>
                  <a:rPr lang="en-US" altLang="zh-TW" sz="2800" dirty="0">
                    <a:latin typeface="Times New Roman" panose="02020603050405020304" pitchFamily="18" charset="0"/>
                    <a:cs typeface="Times New Roman" panose="02020603050405020304" pitchFamily="18" charset="0"/>
                  </a:rPr>
                  <a:t>,</a:t>
                </a:r>
                <a:r>
                  <a:rPr lang="en-US" altLang="zh-TW" sz="2800" dirty="0">
                    <a:solidFill>
                      <a:srgbClr val="C00000"/>
                    </a:solidFill>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for MAP we maximize </a:t>
                </a:r>
              </a:p>
              <a:p>
                <a:pPr/>
                <a14:m>
                  <m:oMathPara xmlns:m="http://schemas.openxmlformats.org/officeDocument/2006/math">
                    <m:oMathParaPr>
                      <m:jc m:val="centerGroup"/>
                    </m:oMathParaPr>
                    <m:oMath xmlns:m="http://schemas.openxmlformats.org/officeDocument/2006/math">
                      <m:r>
                        <a:rPr lang="en-US" altLang="zh-TW" sz="2200" i="1">
                          <a:latin typeface="Cambria Math" panose="02040503050406030204" pitchFamily="18" charset="0"/>
                          <a:cs typeface="Times New Roman" panose="02020603050405020304" pitchFamily="18" charset="0"/>
                        </a:rPr>
                        <m:t>𝑝</m:t>
                      </m:r>
                      <m:d>
                        <m:dPr>
                          <m:ctrlPr>
                            <a:rPr lang="en-US" altLang="zh-TW" sz="2200" i="1">
                              <a:latin typeface="Cambria Math" panose="02040503050406030204" pitchFamily="18" charset="0"/>
                              <a:cs typeface="Times New Roman" panose="02020603050405020304" pitchFamily="18" charset="0"/>
                            </a:rPr>
                          </m:ctrlPr>
                        </m:dPr>
                        <m:e>
                          <m:r>
                            <a:rPr lang="en-US" altLang="zh-TW" sz="22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𝑿</m:t>
                          </m:r>
                          <m:r>
                            <a:rPr lang="en-US" altLang="zh-TW" sz="22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zh-TW" altLang="en-US" sz="22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𝝅</m:t>
                          </m:r>
                        </m:e>
                      </m:d>
                      <m:r>
                        <a:rPr lang="en-US" altLang="zh-TW" sz="2200" i="1">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TW" sz="22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200" b="1" i="1">
                                  <a:latin typeface="Cambria Math" panose="02040503050406030204" pitchFamily="18" charset="0"/>
                                  <a:ea typeface="Cambria Math" panose="02040503050406030204" pitchFamily="18" charset="0"/>
                                  <a:cs typeface="Times New Roman" panose="02020603050405020304" pitchFamily="18" charset="0"/>
                                </a:rPr>
                                <m:t>𝒑</m:t>
                              </m:r>
                            </m:e>
                            <m:sub>
                              <m:r>
                                <a:rPr lang="en-US" altLang="zh-TW" sz="22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200" b="1" i="1">
                                  <a:latin typeface="Cambria Math" panose="02040503050406030204" pitchFamily="18" charset="0"/>
                                  <a:ea typeface="Cambria Math" panose="02040503050406030204" pitchFamily="18" charset="0"/>
                                  <a:cs typeface="Times New Roman" panose="02020603050405020304" pitchFamily="18" charset="0"/>
                                </a:rPr>
                                <m:t>𝒑</m:t>
                              </m:r>
                            </m:e>
                            <m:sub>
                              <m:r>
                                <a:rPr lang="en-US" altLang="zh-TW" sz="2200" i="1">
                                  <a:latin typeface="Cambria Math" panose="02040503050406030204" pitchFamily="18" charset="0"/>
                                  <a:ea typeface="Cambria Math" panose="02040503050406030204" pitchFamily="18" charset="0"/>
                                  <a:cs typeface="Times New Roman" panose="02020603050405020304" pitchFamily="18" charset="0"/>
                                </a:rPr>
                                <m:t>𝐾</m:t>
                              </m:r>
                            </m:sub>
                          </m:sSub>
                        </m:e>
                        <m:e>
                          <m:r>
                            <a:rPr lang="zh-TW" altLang="en-US" sz="2200" i="1">
                              <a:latin typeface="Cambria Math" panose="02040503050406030204" pitchFamily="18" charset="0"/>
                              <a:ea typeface="Cambria Math" panose="02040503050406030204" pitchFamily="18" charset="0"/>
                              <a:cs typeface="Times New Roman" panose="02020603050405020304" pitchFamily="18" charset="0"/>
                            </a:rPr>
                            <m:t>𝛼</m:t>
                          </m:r>
                          <m:r>
                            <a:rPr lang="en-US" altLang="zh-TW" sz="2200" i="1">
                              <a:latin typeface="Cambria Math" panose="02040503050406030204" pitchFamily="18" charset="0"/>
                              <a:ea typeface="Cambria Math" panose="02040503050406030204" pitchFamily="18" charset="0"/>
                              <a:cs typeface="Times New Roman" panose="02020603050405020304" pitchFamily="18" charset="0"/>
                            </a:rPr>
                            <m:t>,</m:t>
                          </m:r>
                          <m:r>
                            <a:rPr lang="zh-TW" altLang="en-US" sz="2200" i="1">
                              <a:latin typeface="Cambria Math" panose="02040503050406030204" pitchFamily="18" charset="0"/>
                              <a:ea typeface="Cambria Math" panose="02040503050406030204" pitchFamily="18" charset="0"/>
                              <a:cs typeface="Times New Roman" panose="02020603050405020304" pitchFamily="18" charset="0"/>
                            </a:rPr>
                            <m:t>𝛽</m:t>
                          </m:r>
                        </m:e>
                      </m:d>
                      <m:r>
                        <a:rPr lang="en-US" altLang="zh-TW" sz="22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2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d>
                            <m:dPr>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TW" sz="2200" i="1">
                                      <a:latin typeface="Cambria Math" panose="02040503050406030204" pitchFamily="18" charset="0"/>
                                      <a:cs typeface="Times New Roman" panose="02020603050405020304" pitchFamily="18" charset="0"/>
                                    </a:rPr>
                                  </m:ctrlPr>
                                </m:naryPr>
                                <m:sub>
                                  <m:r>
                                    <m:rPr>
                                      <m:brk m:alnAt="23"/>
                                    </m:rPr>
                                    <a:rPr lang="en-US" altLang="zh-TW" sz="2200" i="1">
                                      <a:latin typeface="Cambria Math" panose="02040503050406030204" pitchFamily="18" charset="0"/>
                                      <a:cs typeface="Times New Roman" panose="02020603050405020304" pitchFamily="18" charset="0"/>
                                    </a:rPr>
                                    <m:t>𝑘</m:t>
                                  </m:r>
                                  <m:r>
                                    <a:rPr lang="en-US" altLang="zh-TW" sz="2200" i="1">
                                      <a:latin typeface="Cambria Math" panose="02040503050406030204" pitchFamily="18" charset="0"/>
                                      <a:cs typeface="Times New Roman" panose="02020603050405020304" pitchFamily="18" charset="0"/>
                                    </a:rPr>
                                    <m:t>=1</m:t>
                                  </m:r>
                                </m:sub>
                                <m:sup>
                                  <m:r>
                                    <a:rPr lang="en-US" altLang="zh-TW" sz="2200" i="1">
                                      <a:latin typeface="Cambria Math" panose="02040503050406030204" pitchFamily="18" charset="0"/>
                                      <a:cs typeface="Times New Roman" panose="02020603050405020304" pitchFamily="18" charset="0"/>
                                    </a:rPr>
                                    <m:t>𝐾</m:t>
                                  </m:r>
                                </m:sup>
                                <m:e>
                                  <m:sSub>
                                    <m:sSubPr>
                                      <m:ctrlPr>
                                        <a:rPr lang="en-US" altLang="zh-TW" sz="2200" i="1">
                                          <a:solidFill>
                                            <a:srgbClr val="FF0000"/>
                                          </a:solidFill>
                                          <a:latin typeface="Cambria Math" panose="02040503050406030204" pitchFamily="18" charset="0"/>
                                          <a:cs typeface="Times New Roman" panose="02020603050405020304" pitchFamily="18" charset="0"/>
                                        </a:rPr>
                                      </m:ctrlPr>
                                    </m:sSubPr>
                                    <m:e>
                                      <m:r>
                                        <a:rPr lang="zh-TW" altLang="en-US" sz="2200" i="1">
                                          <a:solidFill>
                                            <a:srgbClr val="FF0000"/>
                                          </a:solidFill>
                                          <a:latin typeface="Cambria Math" panose="02040503050406030204" pitchFamily="18" charset="0"/>
                                          <a:cs typeface="Times New Roman" panose="02020603050405020304" pitchFamily="18" charset="0"/>
                                        </a:rPr>
                                        <m:t>𝜋</m:t>
                                      </m:r>
                                    </m:e>
                                    <m:sub>
                                      <m:r>
                                        <a:rPr lang="en-US" altLang="zh-TW" sz="2200" i="1">
                                          <a:solidFill>
                                            <a:srgbClr val="FF0000"/>
                                          </a:solidFill>
                                          <a:latin typeface="Cambria Math" panose="02040503050406030204" pitchFamily="18" charset="0"/>
                                          <a:cs typeface="Times New Roman" panose="02020603050405020304" pitchFamily="18" charset="0"/>
                                        </a:rPr>
                                        <m:t>𝑘</m:t>
                                      </m:r>
                                    </m:sub>
                                  </m:sSub>
                                  <m:r>
                                    <a:rPr lang="en-US" altLang="zh-TW" sz="2200" i="1">
                                      <a:solidFill>
                                        <a:srgbClr val="0000FF"/>
                                      </a:solidFill>
                                      <a:latin typeface="Cambria Math" panose="02040503050406030204" pitchFamily="18" charset="0"/>
                                      <a:cs typeface="Times New Roman" panose="02020603050405020304" pitchFamily="18" charset="0"/>
                                    </a:rPr>
                                    <m:t>𝑝</m:t>
                                  </m:r>
                                  <m:d>
                                    <m:dPr>
                                      <m:ctrlPr>
                                        <a:rPr lang="en-US" altLang="zh-TW" sz="2200" i="1">
                                          <a:solidFill>
                                            <a:srgbClr val="0000FF"/>
                                          </a:solidFill>
                                          <a:latin typeface="Cambria Math" panose="02040503050406030204" pitchFamily="18" charset="0"/>
                                          <a:cs typeface="Times New Roman" panose="02020603050405020304" pitchFamily="18" charset="0"/>
                                        </a:rPr>
                                      </m:ctrlPr>
                                    </m:dPr>
                                    <m:e>
                                      <m:sSub>
                                        <m:sSubPr>
                                          <m:ctrlPr>
                                            <a:rPr lang="en-US" altLang="zh-TW" sz="22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2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2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2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e>
                                  </m:d>
                                </m:e>
                              </m:nary>
                            </m:e>
                          </m:d>
                        </m:e>
                      </m:nary>
                      <m:d>
                        <m:dPr>
                          <m:ctrlPr>
                            <a:rPr lang="en-US" altLang="zh-TW" sz="22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TW" sz="22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2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latin typeface="Cambria Math" panose="02040503050406030204" pitchFamily="18" charset="0"/>
                                  <a:ea typeface="Cambria Math" panose="02040503050406030204" pitchFamily="18" charset="0"/>
                                  <a:cs typeface="Times New Roman" panose="02020603050405020304" pitchFamily="18" charset="0"/>
                                </a:rPr>
                                <m:t>𝐾</m:t>
                              </m:r>
                            </m:sup>
                            <m:e>
                              <m:nary>
                                <m:naryPr>
                                  <m:chr m:val="∏"/>
                                  <m:ctrlPr>
                                    <a:rPr lang="en-US" altLang="zh-TW" sz="22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2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2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200" i="1">
                                      <a:latin typeface="Cambria Math" panose="02040503050406030204" pitchFamily="18" charset="0"/>
                                      <a:ea typeface="Cambria Math" panose="02040503050406030204" pitchFamily="18" charset="0"/>
                                      <a:cs typeface="Times New Roman" panose="02020603050405020304" pitchFamily="18" charset="0"/>
                                    </a:rPr>
                                    <m:t>𝐷</m:t>
                                  </m:r>
                                </m:sup>
                                <m:e>
                                  <m:f>
                                    <m:fPr>
                                      <m:ctrlPr>
                                        <a:rPr lang="en-US" altLang="zh-TW" sz="2200" i="1">
                                          <a:solidFill>
                                            <a:prstClr val="black"/>
                                          </a:solidFill>
                                          <a:latin typeface="Cambria Math" panose="02040503050406030204" pitchFamily="18" charset="0"/>
                                          <a:cs typeface="Times New Roman" panose="02020603050405020304" pitchFamily="18" charset="0"/>
                                        </a:rPr>
                                      </m:ctrlPr>
                                    </m:fPr>
                                    <m:num>
                                      <m:r>
                                        <m:rPr>
                                          <m:sty m:val="p"/>
                                        </m:rPr>
                                        <a:rPr lang="el-GR" altLang="zh-TW" sz="2200" i="1">
                                          <a:solidFill>
                                            <a:prstClr val="black"/>
                                          </a:solidFill>
                                          <a:latin typeface="Cambria Math" panose="02040503050406030204" pitchFamily="18" charset="0"/>
                                          <a:cs typeface="Times New Roman" panose="02020603050405020304" pitchFamily="18" charset="0"/>
                                        </a:rPr>
                                        <m:t>Γ</m:t>
                                      </m:r>
                                      <m:r>
                                        <a:rPr lang="en-US" altLang="zh-TW" sz="2200" i="1">
                                          <a:solidFill>
                                            <a:prstClr val="black"/>
                                          </a:solidFill>
                                          <a:latin typeface="Cambria Math" panose="02040503050406030204" pitchFamily="18" charset="0"/>
                                          <a:cs typeface="Times New Roman" panose="02020603050405020304" pitchFamily="18" charset="0"/>
                                        </a:rPr>
                                        <m:t>(</m:t>
                                      </m:r>
                                      <m:r>
                                        <a:rPr lang="zh-TW" altLang="en-US" sz="2200" i="1">
                                          <a:solidFill>
                                            <a:prstClr val="black"/>
                                          </a:solidFill>
                                          <a:latin typeface="Cambria Math" panose="02040503050406030204" pitchFamily="18" charset="0"/>
                                          <a:cs typeface="Times New Roman" panose="02020603050405020304" pitchFamily="18" charset="0"/>
                                        </a:rPr>
                                        <m:t>𝛼</m:t>
                                      </m:r>
                                      <m:r>
                                        <a:rPr lang="en-US" altLang="zh-TW" sz="2200" i="1">
                                          <a:solidFill>
                                            <a:prstClr val="black"/>
                                          </a:solidFill>
                                          <a:latin typeface="Cambria Math" panose="02040503050406030204" pitchFamily="18" charset="0"/>
                                          <a:cs typeface="Times New Roman" panose="02020603050405020304" pitchFamily="18" charset="0"/>
                                        </a:rPr>
                                        <m:t>+</m:t>
                                      </m:r>
                                      <m:r>
                                        <a:rPr lang="zh-TW" altLang="en-US" sz="2200" i="1">
                                          <a:solidFill>
                                            <a:prstClr val="black"/>
                                          </a:solidFill>
                                          <a:latin typeface="Cambria Math" panose="02040503050406030204" pitchFamily="18" charset="0"/>
                                          <a:cs typeface="Times New Roman" panose="02020603050405020304" pitchFamily="18" charset="0"/>
                                        </a:rPr>
                                        <m:t>𝛽</m:t>
                                      </m:r>
                                      <m:r>
                                        <a:rPr lang="en-US" altLang="zh-TW" sz="2200" i="1">
                                          <a:solidFill>
                                            <a:prstClr val="black"/>
                                          </a:solidFill>
                                          <a:latin typeface="Cambria Math" panose="02040503050406030204" pitchFamily="18" charset="0"/>
                                          <a:cs typeface="Times New Roman" panose="02020603050405020304" pitchFamily="18" charset="0"/>
                                        </a:rPr>
                                        <m:t>) </m:t>
                                      </m:r>
                                    </m:num>
                                    <m:den>
                                      <m:r>
                                        <m:rPr>
                                          <m:sty m:val="p"/>
                                        </m:rPr>
                                        <a:rPr lang="el-GR" altLang="zh-TW" sz="2200" i="1">
                                          <a:solidFill>
                                            <a:prstClr val="black"/>
                                          </a:solidFill>
                                          <a:latin typeface="Cambria Math" panose="02040503050406030204" pitchFamily="18" charset="0"/>
                                          <a:cs typeface="Times New Roman" panose="02020603050405020304" pitchFamily="18" charset="0"/>
                                        </a:rPr>
                                        <m:t>Γ</m:t>
                                      </m:r>
                                      <m:r>
                                        <a:rPr lang="en-US" altLang="zh-TW" sz="2200" i="1">
                                          <a:solidFill>
                                            <a:prstClr val="black"/>
                                          </a:solidFill>
                                          <a:latin typeface="Cambria Math" panose="02040503050406030204" pitchFamily="18" charset="0"/>
                                          <a:cs typeface="Times New Roman" panose="02020603050405020304" pitchFamily="18" charset="0"/>
                                        </a:rPr>
                                        <m:t>(</m:t>
                                      </m:r>
                                      <m:r>
                                        <a:rPr lang="zh-TW" altLang="en-US" sz="2200" i="1">
                                          <a:solidFill>
                                            <a:prstClr val="black"/>
                                          </a:solidFill>
                                          <a:latin typeface="Cambria Math" panose="02040503050406030204" pitchFamily="18" charset="0"/>
                                          <a:cs typeface="Times New Roman" panose="02020603050405020304" pitchFamily="18" charset="0"/>
                                        </a:rPr>
                                        <m:t>𝛼</m:t>
                                      </m:r>
                                      <m:r>
                                        <a:rPr lang="en-US" altLang="zh-TW" sz="2200" i="1">
                                          <a:solidFill>
                                            <a:prstClr val="black"/>
                                          </a:solidFill>
                                          <a:latin typeface="Cambria Math" panose="02040503050406030204" pitchFamily="18" charset="0"/>
                                          <a:cs typeface="Times New Roman" panose="02020603050405020304" pitchFamily="18" charset="0"/>
                                        </a:rPr>
                                        <m:t>)</m:t>
                                      </m:r>
                                      <m:r>
                                        <m:rPr>
                                          <m:sty m:val="p"/>
                                        </m:rPr>
                                        <a:rPr lang="el-GR" altLang="zh-TW" sz="2200" i="1">
                                          <a:solidFill>
                                            <a:prstClr val="black"/>
                                          </a:solidFill>
                                          <a:latin typeface="Cambria Math" panose="02040503050406030204" pitchFamily="18" charset="0"/>
                                          <a:cs typeface="Times New Roman" panose="02020603050405020304" pitchFamily="18" charset="0"/>
                                        </a:rPr>
                                        <m:t>Γ</m:t>
                                      </m:r>
                                      <m:r>
                                        <a:rPr lang="en-US" altLang="zh-TW" sz="2200" i="1">
                                          <a:solidFill>
                                            <a:prstClr val="black"/>
                                          </a:solidFill>
                                          <a:latin typeface="Cambria Math" panose="02040503050406030204" pitchFamily="18" charset="0"/>
                                          <a:cs typeface="Times New Roman" panose="02020603050405020304" pitchFamily="18" charset="0"/>
                                        </a:rPr>
                                        <m:t>(</m:t>
                                      </m:r>
                                      <m:r>
                                        <a:rPr lang="zh-TW" altLang="en-US" sz="2200" i="1">
                                          <a:solidFill>
                                            <a:prstClr val="black"/>
                                          </a:solidFill>
                                          <a:latin typeface="Cambria Math" panose="02040503050406030204" pitchFamily="18" charset="0"/>
                                          <a:cs typeface="Times New Roman" panose="02020603050405020304" pitchFamily="18" charset="0"/>
                                        </a:rPr>
                                        <m:t>𝛽</m:t>
                                      </m:r>
                                      <m:r>
                                        <a:rPr lang="en-US" altLang="zh-TW" sz="2200" i="1">
                                          <a:solidFill>
                                            <a:prstClr val="black"/>
                                          </a:solidFill>
                                          <a:latin typeface="Cambria Math" panose="02040503050406030204" pitchFamily="18" charset="0"/>
                                          <a:cs typeface="Times New Roman" panose="02020603050405020304" pitchFamily="18" charset="0"/>
                                        </a:rPr>
                                        <m:t>)</m:t>
                                      </m:r>
                                    </m:den>
                                  </m:f>
                                  <m:sSup>
                                    <m:sSupPr>
                                      <m:ctrlPr>
                                        <a:rPr lang="en-US" altLang="zh-TW" sz="2200" i="1">
                                          <a:solidFill>
                                            <a:prstClr val="black"/>
                                          </a:solidFill>
                                          <a:latin typeface="Cambria Math" panose="02040503050406030204" pitchFamily="18" charset="0"/>
                                          <a:cs typeface="Times New Roman" panose="02020603050405020304" pitchFamily="18" charset="0"/>
                                        </a:rPr>
                                      </m:ctrlPr>
                                    </m:sSupPr>
                                    <m:e>
                                      <m:sSub>
                                        <m:sSubPr>
                                          <m:ctrlPr>
                                            <a:rPr lang="en-US" altLang="zh-TW"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2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200" i="1">
                                              <a:latin typeface="Cambria Math" panose="02040503050406030204" pitchFamily="18" charset="0"/>
                                              <a:ea typeface="Cambria Math" panose="02040503050406030204" pitchFamily="18" charset="0"/>
                                              <a:cs typeface="Times New Roman" panose="02020603050405020304" pitchFamily="18" charset="0"/>
                                            </a:rPr>
                                            <m:t>𝑘𝑑</m:t>
                                          </m:r>
                                        </m:sub>
                                      </m:sSub>
                                    </m:e>
                                    <m:sup>
                                      <m:r>
                                        <a:rPr lang="zh-TW" altLang="en-US" sz="2200" i="1">
                                          <a:solidFill>
                                            <a:prstClr val="black"/>
                                          </a:solidFill>
                                          <a:latin typeface="Cambria Math" panose="02040503050406030204" pitchFamily="18" charset="0"/>
                                          <a:cs typeface="Times New Roman" panose="02020603050405020304" pitchFamily="18" charset="0"/>
                                        </a:rPr>
                                        <m:t>𝛼</m:t>
                                      </m:r>
                                      <m:r>
                                        <a:rPr lang="en-US" altLang="zh-TW" sz="2200" i="1">
                                          <a:solidFill>
                                            <a:prstClr val="black"/>
                                          </a:solidFill>
                                          <a:latin typeface="Cambria Math" panose="02040503050406030204" pitchFamily="18" charset="0"/>
                                          <a:cs typeface="Times New Roman" panose="02020603050405020304" pitchFamily="18" charset="0"/>
                                        </a:rPr>
                                        <m:t>−1</m:t>
                                      </m:r>
                                    </m:sup>
                                  </m:sSup>
                                  <m:sSup>
                                    <m:sSupPr>
                                      <m:ctrlPr>
                                        <a:rPr lang="en-US" altLang="zh-TW" sz="2200" i="1">
                                          <a:solidFill>
                                            <a:prstClr val="black"/>
                                          </a:solidFill>
                                          <a:latin typeface="Cambria Math" panose="02040503050406030204" pitchFamily="18" charset="0"/>
                                          <a:cs typeface="Times New Roman" panose="02020603050405020304" pitchFamily="18" charset="0"/>
                                        </a:rPr>
                                      </m:ctrlPr>
                                    </m:sSupPr>
                                    <m:e>
                                      <m:r>
                                        <a:rPr lang="en-US" altLang="zh-TW" sz="2200" i="1">
                                          <a:solidFill>
                                            <a:prstClr val="black"/>
                                          </a:solidFill>
                                          <a:latin typeface="Cambria Math" panose="02040503050406030204" pitchFamily="18" charset="0"/>
                                          <a:cs typeface="Times New Roman" panose="02020603050405020304" pitchFamily="18" charset="0"/>
                                        </a:rPr>
                                        <m:t>(1−</m:t>
                                      </m:r>
                                      <m:sSub>
                                        <m:sSubPr>
                                          <m:ctrlPr>
                                            <a:rPr lang="en-US" altLang="zh-TW"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2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2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200" i="1">
                                          <a:solidFill>
                                            <a:prstClr val="black"/>
                                          </a:solidFill>
                                          <a:latin typeface="Cambria Math" panose="02040503050406030204" pitchFamily="18" charset="0"/>
                                          <a:cs typeface="Times New Roman" panose="02020603050405020304" pitchFamily="18" charset="0"/>
                                        </a:rPr>
                                        <m:t>)</m:t>
                                      </m:r>
                                    </m:e>
                                    <m:sup>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p>
                                  </m:sSup>
                                </m:e>
                              </m:nary>
                            </m:e>
                          </m:nary>
                        </m:e>
                      </m:d>
                    </m:oMath>
                  </m:oMathPara>
                </a14:m>
                <a:endParaRPr lang="zh-TW" altLang="en-US" sz="28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3525" y="626807"/>
                <a:ext cx="11461898" cy="5979842"/>
              </a:xfrm>
              <a:prstGeom prst="rect">
                <a:avLst/>
              </a:prstGeom>
              <a:blipFill>
                <a:blip r:embed="rId2"/>
                <a:stretch>
                  <a:fillRect l="-1063" t="-1223"/>
                </a:stretch>
              </a:blipFill>
            </p:spPr>
            <p:txBody>
              <a:bodyPr/>
              <a:lstStyle/>
              <a:p>
                <a:r>
                  <a:rPr lang="zh-TW" altLang="en-US">
                    <a:noFill/>
                  </a:rPr>
                  <a:t> </a:t>
                </a:r>
              </a:p>
            </p:txBody>
          </p:sp>
        </mc:Fallback>
      </mc:AlternateContent>
      <p:sp>
        <p:nvSpPr>
          <p:cNvPr id="5" name="Rectangle 2"/>
          <p:cNvSpPr/>
          <p:nvPr/>
        </p:nvSpPr>
        <p:spPr>
          <a:xfrm>
            <a:off x="2035540" y="46711"/>
            <a:ext cx="8466205" cy="584775"/>
          </a:xfrm>
          <a:prstGeom prst="rect">
            <a:avLst/>
          </a:prstGeom>
        </p:spPr>
        <p:txBody>
          <a:bodyPr wrap="square">
            <a:spAutoFit/>
          </a:bodyPr>
          <a:lstStyle/>
          <a:p>
            <a:r>
              <a:rPr lang="en-US" altLang="zh-TW" sz="3200" b="1" dirty="0" smtClean="0">
                <a:latin typeface="Times New Roman" panose="02020603050405020304" pitchFamily="18" charset="0"/>
                <a:cs typeface="Times New Roman" panose="02020603050405020304" pitchFamily="18" charset="0"/>
              </a:rPr>
              <a:t>For MAP, We Multiple Likelihood by the Prior</a:t>
            </a:r>
            <a:endParaRPr lang="zh-TW"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758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253969" y="534245"/>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618837" y="534245"/>
                <a:ext cx="11369964" cy="6316345"/>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To use Jensen's inequality to lower bound our likelihood</a:t>
                </a:r>
                <a:r>
                  <a:rPr lang="en-US" altLang="zh-TW" sz="2800" dirty="0">
                    <a:cs typeface="Times New Roman" panose="02020603050405020304" pitchFamily="18" charset="0"/>
                  </a:rPr>
                  <a:t> </a:t>
                </a:r>
                <a14:m>
                  <m:oMath xmlns:m="http://schemas.openxmlformats.org/officeDocument/2006/math">
                    <m:r>
                      <a:rPr lang="en-US" altLang="zh-TW" sz="28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800" dirty="0" smtClean="0">
                    <a:latin typeface="Times New Roman" panose="02020603050405020304" pitchFamily="18" charset="0"/>
                    <a:cs typeface="Times New Roman" panose="02020603050405020304" pitchFamily="18" charset="0"/>
                  </a:rPr>
                  <a:t> prior, we need to make </a:t>
                </a:r>
                <a:r>
                  <a:rPr lang="en-US" altLang="zh-TW" sz="2800" dirty="0">
                    <a:latin typeface="Times New Roman" panose="02020603050405020304" pitchFamily="18" charset="0"/>
                    <a:cs typeface="Times New Roman" panose="02020603050405020304" pitchFamily="18" charset="0"/>
                  </a:rPr>
                  <a:t>the right hand </a:t>
                </a:r>
                <a:r>
                  <a:rPr lang="en-US" altLang="zh-TW" sz="2800" dirty="0" smtClean="0">
                    <a:latin typeface="Times New Roman" panose="02020603050405020304" pitchFamily="18" charset="0"/>
                    <a:cs typeface="Times New Roman" panose="02020603050405020304" pitchFamily="18" charset="0"/>
                  </a:rPr>
                  <a:t>side </a:t>
                </a:r>
                <a:r>
                  <a:rPr lang="en-US" altLang="zh-TW" sz="2800" dirty="0">
                    <a:latin typeface="Times New Roman" panose="02020603050405020304" pitchFamily="18" charset="0"/>
                    <a:cs typeface="Times New Roman" panose="02020603050405020304" pitchFamily="18" charset="0"/>
                  </a:rPr>
                  <a:t>look like the log of an expectation</a:t>
                </a:r>
                <a:r>
                  <a:rPr lang="en-US" altLang="zh-TW" sz="2800" dirty="0" smtClean="0">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altLang="zh-TW" sz="2600" i="1">
                          <a:latin typeface="Cambria Math" panose="02040503050406030204" pitchFamily="18" charset="0"/>
                          <a:cs typeface="Times New Roman" panose="02020603050405020304" pitchFamily="18" charset="0"/>
                        </a:rPr>
                        <m:t>𝐿</m:t>
                      </m:r>
                      <m:r>
                        <a:rPr lang="en-US" altLang="zh-TW" sz="26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func>
                            <m:funcPr>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6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nary>
                                <m:naryPr>
                                  <m:chr m:val="∑"/>
                                  <m:ctrlPr>
                                    <a:rPr lang="en-US" altLang="zh-TW" sz="2600" i="1">
                                      <a:latin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cs typeface="Times New Roman" panose="02020603050405020304" pitchFamily="18" charset="0"/>
                                    </a:rPr>
                                    <m:t>𝑘</m:t>
                                  </m:r>
                                  <m:r>
                                    <a:rPr lang="en-US" altLang="zh-TW" sz="2600" i="1">
                                      <a:latin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cs typeface="Times New Roman" panose="02020603050405020304" pitchFamily="18" charset="0"/>
                                    </a:rPr>
                                    <m:t>𝐾</m:t>
                                  </m:r>
                                </m:sup>
                                <m:e>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𝑝</m:t>
                                  </m:r>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latin typeface="Cambria Math" panose="02040503050406030204" pitchFamily="18" charset="0"/>
                                          <a:cs typeface="Times New Roman" panose="02020603050405020304" pitchFamily="18" charset="0"/>
                                        </a:rPr>
                                      </m:ctrlPr>
                                    </m:sSubPr>
                                    <m:e>
                                      <m:r>
                                        <a:rPr lang="en-US" altLang="zh-TW" sz="2600" b="1" i="1" smtClean="0">
                                          <a:latin typeface="Cambria Math" panose="02040503050406030204" pitchFamily="18" charset="0"/>
                                          <a:cs typeface="Times New Roman" panose="02020603050405020304" pitchFamily="18" charset="0"/>
                                        </a:rPr>
                                        <m:t>𝒑</m:t>
                                      </m:r>
                                    </m:e>
                                    <m:sub>
                                      <m:r>
                                        <a:rPr lang="en-US" altLang="zh-TW" sz="2600" i="1">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m:t>
                                  </m:r>
                                </m:e>
                              </m:nary>
                            </m:e>
                          </m:func>
                        </m:e>
                      </m:nary>
                      <m:f>
                        <m:fPr>
                          <m:ctrlPr>
                            <a:rPr lang="en-US" altLang="zh-TW" sz="2600" i="1" smtClean="0">
                              <a:solidFill>
                                <a:schemeClr val="tx1"/>
                              </a:solidFill>
                              <a:latin typeface="Cambria Math" panose="02040503050406030204" pitchFamily="18" charset="0"/>
                              <a:cs typeface="Times New Roman" panose="02020603050405020304" pitchFamily="18" charset="0"/>
                            </a:rPr>
                          </m:ctrlPr>
                        </m:fPr>
                        <m:num>
                          <m:sSub>
                            <m:sSubPr>
                              <m:ctrlPr>
                                <a:rPr lang="en-US" altLang="zh-TW" sz="2600" i="1" smtClean="0">
                                  <a:solidFill>
                                    <a:srgbClr val="FF00FF"/>
                                  </a:solidFill>
                                  <a:latin typeface="Cambria Math" panose="02040503050406030204" pitchFamily="18" charset="0"/>
                                  <a:cs typeface="Times New Roman" panose="02020603050405020304" pitchFamily="18" charset="0"/>
                                </a:rPr>
                              </m:ctrlPr>
                            </m:sSubPr>
                            <m:e>
                              <m:r>
                                <a:rPr lang="en-US" altLang="zh-TW" sz="2600" b="0" i="1" smtClean="0">
                                  <a:solidFill>
                                    <a:srgbClr val="FF00FF"/>
                                  </a:solidFill>
                                  <a:latin typeface="Cambria Math" panose="02040503050406030204" pitchFamily="18" charset="0"/>
                                  <a:cs typeface="Times New Roman" panose="02020603050405020304" pitchFamily="18" charset="0"/>
                                </a:rPr>
                                <m:t>𝑞</m:t>
                              </m:r>
                            </m:e>
                            <m:sub>
                              <m:r>
                                <a:rPr lang="en-US" altLang="zh-TW" sz="2600" b="0" i="1" smtClean="0">
                                  <a:solidFill>
                                    <a:srgbClr val="FF00FF"/>
                                  </a:solidFill>
                                  <a:latin typeface="Cambria Math" panose="02040503050406030204" pitchFamily="18" charset="0"/>
                                  <a:cs typeface="Times New Roman" panose="02020603050405020304" pitchFamily="18" charset="0"/>
                                </a:rPr>
                                <m:t>𝑛𝑘</m:t>
                              </m:r>
                            </m:sub>
                          </m:sSub>
                        </m:num>
                        <m:den>
                          <m:sSub>
                            <m:sSubPr>
                              <m:ctrlPr>
                                <a:rPr lang="en-US" altLang="zh-TW" sz="2600" i="1" smtClean="0">
                                  <a:solidFill>
                                    <a:schemeClr val="tx1"/>
                                  </a:solidFill>
                                  <a:latin typeface="Cambria Math" panose="02040503050406030204" pitchFamily="18" charset="0"/>
                                  <a:cs typeface="Times New Roman" panose="02020603050405020304" pitchFamily="18" charset="0"/>
                                </a:rPr>
                              </m:ctrlPr>
                            </m:sSubPr>
                            <m:e>
                              <m:r>
                                <a:rPr lang="en-US" altLang="zh-TW" sz="2600" b="0" i="1" smtClean="0">
                                  <a:solidFill>
                                    <a:srgbClr val="FF00FF"/>
                                  </a:solidFill>
                                  <a:latin typeface="Cambria Math" panose="02040503050406030204" pitchFamily="18" charset="0"/>
                                  <a:cs typeface="Times New Roman" panose="02020603050405020304" pitchFamily="18" charset="0"/>
                                </a:rPr>
                                <m:t>𝑞</m:t>
                              </m:r>
                            </m:e>
                            <m:sub>
                              <m:r>
                                <a:rPr lang="en-US" altLang="zh-TW" sz="2600" b="0" i="1" smtClean="0">
                                  <a:solidFill>
                                    <a:srgbClr val="FF00FF"/>
                                  </a:solidFill>
                                  <a:latin typeface="Cambria Math" panose="02040503050406030204" pitchFamily="18" charset="0"/>
                                  <a:cs typeface="Times New Roman" panose="02020603050405020304" pitchFamily="18" charset="0"/>
                                </a:rPr>
                                <m:t>𝑛𝑘</m:t>
                              </m:r>
                            </m:sub>
                          </m:sSub>
                        </m:den>
                      </m:f>
                      <m:r>
                        <a:rPr lang="en-US" altLang="zh-TW" sz="2600" b="0" i="1" smtClean="0">
                          <a:solidFill>
                            <a:schemeClr val="tx1"/>
                          </a:solidFill>
                          <a:latin typeface="Cambria Math" panose="02040503050406030204" pitchFamily="18" charset="0"/>
                          <a:cs typeface="Times New Roman" panose="02020603050405020304" pitchFamily="18" charset="0"/>
                        </a:rPr>
                        <m:t>+</m:t>
                      </m:r>
                      <m:func>
                        <m:funcPr>
                          <m:ctrlPr>
                            <a:rPr lang="en-US" altLang="zh-TW" sz="26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600" b="0" i="0" smtClean="0">
                              <a:solidFill>
                                <a:schemeClr val="tx1"/>
                              </a:solidFill>
                              <a:latin typeface="Cambria Math" panose="02040503050406030204" pitchFamily="18" charset="0"/>
                              <a:cs typeface="Times New Roman" panose="02020603050405020304" pitchFamily="18" charset="0"/>
                            </a:rPr>
                            <m:t>log</m:t>
                          </m:r>
                        </m:fName>
                        <m:e>
                          <m:nary>
                            <m:naryPr>
                              <m:chr m:val="∏"/>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𝐾</m:t>
                              </m:r>
                            </m:sup>
                            <m:e>
                              <m:nary>
                                <m:naryPr>
                                  <m:chr m:val="∏"/>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𝐷</m:t>
                                  </m:r>
                                </m:sup>
                                <m:e>
                                  <m:f>
                                    <m:fPr>
                                      <m:ctrlPr>
                                        <a:rPr lang="en-US" altLang="zh-TW" sz="2600" i="1">
                                          <a:solidFill>
                                            <a:prstClr val="black"/>
                                          </a:solidFill>
                                          <a:latin typeface="Cambria Math" panose="02040503050406030204" pitchFamily="18" charset="0"/>
                                          <a:cs typeface="Times New Roman" panose="02020603050405020304" pitchFamily="18" charset="0"/>
                                        </a:rPr>
                                      </m:ctrlPr>
                                    </m:fPr>
                                    <m:num>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cs typeface="Times New Roman" panose="02020603050405020304" pitchFamily="18" charset="0"/>
                                        </a:rPr>
                                        <m:t>) </m:t>
                                      </m:r>
                                    </m:num>
                                    <m:den>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m:t>
                                      </m:r>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cs typeface="Times New Roman" panose="02020603050405020304" pitchFamily="18" charset="0"/>
                                        </a:rPr>
                                        <m:t>)</m:t>
                                      </m:r>
                                    </m:den>
                                  </m:f>
                                  <m:sSup>
                                    <m:sSupPr>
                                      <m:ctrlPr>
                                        <a:rPr lang="en-US" altLang="zh-TW" sz="2600" i="1">
                                          <a:solidFill>
                                            <a:prstClr val="black"/>
                                          </a:solidFill>
                                          <a:latin typeface="Cambria Math" panose="02040503050406030204" pitchFamily="18" charset="0"/>
                                          <a:cs typeface="Times New Roman" panose="02020603050405020304" pitchFamily="18" charset="0"/>
                                        </a:rPr>
                                      </m:ctrlPr>
                                    </m:sSupPr>
                                    <m:e>
                                      <m:sSub>
                                        <m:sSubPr>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𝑘𝑑</m:t>
                                          </m:r>
                                        </m:sub>
                                      </m:sSub>
                                    </m:e>
                                    <m:sup>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−1</m:t>
                                      </m:r>
                                    </m:sup>
                                  </m:sSup>
                                  <m:sSup>
                                    <m:sSupPr>
                                      <m:ctrlPr>
                                        <a:rPr lang="en-US" altLang="zh-TW" sz="2600" i="1">
                                          <a:solidFill>
                                            <a:prstClr val="black"/>
                                          </a:solidFill>
                                          <a:latin typeface="Cambria Math" panose="02040503050406030204" pitchFamily="18" charset="0"/>
                                          <a:cs typeface="Times New Roman" panose="02020603050405020304" pitchFamily="18" charset="0"/>
                                        </a:rPr>
                                      </m:ctrlPr>
                                    </m:sSupPr>
                                    <m:e>
                                      <m:r>
                                        <a:rPr lang="en-US" altLang="zh-TW" sz="2600" i="1">
                                          <a:solidFill>
                                            <a:prstClr val="black"/>
                                          </a:solidFill>
                                          <a:latin typeface="Cambria Math" panose="02040503050406030204" pitchFamily="18" charset="0"/>
                                          <a:cs typeface="Times New Roman" panose="02020603050405020304" pitchFamily="18" charset="0"/>
                                        </a:rPr>
                                        <m:t>(1−</m:t>
                                      </m:r>
                                      <m:sSub>
                                        <m:sSubPr>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600" i="1">
                                          <a:solidFill>
                                            <a:prstClr val="black"/>
                                          </a:solidFill>
                                          <a:latin typeface="Cambria Math" panose="02040503050406030204" pitchFamily="18" charset="0"/>
                                          <a:cs typeface="Times New Roman" panose="02020603050405020304" pitchFamily="18" charset="0"/>
                                        </a:rPr>
                                        <m:t>)</m:t>
                                      </m:r>
                                    </m:e>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p>
                                  </m:sSup>
                                </m:e>
                              </m:nary>
                            </m:e>
                          </m:nary>
                        </m:e>
                      </m:func>
                    </m:oMath>
                  </m:oMathPara>
                </a14:m>
                <a:endParaRPr lang="en-US" altLang="zh-TW" sz="26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6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func>
                            <m:funcPr>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6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nary>
                                <m:naryPr>
                                  <m:chr m:val="∑"/>
                                  <m:ctrlPr>
                                    <a:rPr lang="en-US" altLang="zh-TW" sz="2600" i="1">
                                      <a:latin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cs typeface="Times New Roman" panose="02020603050405020304" pitchFamily="18" charset="0"/>
                                    </a:rPr>
                                    <m:t>𝑘</m:t>
                                  </m:r>
                                  <m:r>
                                    <a:rPr lang="en-US" altLang="zh-TW" sz="2600" i="1">
                                      <a:latin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cs typeface="Times New Roman" panose="02020603050405020304" pitchFamily="18" charset="0"/>
                                    </a:rPr>
                                    <m:t>𝐾</m:t>
                                  </m:r>
                                </m:sup>
                                <m:e>
                                  <m:sSub>
                                    <m:sSubPr>
                                      <m:ctrlPr>
                                        <a:rPr lang="en-US" altLang="zh-TW" sz="2600" i="1">
                                          <a:solidFill>
                                            <a:srgbClr val="FF00FF"/>
                                          </a:solidFill>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e>
                              </m:nary>
                            </m:e>
                          </m:func>
                        </m:e>
                      </m:nary>
                      <m:f>
                        <m:fPr>
                          <m:ctrlPr>
                            <a:rPr lang="en-US" altLang="zh-TW" sz="2600" i="1">
                              <a:latin typeface="Cambria Math" panose="02040503050406030204" pitchFamily="18" charset="0"/>
                              <a:cs typeface="Times New Roman" panose="02020603050405020304" pitchFamily="18" charset="0"/>
                            </a:rPr>
                          </m:ctrlPr>
                        </m:fPr>
                        <m:num>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𝑝</m:t>
                          </m:r>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latin typeface="Cambria Math" panose="02040503050406030204" pitchFamily="18" charset="0"/>
                                  <a:cs typeface="Times New Roman" panose="02020603050405020304" pitchFamily="18" charset="0"/>
                                </a:rPr>
                              </m:ctrlPr>
                            </m:sSubPr>
                            <m:e>
                              <m:r>
                                <a:rPr lang="en-US" altLang="zh-TW" sz="2600" b="1" i="1">
                                  <a:latin typeface="Cambria Math" panose="02040503050406030204" pitchFamily="18" charset="0"/>
                                  <a:cs typeface="Times New Roman" panose="02020603050405020304" pitchFamily="18" charset="0"/>
                                </a:rPr>
                                <m:t>𝒑</m:t>
                              </m:r>
                            </m:e>
                            <m:sub>
                              <m:r>
                                <a:rPr lang="en-US" altLang="zh-TW" sz="2600" i="1">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m:t>
                          </m:r>
                        </m:num>
                        <m:den>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den>
                      </m:f>
                      <m:r>
                        <a:rPr lang="en-US" altLang="zh-TW" sz="2600" i="1">
                          <a:latin typeface="Cambria Math" panose="02040503050406030204" pitchFamily="18" charset="0"/>
                          <a:cs typeface="Times New Roman" panose="02020603050405020304" pitchFamily="18" charset="0"/>
                        </a:rPr>
                        <m:t>+</m:t>
                      </m:r>
                      <m:func>
                        <m:funcPr>
                          <m:ctrlPr>
                            <a:rPr lang="en-US" altLang="zh-TW" sz="2600" i="1">
                              <a:latin typeface="Cambria Math" panose="02040503050406030204" pitchFamily="18" charset="0"/>
                              <a:cs typeface="Times New Roman" panose="02020603050405020304" pitchFamily="18" charset="0"/>
                            </a:rPr>
                          </m:ctrlPr>
                        </m:funcPr>
                        <m:fName>
                          <m:r>
                            <m:rPr>
                              <m:sty m:val="p"/>
                            </m:rPr>
                            <a:rPr lang="en-US" altLang="zh-TW" sz="2600">
                              <a:latin typeface="Cambria Math" panose="02040503050406030204" pitchFamily="18" charset="0"/>
                              <a:cs typeface="Times New Roman" panose="02020603050405020304" pitchFamily="18" charset="0"/>
                            </a:rPr>
                            <m:t>log</m:t>
                          </m:r>
                        </m:fName>
                        <m:e>
                          <m:nary>
                            <m:naryPr>
                              <m:chr m:val="∏"/>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𝐾</m:t>
                              </m:r>
                            </m:sup>
                            <m:e>
                              <m:nary>
                                <m:naryPr>
                                  <m:chr m:val="∏"/>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𝐷</m:t>
                                  </m:r>
                                </m:sup>
                                <m:e>
                                  <m:f>
                                    <m:fPr>
                                      <m:ctrlPr>
                                        <a:rPr lang="en-US" altLang="zh-TW" sz="2600" i="1">
                                          <a:solidFill>
                                            <a:prstClr val="black"/>
                                          </a:solidFill>
                                          <a:latin typeface="Cambria Math" panose="02040503050406030204" pitchFamily="18" charset="0"/>
                                          <a:cs typeface="Times New Roman" panose="02020603050405020304" pitchFamily="18" charset="0"/>
                                        </a:rPr>
                                      </m:ctrlPr>
                                    </m:fPr>
                                    <m:num>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cs typeface="Times New Roman" panose="02020603050405020304" pitchFamily="18" charset="0"/>
                                        </a:rPr>
                                        <m:t>) </m:t>
                                      </m:r>
                                    </m:num>
                                    <m:den>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m:t>
                                      </m:r>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cs typeface="Times New Roman" panose="02020603050405020304" pitchFamily="18" charset="0"/>
                                        </a:rPr>
                                        <m:t>)</m:t>
                                      </m:r>
                                    </m:den>
                                  </m:f>
                                  <m:sSup>
                                    <m:sSupPr>
                                      <m:ctrlPr>
                                        <a:rPr lang="en-US" altLang="zh-TW" sz="2600" i="1">
                                          <a:solidFill>
                                            <a:prstClr val="black"/>
                                          </a:solidFill>
                                          <a:latin typeface="Cambria Math" panose="02040503050406030204" pitchFamily="18" charset="0"/>
                                          <a:cs typeface="Times New Roman" panose="02020603050405020304" pitchFamily="18" charset="0"/>
                                        </a:rPr>
                                      </m:ctrlPr>
                                    </m:sSupPr>
                                    <m:e>
                                      <m:sSub>
                                        <m:sSubPr>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𝑘𝑑</m:t>
                                          </m:r>
                                        </m:sub>
                                      </m:sSub>
                                    </m:e>
                                    <m:sup>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−1</m:t>
                                      </m:r>
                                    </m:sup>
                                  </m:sSup>
                                  <m:sSup>
                                    <m:sSupPr>
                                      <m:ctrlPr>
                                        <a:rPr lang="en-US" altLang="zh-TW" sz="2600" i="1">
                                          <a:solidFill>
                                            <a:prstClr val="black"/>
                                          </a:solidFill>
                                          <a:latin typeface="Cambria Math" panose="02040503050406030204" pitchFamily="18" charset="0"/>
                                          <a:cs typeface="Times New Roman" panose="02020603050405020304" pitchFamily="18" charset="0"/>
                                        </a:rPr>
                                      </m:ctrlPr>
                                    </m:sSupPr>
                                    <m:e>
                                      <m:r>
                                        <a:rPr lang="en-US" altLang="zh-TW" sz="2600" i="1">
                                          <a:solidFill>
                                            <a:prstClr val="black"/>
                                          </a:solidFill>
                                          <a:latin typeface="Cambria Math" panose="02040503050406030204" pitchFamily="18" charset="0"/>
                                          <a:cs typeface="Times New Roman" panose="02020603050405020304" pitchFamily="18" charset="0"/>
                                        </a:rPr>
                                        <m:t>(1−</m:t>
                                      </m:r>
                                      <m:sSub>
                                        <m:sSubPr>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600" i="1">
                                          <a:solidFill>
                                            <a:prstClr val="black"/>
                                          </a:solidFill>
                                          <a:latin typeface="Cambria Math" panose="02040503050406030204" pitchFamily="18" charset="0"/>
                                          <a:cs typeface="Times New Roman" panose="02020603050405020304" pitchFamily="18" charset="0"/>
                                        </a:rPr>
                                        <m:t>)</m:t>
                                      </m:r>
                                    </m:e>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p>
                                  </m:sSup>
                                </m:e>
                              </m:nary>
                            </m:e>
                          </m:nary>
                        </m:e>
                      </m:func>
                    </m:oMath>
                  </m:oMathPara>
                </a14:m>
                <a:endParaRPr lang="en-US" altLang="zh-TW" sz="2600" i="1" dirty="0" smtClean="0">
                  <a:solidFill>
                    <a:srgbClr val="FF00FF"/>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6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func>
                            <m:funcPr>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6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sSub>
                                <m:sSubPr>
                                  <m:ctrlPr>
                                    <a:rPr lang="en-US" altLang="zh-TW" sz="26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𝐸</m:t>
                                  </m:r>
                                </m:e>
                                <m:sub>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sub>
                              </m:sSub>
                              <m:d>
                                <m:dPr>
                                  <m:begChr m:val="{"/>
                                  <m:endChr m:val="}"/>
                                  <m:ctrlPr>
                                    <a:rPr lang="en-US" altLang="zh-TW" sz="26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zh-TW" sz="2600" i="1">
                                          <a:latin typeface="Cambria Math" panose="02040503050406030204" pitchFamily="18" charset="0"/>
                                          <a:cs typeface="Times New Roman" panose="02020603050405020304" pitchFamily="18" charset="0"/>
                                        </a:rPr>
                                      </m:ctrlPr>
                                    </m:fPr>
                                    <m:num>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𝑝</m:t>
                                      </m:r>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latin typeface="Cambria Math" panose="02040503050406030204" pitchFamily="18" charset="0"/>
                                              <a:cs typeface="Times New Roman" panose="02020603050405020304" pitchFamily="18" charset="0"/>
                                            </a:rPr>
                                          </m:ctrlPr>
                                        </m:sSubPr>
                                        <m:e>
                                          <m:r>
                                            <a:rPr lang="en-US" altLang="zh-TW" sz="2600" b="1" i="1">
                                              <a:latin typeface="Cambria Math" panose="02040503050406030204" pitchFamily="18" charset="0"/>
                                              <a:cs typeface="Times New Roman" panose="02020603050405020304" pitchFamily="18" charset="0"/>
                                            </a:rPr>
                                            <m:t>𝒑</m:t>
                                          </m:r>
                                        </m:e>
                                        <m:sub>
                                          <m:r>
                                            <a:rPr lang="en-US" altLang="zh-TW" sz="2600" i="1">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m:t>
                                      </m:r>
                                    </m:num>
                                    <m:den>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den>
                                  </m:f>
                                </m:e>
                              </m:d>
                            </m:e>
                          </m:func>
                        </m:e>
                      </m:nary>
                      <m:r>
                        <a:rPr lang="en-US" altLang="zh-TW" sz="2600" i="1">
                          <a:latin typeface="Cambria Math" panose="02040503050406030204" pitchFamily="18" charset="0"/>
                          <a:cs typeface="Times New Roman" panose="02020603050405020304" pitchFamily="18" charset="0"/>
                        </a:rPr>
                        <m:t>+</m:t>
                      </m:r>
                      <m:func>
                        <m:funcPr>
                          <m:ctrlPr>
                            <a:rPr lang="en-US" altLang="zh-TW" sz="2600" i="1">
                              <a:latin typeface="Cambria Math" panose="02040503050406030204" pitchFamily="18" charset="0"/>
                              <a:cs typeface="Times New Roman" panose="02020603050405020304" pitchFamily="18" charset="0"/>
                            </a:rPr>
                          </m:ctrlPr>
                        </m:funcPr>
                        <m:fName>
                          <m:r>
                            <m:rPr>
                              <m:sty m:val="p"/>
                            </m:rPr>
                            <a:rPr lang="en-US" altLang="zh-TW" sz="2600">
                              <a:latin typeface="Cambria Math" panose="02040503050406030204" pitchFamily="18" charset="0"/>
                              <a:cs typeface="Times New Roman" panose="02020603050405020304" pitchFamily="18" charset="0"/>
                            </a:rPr>
                            <m:t>log</m:t>
                          </m:r>
                        </m:fName>
                        <m:e>
                          <m:nary>
                            <m:naryPr>
                              <m:chr m:val="∏"/>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𝐾</m:t>
                              </m:r>
                            </m:sup>
                            <m:e>
                              <m:nary>
                                <m:naryPr>
                                  <m:chr m:val="∏"/>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𝐷</m:t>
                                  </m:r>
                                </m:sup>
                                <m:e>
                                  <m:f>
                                    <m:fPr>
                                      <m:ctrlPr>
                                        <a:rPr lang="en-US" altLang="zh-TW" sz="2600" i="1">
                                          <a:solidFill>
                                            <a:prstClr val="black"/>
                                          </a:solidFill>
                                          <a:latin typeface="Cambria Math" panose="02040503050406030204" pitchFamily="18" charset="0"/>
                                          <a:cs typeface="Times New Roman" panose="02020603050405020304" pitchFamily="18" charset="0"/>
                                        </a:rPr>
                                      </m:ctrlPr>
                                    </m:fPr>
                                    <m:num>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cs typeface="Times New Roman" panose="02020603050405020304" pitchFamily="18" charset="0"/>
                                        </a:rPr>
                                        <m:t>) </m:t>
                                      </m:r>
                                    </m:num>
                                    <m:den>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m:t>
                                      </m:r>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cs typeface="Times New Roman" panose="02020603050405020304" pitchFamily="18" charset="0"/>
                                        </a:rPr>
                                        <m:t>)</m:t>
                                      </m:r>
                                    </m:den>
                                  </m:f>
                                  <m:sSup>
                                    <m:sSupPr>
                                      <m:ctrlPr>
                                        <a:rPr lang="en-US" altLang="zh-TW" sz="2600" i="1">
                                          <a:solidFill>
                                            <a:prstClr val="black"/>
                                          </a:solidFill>
                                          <a:latin typeface="Cambria Math" panose="02040503050406030204" pitchFamily="18" charset="0"/>
                                          <a:cs typeface="Times New Roman" panose="02020603050405020304" pitchFamily="18" charset="0"/>
                                        </a:rPr>
                                      </m:ctrlPr>
                                    </m:sSupPr>
                                    <m:e>
                                      <m:sSub>
                                        <m:sSubPr>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𝑘𝑑</m:t>
                                          </m:r>
                                        </m:sub>
                                      </m:sSub>
                                    </m:e>
                                    <m:sup>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−1</m:t>
                                      </m:r>
                                    </m:sup>
                                  </m:sSup>
                                  <m:sSup>
                                    <m:sSupPr>
                                      <m:ctrlPr>
                                        <a:rPr lang="en-US" altLang="zh-TW" sz="2600" i="1">
                                          <a:solidFill>
                                            <a:prstClr val="black"/>
                                          </a:solidFill>
                                          <a:latin typeface="Cambria Math" panose="02040503050406030204" pitchFamily="18" charset="0"/>
                                          <a:cs typeface="Times New Roman" panose="02020603050405020304" pitchFamily="18" charset="0"/>
                                        </a:rPr>
                                      </m:ctrlPr>
                                    </m:sSupPr>
                                    <m:e>
                                      <m:r>
                                        <a:rPr lang="en-US" altLang="zh-TW" sz="2600" i="1">
                                          <a:solidFill>
                                            <a:prstClr val="black"/>
                                          </a:solidFill>
                                          <a:latin typeface="Cambria Math" panose="02040503050406030204" pitchFamily="18" charset="0"/>
                                          <a:cs typeface="Times New Roman" panose="02020603050405020304" pitchFamily="18" charset="0"/>
                                        </a:rPr>
                                        <m:t>(1−</m:t>
                                      </m:r>
                                      <m:sSub>
                                        <m:sSubPr>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600" i="1">
                                          <a:solidFill>
                                            <a:prstClr val="black"/>
                                          </a:solidFill>
                                          <a:latin typeface="Cambria Math" panose="02040503050406030204" pitchFamily="18" charset="0"/>
                                          <a:cs typeface="Times New Roman" panose="02020603050405020304" pitchFamily="18" charset="0"/>
                                        </a:rPr>
                                        <m:t>)</m:t>
                                      </m:r>
                                    </m:e>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p>
                                  </m:sSup>
                                </m:e>
                              </m:nary>
                            </m:e>
                          </m:nary>
                        </m:e>
                      </m:func>
                    </m:oMath>
                  </m:oMathPara>
                </a14:m>
                <a:endParaRPr lang="en-US" altLang="zh-TW" sz="2600" i="1" dirty="0" smtClean="0">
                  <a:solidFill>
                    <a:srgbClr val="FF00FF"/>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TW" sz="2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6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𝐸</m:t>
                              </m:r>
                            </m:e>
                            <m:sub>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sub>
                          </m:sSub>
                          <m:d>
                            <m:dPr>
                              <m:begChr m:val="{"/>
                              <m:endChr m:val="}"/>
                              <m:ctrlPr>
                                <a:rPr lang="en-US" altLang="zh-TW" sz="26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en-US" altLang="zh-TW" sz="26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6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f>
                                    <m:fPr>
                                      <m:ctrlPr>
                                        <a:rPr lang="en-US" altLang="zh-TW" sz="2600" i="1">
                                          <a:latin typeface="Cambria Math" panose="02040503050406030204" pitchFamily="18" charset="0"/>
                                          <a:cs typeface="Times New Roman" panose="02020603050405020304" pitchFamily="18" charset="0"/>
                                        </a:rPr>
                                      </m:ctrlPr>
                                    </m:fPr>
                                    <m:num>
                                      <m:sSub>
                                        <m:sSubPr>
                                          <m:ctrlPr>
                                            <a:rPr lang="en-US" altLang="zh-TW" sz="2600" i="1">
                                              <a:solidFill>
                                                <a:srgbClr val="FF0000"/>
                                              </a:solidFill>
                                              <a:latin typeface="Cambria Math" panose="02040503050406030204" pitchFamily="18" charset="0"/>
                                              <a:cs typeface="Times New Roman" panose="02020603050405020304" pitchFamily="18" charset="0"/>
                                            </a:rPr>
                                          </m:ctrlPr>
                                        </m:sSubPr>
                                        <m:e>
                                          <m:r>
                                            <a:rPr lang="zh-TW" altLang="en-US" sz="2600" i="1">
                                              <a:solidFill>
                                                <a:srgbClr val="FF0000"/>
                                              </a:solidFill>
                                              <a:latin typeface="Cambria Math" panose="02040503050406030204" pitchFamily="18" charset="0"/>
                                              <a:cs typeface="Times New Roman" panose="02020603050405020304" pitchFamily="18" charset="0"/>
                                            </a:rPr>
                                            <m:t>𝜋</m:t>
                                          </m:r>
                                        </m:e>
                                        <m:sub>
                                          <m:r>
                                            <a:rPr lang="en-US" altLang="zh-TW" sz="2600" i="1">
                                              <a:solidFill>
                                                <a:srgbClr val="FF0000"/>
                                              </a:solidFill>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𝑝</m:t>
                                      </m:r>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6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600" i="1">
                                          <a:solidFill>
                                            <a:srgbClr val="0000FF"/>
                                          </a:solidFill>
                                          <a:latin typeface="Cambria Math" panose="02040503050406030204" pitchFamily="18" charset="0"/>
                                          <a:cs typeface="Times New Roman" panose="02020603050405020304" pitchFamily="18" charset="0"/>
                                        </a:rPr>
                                        <m:t>|</m:t>
                                      </m:r>
                                      <m:sSub>
                                        <m:sSubPr>
                                          <m:ctrlPr>
                                            <a:rPr lang="en-US" altLang="zh-TW" sz="2600" i="1">
                                              <a:latin typeface="Cambria Math" panose="02040503050406030204" pitchFamily="18" charset="0"/>
                                              <a:cs typeface="Times New Roman" panose="02020603050405020304" pitchFamily="18" charset="0"/>
                                            </a:rPr>
                                          </m:ctrlPr>
                                        </m:sSubPr>
                                        <m:e>
                                          <m:r>
                                            <a:rPr lang="en-US" altLang="zh-TW" sz="2600" b="1" i="1">
                                              <a:latin typeface="Cambria Math" panose="02040503050406030204" pitchFamily="18" charset="0"/>
                                              <a:cs typeface="Times New Roman" panose="02020603050405020304" pitchFamily="18" charset="0"/>
                                            </a:rPr>
                                            <m:t>𝒑</m:t>
                                          </m:r>
                                        </m:e>
                                        <m:sub>
                                          <m:r>
                                            <a:rPr lang="en-US" altLang="zh-TW" sz="2600" i="1">
                                              <a:latin typeface="Cambria Math" panose="02040503050406030204" pitchFamily="18" charset="0"/>
                                              <a:cs typeface="Times New Roman" panose="02020603050405020304" pitchFamily="18" charset="0"/>
                                            </a:rPr>
                                            <m:t>𝑘</m:t>
                                          </m:r>
                                        </m:sub>
                                      </m:sSub>
                                      <m:r>
                                        <a:rPr lang="en-US" altLang="zh-TW" sz="2600" i="1">
                                          <a:solidFill>
                                            <a:srgbClr val="0000FF"/>
                                          </a:solidFill>
                                          <a:latin typeface="Cambria Math" panose="02040503050406030204" pitchFamily="18" charset="0"/>
                                          <a:cs typeface="Times New Roman" panose="02020603050405020304" pitchFamily="18" charset="0"/>
                                        </a:rPr>
                                        <m:t>)</m:t>
                                      </m:r>
                                    </m:num>
                                    <m:den>
                                      <m:sSub>
                                        <m:sSubPr>
                                          <m:ctrlPr>
                                            <a:rPr lang="en-US" altLang="zh-TW" sz="2600" i="1">
                                              <a:latin typeface="Cambria Math" panose="02040503050406030204" pitchFamily="18" charset="0"/>
                                              <a:cs typeface="Times New Roman" panose="02020603050405020304" pitchFamily="18" charset="0"/>
                                            </a:rPr>
                                          </m:ctrlPr>
                                        </m:sSubPr>
                                        <m:e>
                                          <m:r>
                                            <a:rPr lang="en-US" altLang="zh-TW" sz="2600" i="1">
                                              <a:solidFill>
                                                <a:srgbClr val="FF00FF"/>
                                              </a:solidFill>
                                              <a:latin typeface="Cambria Math" panose="02040503050406030204" pitchFamily="18" charset="0"/>
                                              <a:cs typeface="Times New Roman" panose="02020603050405020304" pitchFamily="18" charset="0"/>
                                            </a:rPr>
                                            <m:t>𝑞</m:t>
                                          </m:r>
                                        </m:e>
                                        <m:sub>
                                          <m:r>
                                            <a:rPr lang="en-US" altLang="zh-TW" sz="2600" i="1">
                                              <a:solidFill>
                                                <a:srgbClr val="FF00FF"/>
                                              </a:solidFill>
                                              <a:latin typeface="Cambria Math" panose="02040503050406030204" pitchFamily="18" charset="0"/>
                                              <a:cs typeface="Times New Roman" panose="02020603050405020304" pitchFamily="18" charset="0"/>
                                            </a:rPr>
                                            <m:t>𝑛𝑘</m:t>
                                          </m:r>
                                        </m:sub>
                                      </m:sSub>
                                    </m:den>
                                  </m:f>
                                </m:e>
                              </m:func>
                            </m:e>
                          </m:d>
                        </m:e>
                      </m:nary>
                      <m:r>
                        <a:rPr lang="en-US" altLang="zh-TW" sz="2600" i="1">
                          <a:latin typeface="Cambria Math" panose="02040503050406030204" pitchFamily="18" charset="0"/>
                          <a:cs typeface="Times New Roman" panose="02020603050405020304" pitchFamily="18" charset="0"/>
                        </a:rPr>
                        <m:t>+</m:t>
                      </m:r>
                      <m:func>
                        <m:funcPr>
                          <m:ctrlPr>
                            <a:rPr lang="en-US" altLang="zh-TW" sz="2600" i="1">
                              <a:latin typeface="Cambria Math" panose="02040503050406030204" pitchFamily="18" charset="0"/>
                              <a:cs typeface="Times New Roman" panose="02020603050405020304" pitchFamily="18" charset="0"/>
                            </a:rPr>
                          </m:ctrlPr>
                        </m:funcPr>
                        <m:fName>
                          <m:r>
                            <m:rPr>
                              <m:sty m:val="p"/>
                            </m:rPr>
                            <a:rPr lang="en-US" altLang="zh-TW" sz="2600">
                              <a:latin typeface="Cambria Math" panose="02040503050406030204" pitchFamily="18" charset="0"/>
                              <a:cs typeface="Times New Roman" panose="02020603050405020304" pitchFamily="18" charset="0"/>
                            </a:rPr>
                            <m:t>log</m:t>
                          </m:r>
                        </m:fName>
                        <m:e>
                          <m:nary>
                            <m:naryPr>
                              <m:chr m:val="∏"/>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𝐾</m:t>
                              </m:r>
                            </m:sup>
                            <m:e>
                              <m:nary>
                                <m:naryPr>
                                  <m:chr m:val="∏"/>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6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6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𝐷</m:t>
                                  </m:r>
                                </m:sup>
                                <m:e>
                                  <m:f>
                                    <m:fPr>
                                      <m:ctrlPr>
                                        <a:rPr lang="en-US" altLang="zh-TW" sz="2600" i="1">
                                          <a:solidFill>
                                            <a:prstClr val="black"/>
                                          </a:solidFill>
                                          <a:latin typeface="Cambria Math" panose="02040503050406030204" pitchFamily="18" charset="0"/>
                                          <a:cs typeface="Times New Roman" panose="02020603050405020304" pitchFamily="18" charset="0"/>
                                        </a:rPr>
                                      </m:ctrlPr>
                                    </m:fPr>
                                    <m:num>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cs typeface="Times New Roman" panose="02020603050405020304" pitchFamily="18" charset="0"/>
                                        </a:rPr>
                                        <m:t>) </m:t>
                                      </m:r>
                                    </m:num>
                                    <m:den>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m:t>
                                      </m:r>
                                      <m:r>
                                        <m:rPr>
                                          <m:sty m:val="p"/>
                                        </m:rPr>
                                        <a:rPr lang="el-GR" altLang="zh-TW" sz="2600" i="1">
                                          <a:solidFill>
                                            <a:prstClr val="black"/>
                                          </a:solidFill>
                                          <a:latin typeface="Cambria Math" panose="02040503050406030204" pitchFamily="18" charset="0"/>
                                          <a:cs typeface="Times New Roman" panose="02020603050405020304" pitchFamily="18" charset="0"/>
                                        </a:rPr>
                                        <m:t>Γ</m:t>
                                      </m:r>
                                      <m:r>
                                        <a:rPr lang="en-US" altLang="zh-TW" sz="2600" i="1">
                                          <a:solidFill>
                                            <a:prstClr val="black"/>
                                          </a:solidFill>
                                          <a:latin typeface="Cambria Math" panose="02040503050406030204" pitchFamily="18" charset="0"/>
                                          <a:cs typeface="Times New Roman" panose="02020603050405020304" pitchFamily="18" charset="0"/>
                                        </a:rPr>
                                        <m:t>(</m:t>
                                      </m:r>
                                      <m:r>
                                        <a:rPr lang="zh-TW" altLang="en-US" sz="2600" i="1">
                                          <a:solidFill>
                                            <a:prstClr val="black"/>
                                          </a:solidFill>
                                          <a:latin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cs typeface="Times New Roman" panose="02020603050405020304" pitchFamily="18" charset="0"/>
                                        </a:rPr>
                                        <m:t>)</m:t>
                                      </m:r>
                                    </m:den>
                                  </m:f>
                                  <m:sSup>
                                    <m:sSupPr>
                                      <m:ctrlPr>
                                        <a:rPr lang="en-US" altLang="zh-TW" sz="2600" i="1">
                                          <a:solidFill>
                                            <a:prstClr val="black"/>
                                          </a:solidFill>
                                          <a:latin typeface="Cambria Math" panose="02040503050406030204" pitchFamily="18" charset="0"/>
                                          <a:cs typeface="Times New Roman" panose="02020603050405020304" pitchFamily="18" charset="0"/>
                                        </a:rPr>
                                      </m:ctrlPr>
                                    </m:sSupPr>
                                    <m:e>
                                      <m:sSub>
                                        <m:sSubPr>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𝑘𝑑</m:t>
                                          </m:r>
                                        </m:sub>
                                      </m:sSub>
                                    </m:e>
                                    <m:sup>
                                      <m:r>
                                        <a:rPr lang="zh-TW" altLang="en-US" sz="2600" i="1">
                                          <a:solidFill>
                                            <a:prstClr val="black"/>
                                          </a:solidFill>
                                          <a:latin typeface="Cambria Math" panose="02040503050406030204" pitchFamily="18" charset="0"/>
                                          <a:cs typeface="Times New Roman" panose="02020603050405020304" pitchFamily="18" charset="0"/>
                                        </a:rPr>
                                        <m:t>𝛼</m:t>
                                      </m:r>
                                      <m:r>
                                        <a:rPr lang="en-US" altLang="zh-TW" sz="2600" i="1">
                                          <a:solidFill>
                                            <a:prstClr val="black"/>
                                          </a:solidFill>
                                          <a:latin typeface="Cambria Math" panose="02040503050406030204" pitchFamily="18" charset="0"/>
                                          <a:cs typeface="Times New Roman" panose="02020603050405020304" pitchFamily="18" charset="0"/>
                                        </a:rPr>
                                        <m:t>−1</m:t>
                                      </m:r>
                                    </m:sup>
                                  </m:sSup>
                                  <m:sSup>
                                    <m:sSupPr>
                                      <m:ctrlPr>
                                        <a:rPr lang="en-US" altLang="zh-TW" sz="2600" i="1">
                                          <a:solidFill>
                                            <a:prstClr val="black"/>
                                          </a:solidFill>
                                          <a:latin typeface="Cambria Math" panose="02040503050406030204" pitchFamily="18" charset="0"/>
                                          <a:cs typeface="Times New Roman" panose="02020603050405020304" pitchFamily="18" charset="0"/>
                                        </a:rPr>
                                      </m:ctrlPr>
                                    </m:sSupPr>
                                    <m:e>
                                      <m:r>
                                        <a:rPr lang="en-US" altLang="zh-TW" sz="2600" i="1">
                                          <a:solidFill>
                                            <a:prstClr val="black"/>
                                          </a:solidFill>
                                          <a:latin typeface="Cambria Math" panose="02040503050406030204" pitchFamily="18" charset="0"/>
                                          <a:cs typeface="Times New Roman" panose="02020603050405020304" pitchFamily="18" charset="0"/>
                                        </a:rPr>
                                        <m:t>(1−</m:t>
                                      </m:r>
                                      <m:sSub>
                                        <m:sSubPr>
                                          <m:ctrlPr>
                                            <a:rPr lang="en-US" altLang="zh-TW"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6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600" i="1">
                                          <a:solidFill>
                                            <a:prstClr val="black"/>
                                          </a:solidFill>
                                          <a:latin typeface="Cambria Math" panose="02040503050406030204" pitchFamily="18" charset="0"/>
                                          <a:cs typeface="Times New Roman" panose="02020603050405020304" pitchFamily="18" charset="0"/>
                                        </a:rPr>
                                        <m:t>)</m:t>
                                      </m:r>
                                    </m:e>
                                    <m:sup>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p>
                                  </m:sSup>
                                </m:e>
                              </m:nary>
                            </m:e>
                          </m:nary>
                        </m:e>
                      </m:func>
                      <m:r>
                        <a:rPr lang="en-US" altLang="zh-TW" sz="26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6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altLang="zh-TW" sz="2800" dirty="0" smtClean="0">
                  <a:latin typeface="Times New Roman" panose="02020603050405020304" pitchFamily="18" charset="0"/>
                  <a:cs typeface="Times New Roman" panose="02020603050405020304" pitchFamily="18" charset="0"/>
                </a:endParaRPr>
              </a:p>
              <a:p>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solidFill>
                              <a:srgbClr val="FF00FF"/>
                            </a:solidFill>
                            <a:latin typeface="Cambria Math" panose="02040503050406030204" pitchFamily="18" charset="0"/>
                            <a:cs typeface="Times New Roman" panose="02020603050405020304" pitchFamily="18" charset="0"/>
                          </a:rPr>
                          <m:t>𝑞</m:t>
                        </m:r>
                      </m:e>
                      <m:sub>
                        <m:r>
                          <a:rPr lang="en-US" altLang="zh-TW" sz="2800" i="1">
                            <a:solidFill>
                              <a:srgbClr val="FF00FF"/>
                            </a:solidFill>
                            <a:latin typeface="Cambria Math" panose="02040503050406030204" pitchFamily="18" charset="0"/>
                            <a:cs typeface="Times New Roman" panose="02020603050405020304" pitchFamily="18" charset="0"/>
                          </a:rPr>
                          <m:t>𝑛𝑘</m:t>
                        </m:r>
                      </m:sub>
                    </m:sSub>
                  </m:oMath>
                </a14:m>
                <a:r>
                  <a:rPr lang="en-US" altLang="zh-TW" sz="2800" dirty="0">
                    <a:latin typeface="Times New Roman" panose="02020603050405020304" pitchFamily="18" charset="0"/>
                    <a:cs typeface="Times New Roman" panose="02020603050405020304" pitchFamily="18" charset="0"/>
                  </a:rPr>
                  <a:t> is some probability distribution over the </a:t>
                </a:r>
                <a14:m>
                  <m:oMath xmlns:m="http://schemas.openxmlformats.org/officeDocument/2006/math">
                    <m:r>
                      <a:rPr lang="en-US" altLang="zh-TW" sz="2800" i="1">
                        <a:latin typeface="Cambria Math" panose="02040503050406030204" pitchFamily="18" charset="0"/>
                        <a:cs typeface="Times New Roman" panose="02020603050405020304" pitchFamily="18" charset="0"/>
                      </a:rPr>
                      <m:t>𝐾</m:t>
                    </m:r>
                  </m:oMath>
                </a14:m>
                <a:r>
                  <a:rPr lang="en-US" altLang="zh-TW" sz="2800" dirty="0">
                    <a:latin typeface="Times New Roman" panose="02020603050405020304" pitchFamily="18" charset="0"/>
                    <a:cs typeface="Times New Roman" panose="02020603050405020304" pitchFamily="18" charset="0"/>
                  </a:rPr>
                  <a:t> components for </a:t>
                </a:r>
                <a14:m>
                  <m:oMath xmlns:m="http://schemas.openxmlformats.org/officeDocument/2006/math">
                    <m:sSub>
                      <m:sSubPr>
                        <m:ctrlP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18837" y="534245"/>
                <a:ext cx="11369964" cy="6316345"/>
              </a:xfrm>
              <a:prstGeom prst="rect">
                <a:avLst/>
              </a:prstGeom>
              <a:blipFill>
                <a:blip r:embed="rId3"/>
                <a:stretch>
                  <a:fillRect l="-965" t="-1158" b="-17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20230" y="-22821"/>
                <a:ext cx="6271845"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L</a:t>
                </a:r>
                <a:r>
                  <a:rPr lang="zh-TW" altLang="en-US" sz="3200" b="1" dirty="0" smtClean="0">
                    <a:latin typeface="Times New Roman" panose="02020603050405020304" pitchFamily="18" charset="0"/>
                    <a:cs typeface="Times New Roman" panose="02020603050405020304" pitchFamily="18" charset="0"/>
                  </a:rPr>
                  <a:t>o</a:t>
                </a:r>
                <a:r>
                  <a:rPr lang="zh-TW" altLang="en-US" sz="3200" b="1" dirty="0">
                    <a:latin typeface="Times New Roman" panose="02020603050405020304" pitchFamily="18" charset="0"/>
                    <a:cs typeface="Times New Roman" panose="02020603050405020304" pitchFamily="18" charset="0"/>
                  </a:rPr>
                  <a:t>wer </a:t>
                </a:r>
                <a:r>
                  <a:rPr lang="en-US" altLang="zh-TW" sz="3200" b="1" dirty="0" smtClean="0">
                    <a:latin typeface="Times New Roman" panose="02020603050405020304" pitchFamily="18" charset="0"/>
                    <a:cs typeface="Times New Roman" panose="02020603050405020304" pitchFamily="18" charset="0"/>
                  </a:rPr>
                  <a:t>B</a:t>
                </a:r>
                <a:r>
                  <a:rPr lang="zh-TW" altLang="en-US" sz="3200" b="1" dirty="0" smtClean="0">
                    <a:latin typeface="Times New Roman" panose="02020603050405020304" pitchFamily="18" charset="0"/>
                    <a:cs typeface="Times New Roman" panose="02020603050405020304" pitchFamily="18" charset="0"/>
                  </a:rPr>
                  <a:t>o</a:t>
                </a:r>
                <a:r>
                  <a:rPr lang="zh-TW" altLang="en-US" sz="3200" b="1" dirty="0">
                    <a:latin typeface="Times New Roman" panose="02020603050405020304" pitchFamily="18" charset="0"/>
                    <a:cs typeface="Times New Roman" panose="02020603050405020304" pitchFamily="18" charset="0"/>
                  </a:rPr>
                  <a:t>un</a:t>
                </a:r>
                <a:r>
                  <a:rPr lang="zh-TW" altLang="en-US" sz="3200" b="1" dirty="0" smtClean="0">
                    <a:latin typeface="Times New Roman" panose="02020603050405020304" pitchFamily="18" charset="0"/>
                    <a:cs typeface="Times New Roman" panose="02020603050405020304" pitchFamily="18" charset="0"/>
                  </a:rPr>
                  <a:t>d </a:t>
                </a:r>
                <a:r>
                  <a:rPr lang="en-US" altLang="zh-TW" sz="3200" b="1" dirty="0" smtClean="0">
                    <a:latin typeface="Times New Roman" panose="02020603050405020304" pitchFamily="18" charset="0"/>
                    <a:cs typeface="Times New Roman" panose="02020603050405020304" pitchFamily="18" charset="0"/>
                  </a:rPr>
                  <a:t>of </a:t>
                </a:r>
                <a:r>
                  <a:rPr lang="en-US" altLang="zh-TW" sz="3200" b="1" dirty="0">
                    <a:latin typeface="Times New Roman" panose="02020603050405020304" pitchFamily="18" charset="0"/>
                    <a:cs typeface="Times New Roman" panose="02020603050405020304" pitchFamily="18" charset="0"/>
                  </a:rPr>
                  <a:t>likelihood </a:t>
                </a:r>
                <a14:m>
                  <m:oMath xmlns:m="http://schemas.openxmlformats.org/officeDocument/2006/math">
                    <m:r>
                      <a:rPr lang="en-US" altLang="zh-TW" sz="3200"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3200" b="1" dirty="0">
                    <a:latin typeface="Times New Roman" panose="02020603050405020304" pitchFamily="18" charset="0"/>
                    <a:cs typeface="Times New Roman" panose="02020603050405020304" pitchFamily="18" charset="0"/>
                  </a:rPr>
                  <a:t> prior</a:t>
                </a:r>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820230" y="-22821"/>
                <a:ext cx="6271845" cy="584775"/>
              </a:xfrm>
              <a:prstGeom prst="rect">
                <a:avLst/>
              </a:prstGeom>
              <a:blipFill>
                <a:blip r:embed="rId4"/>
                <a:stretch>
                  <a:fillRect l="-2529" t="-14583" r="-1751" b="-322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91369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58" y="473939"/>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3333490" y="-110836"/>
                <a:ext cx="4463273"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Updating </a:t>
                </a:r>
                <a14:m>
                  <m:oMath xmlns:m="http://schemas.openxmlformats.org/officeDocument/2006/math">
                    <m:sSub>
                      <m:sSubPr>
                        <m:ctrlPr>
                          <a:rPr lang="en-US" altLang="zh-TW" sz="3200" i="1">
                            <a:latin typeface="Cambria Math" panose="02040503050406030204" pitchFamily="18" charset="0"/>
                            <a:cs typeface="Times New Roman" panose="02020603050405020304" pitchFamily="18" charset="0"/>
                          </a:rPr>
                        </m:ctrlPr>
                      </m:sSubPr>
                      <m:e>
                        <m:r>
                          <a:rPr lang="en-US" altLang="zh-TW" sz="3200" b="1" i="1" smtClean="0">
                            <a:latin typeface="Cambria Math" panose="02040503050406030204" pitchFamily="18" charset="0"/>
                            <a:cs typeface="Times New Roman" panose="02020603050405020304" pitchFamily="18" charset="0"/>
                          </a:rPr>
                          <m:t>𝒑</m:t>
                        </m:r>
                      </m:e>
                      <m:sub>
                        <m:r>
                          <a:rPr lang="en-US" altLang="zh-TW" sz="3200" i="1">
                            <a:latin typeface="Cambria Math" panose="02040503050406030204" pitchFamily="18" charset="0"/>
                            <a:cs typeface="Times New Roman" panose="02020603050405020304" pitchFamily="18" charset="0"/>
                          </a:rPr>
                          <m:t>𝑘</m:t>
                        </m:r>
                      </m:sub>
                    </m:sSub>
                  </m:oMath>
                </a14:m>
                <a:r>
                  <a:rPr lang="zh-TW" altLang="en-US" sz="3200" b="1" dirty="0" smtClean="0">
                    <a:latin typeface="Times New Roman" panose="02020603050405020304" pitchFamily="18" charset="0"/>
                    <a:cs typeface="Times New Roman" panose="02020603050405020304" pitchFamily="18" charset="0"/>
                  </a:rPr>
                  <a:t> </a:t>
                </a:r>
                <a:r>
                  <a:rPr lang="en-US" altLang="zh-TW" sz="3200" b="1" dirty="0" smtClean="0">
                    <a:latin typeface="Times New Roman" panose="02020603050405020304" pitchFamily="18" charset="0"/>
                    <a:cs typeface="Times New Roman" panose="02020603050405020304" pitchFamily="18" charset="0"/>
                  </a:rPr>
                  <a:t>using MAP</a:t>
                </a:r>
                <a:endParaRPr lang="zh-TW" altLang="en-US" sz="3200" b="1"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333490" y="-110836"/>
                <a:ext cx="4463273" cy="584775"/>
              </a:xfrm>
              <a:prstGeom prst="rect">
                <a:avLst/>
              </a:prstGeom>
              <a:blipFill>
                <a:blip r:embed="rId2"/>
                <a:stretch>
                  <a:fillRect l="-3552" t="-14583" r="-2459" b="-32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 y="473939"/>
                <a:ext cx="11942618" cy="59261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r>
                        <a:rPr lang="en-US" altLang="zh-TW" sz="200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𝐸</m:t>
                              </m:r>
                            </m:e>
                            <m:sub>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sub>
                          </m:sSub>
                          <m:d>
                            <m:dPr>
                              <m:begChr m:val="{"/>
                              <m:endChr m:val="}"/>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0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log</m:t>
                                  </m:r>
                                </m:fName>
                                <m:e>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solidFill>
                                                <a:srgbClr val="FF0000"/>
                                              </a:solidFill>
                                              <a:latin typeface="Cambria Math" panose="02040503050406030204" pitchFamily="18" charset="0"/>
                                              <a:cs typeface="Times New Roman" panose="02020603050405020304" pitchFamily="18" charset="0"/>
                                            </a:rPr>
                                          </m:ctrlPr>
                                        </m:sSubPr>
                                        <m:e>
                                          <m:r>
                                            <a:rPr lang="zh-TW" altLang="en-US" sz="2000" i="1">
                                              <a:solidFill>
                                                <a:srgbClr val="FF0000"/>
                                              </a:solidFill>
                                              <a:latin typeface="Cambria Math" panose="02040503050406030204" pitchFamily="18" charset="0"/>
                                              <a:cs typeface="Times New Roman" panose="02020603050405020304" pitchFamily="18" charset="0"/>
                                            </a:rPr>
                                            <m:t>𝜋</m:t>
                                          </m:r>
                                        </m:e>
                                        <m:sub>
                                          <m:r>
                                            <a:rPr lang="en-US" altLang="zh-TW" sz="2000" i="1">
                                              <a:solidFill>
                                                <a:srgbClr val="FF0000"/>
                                              </a:solidFill>
                                              <a:latin typeface="Cambria Math" panose="02040503050406030204" pitchFamily="18" charset="0"/>
                                              <a:cs typeface="Times New Roman" panose="02020603050405020304" pitchFamily="18" charset="0"/>
                                            </a:rPr>
                                            <m:t>𝑘</m:t>
                                          </m:r>
                                        </m:sub>
                                      </m:sSub>
                                      <m:r>
                                        <a:rPr lang="en-US" altLang="zh-TW" sz="2000" i="1">
                                          <a:solidFill>
                                            <a:srgbClr val="0000FF"/>
                                          </a:solidFill>
                                          <a:latin typeface="Cambria Math" panose="02040503050406030204" pitchFamily="18" charset="0"/>
                                          <a:cs typeface="Times New Roman" panose="02020603050405020304" pitchFamily="18" charset="0"/>
                                        </a:rPr>
                                        <m:t>𝑝</m:t>
                                      </m:r>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000" i="1">
                                          <a:solidFill>
                                            <a:srgbClr val="0000FF"/>
                                          </a:solidFill>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𝒑</m:t>
                                          </m:r>
                                        </m:e>
                                        <m:sub>
                                          <m:r>
                                            <a:rPr lang="en-US" altLang="zh-TW" sz="2000" i="1">
                                              <a:latin typeface="Cambria Math" panose="02040503050406030204" pitchFamily="18" charset="0"/>
                                              <a:cs typeface="Times New Roman" panose="02020603050405020304" pitchFamily="18" charset="0"/>
                                            </a:rPr>
                                            <m:t>𝑘</m:t>
                                          </m:r>
                                        </m:sub>
                                      </m:sSub>
                                      <m:r>
                                        <a:rPr lang="en-US" altLang="zh-TW" sz="2000" i="1">
                                          <a:solidFill>
                                            <a:srgbClr val="0000FF"/>
                                          </a:solidFill>
                                          <a:latin typeface="Cambria Math" panose="02040503050406030204" pitchFamily="18" charset="0"/>
                                          <a:cs typeface="Times New Roman" panose="02020603050405020304" pitchFamily="18" charset="0"/>
                                        </a:rPr>
                                        <m:t>)</m:t>
                                      </m:r>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 </m:t>
                                      </m:r>
                                    </m:num>
                                    <m:den>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den>
                                  </m:f>
                                </m:e>
                              </m:func>
                            </m:e>
                          </m:d>
                        </m:e>
                      </m:nary>
                      <m:r>
                        <a:rPr lang="en-US" altLang="zh-TW" sz="2000" i="1">
                          <a:latin typeface="Cambria Math" panose="02040503050406030204" pitchFamily="18" charset="0"/>
                          <a:cs typeface="Times New Roman" panose="02020603050405020304" pitchFamily="18" charset="0"/>
                        </a:rPr>
                        <m:t>+</m:t>
                      </m:r>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𝐾</m:t>
                              </m:r>
                            </m:sup>
                            <m:e>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𝐷</m:t>
                                  </m:r>
                                </m:sup>
                                <m:e>
                                  <m:f>
                                    <m:fPr>
                                      <m:ctrlPr>
                                        <a:rPr lang="en-US" altLang="zh-TW" sz="2000" i="1">
                                          <a:solidFill>
                                            <a:prstClr val="black"/>
                                          </a:solidFill>
                                          <a:latin typeface="Cambria Math" panose="02040503050406030204" pitchFamily="18" charset="0"/>
                                          <a:cs typeface="Times New Roman" panose="02020603050405020304" pitchFamily="18" charset="0"/>
                                        </a:rPr>
                                      </m:ctrlPr>
                                    </m:fPr>
                                    <m:num>
                                      <m:r>
                                        <m:rPr>
                                          <m:sty m:val="p"/>
                                        </m:rPr>
                                        <a:rPr lang="el-GR" altLang="zh-TW" sz="2000" i="1">
                                          <a:solidFill>
                                            <a:prstClr val="black"/>
                                          </a:solidFill>
                                          <a:latin typeface="Cambria Math" panose="02040503050406030204" pitchFamily="18" charset="0"/>
                                          <a:cs typeface="Times New Roman" panose="02020603050405020304" pitchFamily="18" charset="0"/>
                                        </a:rPr>
                                        <m:t>Γ</m:t>
                                      </m:r>
                                      <m:r>
                                        <a:rPr lang="en-US" altLang="zh-TW" sz="2000" i="1">
                                          <a:solidFill>
                                            <a:prstClr val="black"/>
                                          </a:solidFill>
                                          <a:latin typeface="Cambria Math" panose="02040503050406030204" pitchFamily="18" charset="0"/>
                                          <a:cs typeface="Times New Roman" panose="02020603050405020304" pitchFamily="18" charset="0"/>
                                        </a:rPr>
                                        <m:t>(</m:t>
                                      </m:r>
                                      <m:r>
                                        <a:rPr lang="zh-TW" altLang="en-US" sz="2000" i="1">
                                          <a:solidFill>
                                            <a:prstClr val="black"/>
                                          </a:solidFill>
                                          <a:latin typeface="Cambria Math" panose="02040503050406030204" pitchFamily="18" charset="0"/>
                                          <a:cs typeface="Times New Roman" panose="02020603050405020304" pitchFamily="18" charset="0"/>
                                        </a:rPr>
                                        <m:t>𝛼</m:t>
                                      </m:r>
                                      <m:r>
                                        <a:rPr lang="en-US" altLang="zh-TW" sz="2000" i="1">
                                          <a:solidFill>
                                            <a:prstClr val="black"/>
                                          </a:solidFill>
                                          <a:latin typeface="Cambria Math" panose="02040503050406030204" pitchFamily="18" charset="0"/>
                                          <a:cs typeface="Times New Roman" panose="02020603050405020304" pitchFamily="18" charset="0"/>
                                        </a:rPr>
                                        <m:t>+</m:t>
                                      </m:r>
                                      <m:r>
                                        <a:rPr lang="zh-TW" altLang="en-US" sz="2000" i="1">
                                          <a:solidFill>
                                            <a:prstClr val="black"/>
                                          </a:solidFill>
                                          <a:latin typeface="Cambria Math" panose="02040503050406030204" pitchFamily="18" charset="0"/>
                                          <a:cs typeface="Times New Roman" panose="02020603050405020304" pitchFamily="18" charset="0"/>
                                        </a:rPr>
                                        <m:t>𝛽</m:t>
                                      </m:r>
                                      <m:r>
                                        <a:rPr lang="en-US" altLang="zh-TW" sz="2000" i="1">
                                          <a:solidFill>
                                            <a:prstClr val="black"/>
                                          </a:solidFill>
                                          <a:latin typeface="Cambria Math" panose="02040503050406030204" pitchFamily="18" charset="0"/>
                                          <a:cs typeface="Times New Roman" panose="02020603050405020304" pitchFamily="18" charset="0"/>
                                        </a:rPr>
                                        <m:t>) </m:t>
                                      </m:r>
                                    </m:num>
                                    <m:den>
                                      <m:r>
                                        <m:rPr>
                                          <m:sty m:val="p"/>
                                        </m:rPr>
                                        <a:rPr lang="el-GR" altLang="zh-TW" sz="2000" i="1">
                                          <a:solidFill>
                                            <a:prstClr val="black"/>
                                          </a:solidFill>
                                          <a:latin typeface="Cambria Math" panose="02040503050406030204" pitchFamily="18" charset="0"/>
                                          <a:cs typeface="Times New Roman" panose="02020603050405020304" pitchFamily="18" charset="0"/>
                                        </a:rPr>
                                        <m:t>Γ</m:t>
                                      </m:r>
                                      <m:r>
                                        <a:rPr lang="en-US" altLang="zh-TW" sz="2000" i="1">
                                          <a:solidFill>
                                            <a:prstClr val="black"/>
                                          </a:solidFill>
                                          <a:latin typeface="Cambria Math" panose="02040503050406030204" pitchFamily="18" charset="0"/>
                                          <a:cs typeface="Times New Roman" panose="02020603050405020304" pitchFamily="18" charset="0"/>
                                        </a:rPr>
                                        <m:t>(</m:t>
                                      </m:r>
                                      <m:r>
                                        <a:rPr lang="zh-TW" altLang="en-US" sz="2000" i="1">
                                          <a:solidFill>
                                            <a:prstClr val="black"/>
                                          </a:solidFill>
                                          <a:latin typeface="Cambria Math" panose="02040503050406030204" pitchFamily="18" charset="0"/>
                                          <a:cs typeface="Times New Roman" panose="02020603050405020304" pitchFamily="18" charset="0"/>
                                        </a:rPr>
                                        <m:t>𝛼</m:t>
                                      </m:r>
                                      <m:r>
                                        <a:rPr lang="en-US" altLang="zh-TW" sz="2000" i="1">
                                          <a:solidFill>
                                            <a:prstClr val="black"/>
                                          </a:solidFill>
                                          <a:latin typeface="Cambria Math" panose="02040503050406030204" pitchFamily="18" charset="0"/>
                                          <a:cs typeface="Times New Roman" panose="02020603050405020304" pitchFamily="18" charset="0"/>
                                        </a:rPr>
                                        <m:t>)</m:t>
                                      </m:r>
                                      <m:r>
                                        <m:rPr>
                                          <m:sty m:val="p"/>
                                        </m:rPr>
                                        <a:rPr lang="el-GR" altLang="zh-TW" sz="2000" i="1">
                                          <a:solidFill>
                                            <a:prstClr val="black"/>
                                          </a:solidFill>
                                          <a:latin typeface="Cambria Math" panose="02040503050406030204" pitchFamily="18" charset="0"/>
                                          <a:cs typeface="Times New Roman" panose="02020603050405020304" pitchFamily="18" charset="0"/>
                                        </a:rPr>
                                        <m:t>Γ</m:t>
                                      </m:r>
                                      <m:r>
                                        <a:rPr lang="en-US" altLang="zh-TW" sz="2000" i="1">
                                          <a:solidFill>
                                            <a:prstClr val="black"/>
                                          </a:solidFill>
                                          <a:latin typeface="Cambria Math" panose="02040503050406030204" pitchFamily="18" charset="0"/>
                                          <a:cs typeface="Times New Roman" panose="02020603050405020304" pitchFamily="18" charset="0"/>
                                        </a:rPr>
                                        <m:t>(</m:t>
                                      </m:r>
                                      <m:r>
                                        <a:rPr lang="zh-TW" altLang="en-US" sz="2000" i="1">
                                          <a:solidFill>
                                            <a:prstClr val="black"/>
                                          </a:solidFill>
                                          <a:latin typeface="Cambria Math" panose="02040503050406030204" pitchFamily="18" charset="0"/>
                                          <a:cs typeface="Times New Roman" panose="02020603050405020304" pitchFamily="18" charset="0"/>
                                        </a:rPr>
                                        <m:t>𝛽</m:t>
                                      </m:r>
                                      <m:r>
                                        <a:rPr lang="en-US" altLang="zh-TW" sz="2000" i="1">
                                          <a:solidFill>
                                            <a:prstClr val="black"/>
                                          </a:solidFill>
                                          <a:latin typeface="Cambria Math" panose="02040503050406030204" pitchFamily="18" charset="0"/>
                                          <a:cs typeface="Times New Roman" panose="02020603050405020304" pitchFamily="18" charset="0"/>
                                        </a:rPr>
                                        <m:t>)</m:t>
                                      </m:r>
                                    </m:den>
                                  </m:f>
                                  <m:sSup>
                                    <m:sSupPr>
                                      <m:ctrlPr>
                                        <a:rPr lang="en-US" altLang="zh-TW" sz="2000" i="1">
                                          <a:solidFill>
                                            <a:prstClr val="black"/>
                                          </a:solidFill>
                                          <a:latin typeface="Cambria Math" panose="02040503050406030204" pitchFamily="18" charset="0"/>
                                          <a:cs typeface="Times New Roman" panose="02020603050405020304" pitchFamily="18" charset="0"/>
                                        </a:rPr>
                                      </m:ctrlPr>
                                    </m:sSupPr>
                                    <m:e>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sup>
                                      <m:r>
                                        <a:rPr lang="zh-TW" altLang="en-US" sz="2000" i="1">
                                          <a:solidFill>
                                            <a:prstClr val="black"/>
                                          </a:solidFill>
                                          <a:latin typeface="Cambria Math" panose="02040503050406030204" pitchFamily="18" charset="0"/>
                                          <a:cs typeface="Times New Roman" panose="02020603050405020304" pitchFamily="18" charset="0"/>
                                        </a:rPr>
                                        <m:t>𝛼</m:t>
                                      </m:r>
                                      <m:r>
                                        <a:rPr lang="en-US" altLang="zh-TW" sz="2000" i="1">
                                          <a:solidFill>
                                            <a:prstClr val="black"/>
                                          </a:solidFill>
                                          <a:latin typeface="Cambria Math" panose="02040503050406030204" pitchFamily="18" charset="0"/>
                                          <a:cs typeface="Times New Roman" panose="02020603050405020304" pitchFamily="18" charset="0"/>
                                        </a:rPr>
                                        <m:t>−1</m:t>
                                      </m:r>
                                    </m:sup>
                                  </m:sSup>
                                  <m:sSup>
                                    <m:sSupPr>
                                      <m:ctrlPr>
                                        <a:rPr lang="en-US" altLang="zh-TW" sz="2000" i="1">
                                          <a:solidFill>
                                            <a:prstClr val="black"/>
                                          </a:solidFill>
                                          <a:latin typeface="Cambria Math" panose="02040503050406030204" pitchFamily="18" charset="0"/>
                                          <a:cs typeface="Times New Roman" panose="02020603050405020304" pitchFamily="18" charset="0"/>
                                        </a:rPr>
                                      </m:ctrlPr>
                                    </m:sSupPr>
                                    <m:e>
                                      <m:r>
                                        <a:rPr lang="en-US" altLang="zh-TW" sz="2000" i="1">
                                          <a:solidFill>
                                            <a:prstClr val="black"/>
                                          </a:solidFill>
                                          <a:latin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000" i="1">
                                          <a:solidFill>
                                            <a:prstClr val="black"/>
                                          </a:solidFill>
                                          <a:latin typeface="Cambria Math" panose="02040503050406030204" pitchFamily="18" charset="0"/>
                                          <a:cs typeface="Times New Roman" panose="02020603050405020304" pitchFamily="18" charset="0"/>
                                        </a:rPr>
                                        <m:t>)</m:t>
                                      </m:r>
                                    </m:e>
                                    <m:sup>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p>
                                  </m:sSup>
                                </m:e>
                              </m:nary>
                            </m:e>
                          </m:nary>
                        </m:e>
                      </m:func>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0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r>
                                    <a:rPr lang="en-US" altLang="zh-TW" sz="2000" i="1">
                                      <a:solidFill>
                                        <a:srgbClr val="0000FF"/>
                                      </a:solidFill>
                                      <a:latin typeface="Cambria Math" panose="02040503050406030204" pitchFamily="18" charset="0"/>
                                      <a:cs typeface="Times New Roman" panose="02020603050405020304" pitchFamily="18" charset="0"/>
                                    </a:rPr>
                                    <m:t>𝑝</m:t>
                                  </m:r>
                                  <m:d>
                                    <m:dPr>
                                      <m:ctrlPr>
                                        <a:rPr lang="en-US" altLang="zh-TW" sz="2000" i="1">
                                          <a:solidFill>
                                            <a:srgbClr val="0000FF"/>
                                          </a:solidFill>
                                          <a:latin typeface="Cambria Math" panose="02040503050406030204" pitchFamily="18" charset="0"/>
                                          <a:cs typeface="Times New Roman" panose="02020603050405020304" pitchFamily="18" charset="0"/>
                                        </a:rPr>
                                      </m:ctrlPr>
                                    </m:dPr>
                                    <m:e>
                                      <m:sSub>
                                        <m:sSubPr>
                                          <m:ctrlP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000" i="1">
                                              <a:latin typeface="Cambria Math" panose="02040503050406030204" pitchFamily="18" charset="0"/>
                                              <a:cs typeface="Times New Roman" panose="02020603050405020304" pitchFamily="18" charset="0"/>
                                            </a:rPr>
                                          </m:ctrlPr>
                                        </m:sSubPr>
                                        <m:e>
                                          <m:r>
                                            <a:rPr lang="en-US" altLang="zh-TW" sz="2000" b="1" i="1">
                                              <a:latin typeface="Cambria Math" panose="02040503050406030204" pitchFamily="18" charset="0"/>
                                              <a:cs typeface="Times New Roman" panose="02020603050405020304" pitchFamily="18" charset="0"/>
                                            </a:rPr>
                                            <m:t>𝒑</m:t>
                                          </m:r>
                                        </m:e>
                                        <m:sub>
                                          <m:r>
                                            <a:rPr lang="en-US" altLang="zh-TW" sz="2000" i="1">
                                              <a:latin typeface="Cambria Math" panose="02040503050406030204" pitchFamily="18" charset="0"/>
                                              <a:cs typeface="Times New Roman" panose="02020603050405020304" pitchFamily="18" charset="0"/>
                                            </a:rPr>
                                            <m:t>𝑘</m:t>
                                          </m:r>
                                        </m:sub>
                                      </m:sSub>
                                    </m:e>
                                  </m:d>
                                </m:e>
                              </m:func>
                            </m:e>
                          </m:nary>
                        </m:e>
                      </m:nary>
                      <m:r>
                        <a:rPr lang="en-US" altLang="zh-TW" sz="2000" b="0" i="1" smtClean="0">
                          <a:latin typeface="Cambria Math" panose="02040503050406030204" pitchFamily="18" charset="0"/>
                          <a:cs typeface="Times New Roman" panose="02020603050405020304" pitchFamily="18" charset="0"/>
                        </a:rPr>
                        <m:t>+</m:t>
                      </m:r>
                      <m:nary>
                        <m:naryPr>
                          <m:chr m:val="∑"/>
                          <m:ctrlPr>
                            <a:rPr lang="en-US" altLang="zh-TW" sz="2000" b="0" i="1" smtClean="0">
                              <a:latin typeface="Cambria Math" panose="02040503050406030204" pitchFamily="18" charset="0"/>
                              <a:cs typeface="Times New Roman" panose="02020603050405020304" pitchFamily="18" charset="0"/>
                            </a:rPr>
                          </m:ctrlPr>
                        </m:naryPr>
                        <m:sub>
                          <m:r>
                            <m:rPr>
                              <m:brk m:alnAt="23"/>
                            </m:rPr>
                            <a:rPr lang="en-US" altLang="zh-TW" sz="2000" b="0" i="1" smtClean="0">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𝐾</m:t>
                          </m:r>
                        </m:sup>
                        <m:e>
                          <m:nary>
                            <m:naryPr>
                              <m:chr m:val="∑"/>
                              <m:ctrlPr>
                                <a:rPr lang="en-US" altLang="zh-TW" sz="2000" b="0" i="1" smtClean="0">
                                  <a:latin typeface="Cambria Math" panose="02040503050406030204" pitchFamily="18" charset="0"/>
                                  <a:cs typeface="Times New Roman" panose="02020603050405020304" pitchFamily="18" charset="0"/>
                                </a:rPr>
                              </m:ctrlPr>
                            </m:naryPr>
                            <m:sub>
                              <m:r>
                                <m:rPr>
                                  <m:brk m:alnAt="23"/>
                                </m:rPr>
                                <a:rPr lang="en-US" altLang="zh-TW" sz="2000" b="0" i="1" smtClean="0">
                                  <a:latin typeface="Cambria Math" panose="02040503050406030204" pitchFamily="18" charset="0"/>
                                  <a:cs typeface="Times New Roman" panose="02020603050405020304" pitchFamily="18" charset="0"/>
                                </a:rPr>
                                <m:t>𝑑</m:t>
                              </m:r>
                              <m:r>
                                <a:rPr lang="en-US" altLang="zh-TW" sz="2000" b="0" i="1" smtClean="0">
                                  <a:latin typeface="Cambria Math" panose="02040503050406030204" pitchFamily="18" charset="0"/>
                                  <a:cs typeface="Times New Roman" panose="02020603050405020304" pitchFamily="18" charset="0"/>
                                </a:rPr>
                                <m:t>=1</m:t>
                              </m:r>
                            </m:sub>
                            <m:sup>
                              <m:r>
                                <a:rPr lang="en-US" altLang="zh-TW" sz="2000" b="0" i="1" smtClean="0">
                                  <a:latin typeface="Cambria Math" panose="02040503050406030204" pitchFamily="18" charset="0"/>
                                  <a:cs typeface="Times New Roman" panose="02020603050405020304" pitchFamily="18" charset="0"/>
                                </a:rPr>
                                <m:t>𝐷</m:t>
                              </m:r>
                            </m:sup>
                            <m:e>
                              <m:d>
                                <m:dPr>
                                  <m:ctrlPr>
                                    <a:rPr lang="en-US" altLang="zh-TW" sz="2000" b="0" i="1" smtClean="0">
                                      <a:latin typeface="Cambria Math" panose="02040503050406030204" pitchFamily="18" charset="0"/>
                                      <a:cs typeface="Times New Roman" panose="02020603050405020304" pitchFamily="18" charset="0"/>
                                    </a:rPr>
                                  </m:ctrlPr>
                                </m:dPr>
                                <m:e>
                                  <m:d>
                                    <m:dPr>
                                      <m:ctrlPr>
                                        <a:rPr lang="en-US" altLang="zh-TW" sz="2000" i="1">
                                          <a:solidFill>
                                            <a:prstClr val="black"/>
                                          </a:solidFill>
                                          <a:latin typeface="Cambria Math" panose="02040503050406030204" pitchFamily="18" charset="0"/>
                                          <a:cs typeface="Times New Roman" panose="02020603050405020304" pitchFamily="18" charset="0"/>
                                        </a:rPr>
                                      </m:ctrlPr>
                                    </m:dPr>
                                    <m:e>
                                      <m:r>
                                        <a:rPr lang="zh-TW" altLang="en-US" sz="2000" i="1">
                                          <a:solidFill>
                                            <a:prstClr val="black"/>
                                          </a:solidFill>
                                          <a:latin typeface="Cambria Math" panose="02040503050406030204" pitchFamily="18" charset="0"/>
                                          <a:cs typeface="Times New Roman" panose="02020603050405020304" pitchFamily="18" charset="0"/>
                                        </a:rPr>
                                        <m:t>𝛼</m:t>
                                      </m:r>
                                      <m:r>
                                        <a:rPr lang="en-US" altLang="zh-TW" sz="2000" i="1">
                                          <a:solidFill>
                                            <a:prstClr val="black"/>
                                          </a:solidFill>
                                          <a:latin typeface="Cambria Math" panose="02040503050406030204" pitchFamily="18" charset="0"/>
                                          <a:cs typeface="Times New Roman" panose="02020603050405020304" pitchFamily="18" charset="0"/>
                                        </a:rPr>
                                        <m:t>−1</m:t>
                                      </m:r>
                                    </m:e>
                                  </m:d>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func>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e>
                                  </m:d>
                                  <m:d>
                                    <m:dPr>
                                      <m:ctrlPr>
                                        <a:rPr lang="en-US" altLang="zh-TW" sz="20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solidFill>
                                            <a:prstClr val="black"/>
                                          </a:solidFill>
                                          <a:latin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d>
                                </m:e>
                              </m:d>
                            </m:e>
                          </m:nary>
                        </m:e>
                      </m:nary>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func>
                                <m:funcPr>
                                  <m:ctrlPr>
                                    <a:rPr lang="en-US" altLang="zh-TW" sz="2000" i="1">
                                      <a:solidFill>
                                        <a:srgbClr val="FF00FF"/>
                                      </a:solidFill>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nary>
                                    <m:naryPr>
                                      <m: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𝐷</m:t>
                                      </m:r>
                                    </m:sup>
                                    <m:e>
                                      <m:sSubSup>
                                        <m:sSub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up>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sup>
                                      </m:sSubSup>
                                    </m:e>
                                  </m:nary>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d>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sup>
                                  </m:sSup>
                                </m:e>
                              </m:func>
                            </m:e>
                          </m:nary>
                        </m:e>
                      </m:nary>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𝐾</m:t>
                          </m:r>
                        </m:sup>
                        <m:e>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cs typeface="Times New Roman" panose="02020603050405020304" pitchFamily="18" charset="0"/>
                                </a:rPr>
                                <m:t>𝑑</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𝐷</m:t>
                              </m:r>
                            </m:sup>
                            <m:e>
                              <m:d>
                                <m:dPr>
                                  <m:ctrlPr>
                                    <a:rPr lang="en-US" altLang="zh-TW" sz="2000" i="1">
                                      <a:latin typeface="Cambria Math" panose="02040503050406030204" pitchFamily="18" charset="0"/>
                                      <a:cs typeface="Times New Roman" panose="02020603050405020304" pitchFamily="18" charset="0"/>
                                    </a:rPr>
                                  </m:ctrlPr>
                                </m:dPr>
                                <m:e>
                                  <m:d>
                                    <m:dPr>
                                      <m:ctrlPr>
                                        <a:rPr lang="en-US" altLang="zh-TW" sz="2000" i="1">
                                          <a:solidFill>
                                            <a:prstClr val="black"/>
                                          </a:solidFill>
                                          <a:latin typeface="Cambria Math" panose="02040503050406030204" pitchFamily="18" charset="0"/>
                                          <a:cs typeface="Times New Roman" panose="02020603050405020304" pitchFamily="18" charset="0"/>
                                        </a:rPr>
                                      </m:ctrlPr>
                                    </m:dPr>
                                    <m:e>
                                      <m:r>
                                        <a:rPr lang="zh-TW" altLang="en-US" sz="2000" i="1">
                                          <a:solidFill>
                                            <a:prstClr val="black"/>
                                          </a:solidFill>
                                          <a:latin typeface="Cambria Math" panose="02040503050406030204" pitchFamily="18" charset="0"/>
                                          <a:cs typeface="Times New Roman" panose="02020603050405020304" pitchFamily="18" charset="0"/>
                                        </a:rPr>
                                        <m:t>𝛼</m:t>
                                      </m:r>
                                      <m:r>
                                        <a:rPr lang="en-US" altLang="zh-TW" sz="2000" i="1">
                                          <a:solidFill>
                                            <a:prstClr val="black"/>
                                          </a:solidFill>
                                          <a:latin typeface="Cambria Math" panose="02040503050406030204" pitchFamily="18" charset="0"/>
                                          <a:cs typeface="Times New Roman" panose="02020603050405020304" pitchFamily="18" charset="0"/>
                                        </a:rPr>
                                        <m:t>−1</m:t>
                                      </m:r>
                                    </m:e>
                                  </m:d>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func>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e>
                                  </m:d>
                                  <m:d>
                                    <m:dPr>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solidFill>
                                            <a:prstClr val="black"/>
                                          </a:solidFill>
                                          <a:latin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d>
                                </m:e>
                              </m:d>
                            </m:e>
                          </m:nary>
                        </m:e>
                      </m:nary>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p>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nary>
                                <m:naryPr>
                                  <m:chr m:val="∑"/>
                                  <m:ctrlPr>
                                    <a:rPr lang="en-US" altLang="zh-TW" sz="200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2000" b="0" i="1" smtClean="0">
                                      <a:solidFill>
                                        <a:schemeClr val="tx1"/>
                                      </a:solidFill>
                                      <a:latin typeface="Cambria Math" panose="02040503050406030204" pitchFamily="18" charset="0"/>
                                      <a:cs typeface="Times New Roman" panose="02020603050405020304" pitchFamily="18" charset="0"/>
                                    </a:rPr>
                                    <m:t>𝑑</m:t>
                                  </m:r>
                                  <m:r>
                                    <a:rPr lang="en-US" altLang="zh-TW" sz="2000" b="0" i="1" smtClean="0">
                                      <a:solidFill>
                                        <a:schemeClr val="tx1"/>
                                      </a:solidFill>
                                      <a:latin typeface="Cambria Math" panose="02040503050406030204" pitchFamily="18" charset="0"/>
                                      <a:cs typeface="Times New Roman" panose="02020603050405020304" pitchFamily="18" charset="0"/>
                                    </a:rPr>
                                    <m:t>=1</m:t>
                                  </m:r>
                                </m:sub>
                                <m:sup>
                                  <m:r>
                                    <a:rPr lang="en-US" altLang="zh-TW" sz="2000" b="0" i="1" smtClean="0">
                                      <a:solidFill>
                                        <a:schemeClr val="tx1"/>
                                      </a:solidFill>
                                      <a:latin typeface="Cambria Math" panose="02040503050406030204" pitchFamily="18" charset="0"/>
                                      <a:cs typeface="Times New Roman" panose="02020603050405020304" pitchFamily="18" charset="0"/>
                                    </a:rPr>
                                    <m:t>𝐷</m:t>
                                  </m:r>
                                </m:sup>
                                <m:e>
                                  <m:d>
                                    <m:dPr>
                                      <m:ctrlPr>
                                        <a:rPr lang="en-US" altLang="zh-TW" sz="2000" i="1" smtClean="0">
                                          <a:solidFill>
                                            <a:schemeClr val="tx1"/>
                                          </a:solidFill>
                                          <a:latin typeface="Cambria Math" panose="02040503050406030204" pitchFamily="18" charset="0"/>
                                          <a:cs typeface="Times New Roman" panose="02020603050405020304" pitchFamily="18" charset="0"/>
                                        </a:rPr>
                                      </m:ctrlPr>
                                    </m:dPr>
                                    <m:e>
                                      <m:func>
                                        <m:func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r>
                                            <m:rPr>
                                              <m:sty m:val="p"/>
                                            </m:rPr>
                                            <a:rPr lang="en-US" altLang="zh-TW" sz="2000">
                                              <a:latin typeface="Cambria Math" panose="02040503050406030204" pitchFamily="18" charset="0"/>
                                              <a:ea typeface="Cambria Math" panose="02040503050406030204" pitchFamily="18" charset="0"/>
                                              <a:cs typeface="Times New Roman" panose="02020603050405020304" pitchFamily="18" charset="0"/>
                                            </a:rPr>
                                            <m:t>log</m:t>
                                          </m:r>
                                        </m:fName>
                                        <m:e>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func>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e>
                                      </m:d>
                                      <m:func>
                                        <m:func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d>
                                        </m:e>
                                      </m:func>
                                    </m:e>
                                  </m:d>
                                </m:e>
                              </m:nary>
                            </m:e>
                          </m:nary>
                        </m:e>
                      </m:nary>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cs typeface="Times New Roman" panose="02020603050405020304" pitchFamily="18" charset="0"/>
                            </a:rPr>
                            <m:t>𝑘</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𝐾</m:t>
                          </m:r>
                        </m:sup>
                        <m:e>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cs typeface="Times New Roman" panose="02020603050405020304" pitchFamily="18" charset="0"/>
                                </a:rPr>
                                <m:t>𝑑</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𝐷</m:t>
                              </m:r>
                            </m:sup>
                            <m:e>
                              <m:d>
                                <m:dPr>
                                  <m:ctrlPr>
                                    <a:rPr lang="en-US" altLang="zh-TW" sz="2000" i="1">
                                      <a:latin typeface="Cambria Math" panose="02040503050406030204" pitchFamily="18" charset="0"/>
                                      <a:cs typeface="Times New Roman" panose="02020603050405020304" pitchFamily="18" charset="0"/>
                                    </a:rPr>
                                  </m:ctrlPr>
                                </m:dPr>
                                <m:e>
                                  <m:d>
                                    <m:dPr>
                                      <m:ctrlPr>
                                        <a:rPr lang="en-US" altLang="zh-TW" sz="2000" i="1">
                                          <a:solidFill>
                                            <a:prstClr val="black"/>
                                          </a:solidFill>
                                          <a:latin typeface="Cambria Math" panose="02040503050406030204" pitchFamily="18" charset="0"/>
                                          <a:cs typeface="Times New Roman" panose="02020603050405020304" pitchFamily="18" charset="0"/>
                                        </a:rPr>
                                      </m:ctrlPr>
                                    </m:dPr>
                                    <m:e>
                                      <m:r>
                                        <a:rPr lang="zh-TW" altLang="en-US" sz="2000" i="1">
                                          <a:solidFill>
                                            <a:prstClr val="black"/>
                                          </a:solidFill>
                                          <a:latin typeface="Cambria Math" panose="02040503050406030204" pitchFamily="18" charset="0"/>
                                          <a:cs typeface="Times New Roman" panose="02020603050405020304" pitchFamily="18" charset="0"/>
                                        </a:rPr>
                                        <m:t>𝛼</m:t>
                                      </m:r>
                                      <m:r>
                                        <a:rPr lang="en-US" altLang="zh-TW" sz="2000" i="1">
                                          <a:solidFill>
                                            <a:prstClr val="black"/>
                                          </a:solidFill>
                                          <a:latin typeface="Cambria Math" panose="02040503050406030204" pitchFamily="18" charset="0"/>
                                          <a:cs typeface="Times New Roman" panose="02020603050405020304" pitchFamily="18" charset="0"/>
                                        </a:rPr>
                                        <m:t>−1</m:t>
                                      </m:r>
                                    </m:e>
                                  </m:d>
                                  <m:func>
                                    <m:funcPr>
                                      <m:ctrlPr>
                                        <a:rPr lang="en-US" altLang="zh-TW" sz="2000" i="1">
                                          <a:latin typeface="Cambria Math" panose="02040503050406030204" pitchFamily="18" charset="0"/>
                                          <a:cs typeface="Times New Roman" panose="02020603050405020304" pitchFamily="18" charset="0"/>
                                        </a:rPr>
                                      </m:ctrlPr>
                                    </m:funcPr>
                                    <m:fName>
                                      <m:r>
                                        <m:rPr>
                                          <m:sty m:val="p"/>
                                        </m:rPr>
                                        <a:rPr lang="en-US" altLang="zh-TW" sz="2000">
                                          <a:latin typeface="Cambria Math" panose="02040503050406030204" pitchFamily="18" charset="0"/>
                                          <a:cs typeface="Times New Roman" panose="02020603050405020304" pitchFamily="18" charset="0"/>
                                        </a:rPr>
                                        <m:t>log</m:t>
                                      </m:r>
                                    </m:fName>
                                    <m:e>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func>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e>
                                  </m:d>
                                  <m:d>
                                    <m:dPr>
                                      <m:ctrlP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solidFill>
                                            <a:prstClr val="black"/>
                                          </a:solidFill>
                                          <a:latin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e>
                                  </m:d>
                                </m:e>
                              </m:d>
                            </m:e>
                          </m:nary>
                        </m:e>
                      </m:nary>
                    </m:oMath>
                  </m:oMathPara>
                </a14:m>
                <a:endParaRPr lang="en-US" altLang="zh-TW" sz="2400" dirty="0" smtClean="0"/>
              </a:p>
              <a:p>
                <a:endParaRPr lang="en-US" altLang="zh-TW" sz="2400" dirty="0"/>
              </a:p>
              <a:p>
                <a:r>
                  <a:rPr lang="en-US" altLang="zh-TW" sz="2000" dirty="0" smtClean="0">
                    <a:ea typeface="Cambria Math" panose="02040503050406030204" pitchFamily="18" charset="0"/>
                    <a:cs typeface="Times New Roman" panose="02020603050405020304" pitchFamily="18" charset="0"/>
                  </a:rPr>
                  <a:t> </a:t>
                </a:r>
                <a14:m>
                  <m:oMath xmlns:m="http://schemas.openxmlformats.org/officeDocument/2006/math">
                    <m:f>
                      <m:f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𝐵</m:t>
                        </m:r>
                      </m:num>
                      <m:den>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cs typeface="Times New Roman" panose="02020603050405020304" pitchFamily="18" charset="0"/>
                              </a:rPr>
                              <m:t>𝑘</m:t>
                            </m:r>
                            <m:r>
                              <a:rPr lang="en-US" altLang="zh-TW" sz="2000" b="0" i="1" smtClean="0">
                                <a:latin typeface="Cambria Math" panose="02040503050406030204" pitchFamily="18" charset="0"/>
                                <a:cs typeface="Times New Roman" panose="02020603050405020304" pitchFamily="18" charset="0"/>
                              </a:rPr>
                              <m:t>𝑑</m:t>
                            </m:r>
                          </m:sub>
                        </m:sSub>
                      </m:den>
                    </m:f>
                    <m:r>
                      <a:rPr lang="en-US" altLang="zh-TW" sz="200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TW" sz="2000" i="1">
                                <a:latin typeface="Cambria Math" panose="02040503050406030204" pitchFamily="18" charset="0"/>
                                <a:cs typeface="Times New Roman" panose="02020603050405020304" pitchFamily="18" charset="0"/>
                              </a:rPr>
                            </m:ctrlPr>
                          </m:naryPr>
                          <m:sub>
                            <m:r>
                              <a:rPr lang="en-US" altLang="zh-TW" sz="2000" i="1">
                                <a:latin typeface="Cambria Math" panose="02040503050406030204" pitchFamily="18" charset="0"/>
                                <a:cs typeface="Times New Roman" panose="02020603050405020304" pitchFamily="18" charset="0"/>
                              </a:rPr>
                              <m:t>𝑛</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𝑁</m:t>
                            </m:r>
                          </m:sup>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e>
                        </m:nary>
                        <m:d>
                          <m:dPr>
                            <m:ctrlPr>
                              <a:rPr lang="en-US" altLang="zh-TW" sz="2000" i="1">
                                <a:latin typeface="Cambria Math" panose="02040503050406030204" pitchFamily="18" charset="0"/>
                                <a:cs typeface="Times New Roman" panose="02020603050405020304" pitchFamily="18" charset="0"/>
                              </a:rPr>
                            </m:ctrlPr>
                          </m:dPr>
                          <m:e>
                            <m:f>
                              <m:f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num>
                              <m:den>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den>
                            </m:f>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e>
                                </m:d>
                              </m:num>
                              <m:den>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den>
                            </m:f>
                          </m:e>
                        </m:d>
                      </m:e>
                    </m:d>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zh-TW" sz="2000" i="1" smtClean="0">
                                <a:solidFill>
                                  <a:prstClr val="black"/>
                                </a:solidFill>
                                <a:latin typeface="Cambria Math" panose="02040503050406030204" pitchFamily="18" charset="0"/>
                                <a:cs typeface="Times New Roman" panose="02020603050405020304" pitchFamily="18" charset="0"/>
                              </a:rPr>
                            </m:ctrlPr>
                          </m:fPr>
                          <m:num>
                            <m:d>
                              <m:dPr>
                                <m:ctrlPr>
                                  <a:rPr lang="en-US" altLang="zh-TW" sz="2000" i="1">
                                    <a:solidFill>
                                      <a:prstClr val="black"/>
                                    </a:solidFill>
                                    <a:latin typeface="Cambria Math" panose="02040503050406030204" pitchFamily="18" charset="0"/>
                                    <a:cs typeface="Times New Roman" panose="02020603050405020304" pitchFamily="18" charset="0"/>
                                  </a:rPr>
                                </m:ctrlPr>
                              </m:dPr>
                              <m:e>
                                <m:r>
                                  <a:rPr lang="zh-TW" altLang="en-US" sz="2000" i="1">
                                    <a:solidFill>
                                      <a:prstClr val="black"/>
                                    </a:solidFill>
                                    <a:latin typeface="Cambria Math" panose="02040503050406030204" pitchFamily="18" charset="0"/>
                                    <a:cs typeface="Times New Roman" panose="02020603050405020304" pitchFamily="18" charset="0"/>
                                  </a:rPr>
                                  <m:t>𝛼</m:t>
                                </m:r>
                                <m:r>
                                  <a:rPr lang="en-US" altLang="zh-TW" sz="2000" i="1">
                                    <a:solidFill>
                                      <a:prstClr val="black"/>
                                    </a:solidFill>
                                    <a:latin typeface="Cambria Math" panose="02040503050406030204" pitchFamily="18" charset="0"/>
                                    <a:cs typeface="Times New Roman" panose="02020603050405020304" pitchFamily="18" charset="0"/>
                                  </a:rPr>
                                  <m:t>−1</m:t>
                                </m:r>
                              </m:e>
                            </m:d>
                          </m:num>
                          <m:den>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den>
                        </m:f>
                        <m:r>
                          <a:rPr lang="en-US" altLang="zh-TW" sz="2000" b="0" i="1" smtClean="0">
                            <a:solidFill>
                              <a:prstClr val="black"/>
                            </a:solidFill>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e>
                            </m:d>
                          </m:num>
                          <m:den>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den>
                        </m:f>
                      </m:e>
                    </m:d>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TW" sz="2000" i="1">
                                <a:latin typeface="Cambria Math" panose="02040503050406030204" pitchFamily="18" charset="0"/>
                                <a:cs typeface="Times New Roman" panose="02020603050405020304" pitchFamily="18" charset="0"/>
                              </a:rPr>
                            </m:ctrlPr>
                          </m:naryPr>
                          <m:sub>
                            <m:r>
                              <a:rPr lang="en-US" altLang="zh-TW" sz="2000" i="1">
                                <a:latin typeface="Cambria Math" panose="02040503050406030204" pitchFamily="18" charset="0"/>
                                <a:cs typeface="Times New Roman" panose="02020603050405020304" pitchFamily="18" charset="0"/>
                              </a:rPr>
                              <m:t>𝑛</m:t>
                            </m:r>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𝑁</m:t>
                            </m:r>
                          </m:sup>
                          <m:e>
                            <m:sSub>
                              <m:sSubPr>
                                <m:ctrlPr>
                                  <a:rPr lang="en-US" altLang="zh-TW" sz="2000" i="1">
                                    <a:latin typeface="Cambria Math" panose="02040503050406030204" pitchFamily="18" charset="0"/>
                                    <a:cs typeface="Times New Roman" panose="02020603050405020304" pitchFamily="18" charset="0"/>
                                  </a:rPr>
                                </m:ctrlPr>
                              </m:sSubPr>
                              <m:e>
                                <m:r>
                                  <a:rPr lang="en-US" altLang="zh-TW" sz="2000" i="1">
                                    <a:solidFill>
                                      <a:srgbClr val="FF00FF"/>
                                    </a:solidFill>
                                    <a:latin typeface="Cambria Math" panose="02040503050406030204" pitchFamily="18" charset="0"/>
                                    <a:cs typeface="Times New Roman" panose="02020603050405020304" pitchFamily="18" charset="0"/>
                                  </a:rPr>
                                  <m:t>𝑞</m:t>
                                </m:r>
                              </m:e>
                              <m:sub>
                                <m:r>
                                  <a:rPr lang="en-US" altLang="zh-TW" sz="2000" i="1">
                                    <a:solidFill>
                                      <a:srgbClr val="FF00FF"/>
                                    </a:solidFill>
                                    <a:latin typeface="Cambria Math" panose="02040503050406030204" pitchFamily="18" charset="0"/>
                                    <a:cs typeface="Times New Roman" panose="02020603050405020304" pitchFamily="18" charset="0"/>
                                  </a:rPr>
                                  <m:t>𝑛𝑘</m:t>
                                </m:r>
                              </m:sub>
                            </m:sSub>
                          </m:e>
                        </m:nary>
                        <m:d>
                          <m:dPr>
                            <m:ctrlPr>
                              <a:rPr lang="en-US" altLang="zh-TW" sz="2000" i="1">
                                <a:latin typeface="Cambria Math" panose="02040503050406030204" pitchFamily="18" charset="0"/>
                                <a:cs typeface="Times New Roman" panose="02020603050405020304" pitchFamily="18" charset="0"/>
                              </a:rPr>
                            </m:ctrlPr>
                          </m:dPr>
                          <m:e>
                            <m:f>
                              <m:f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𝑛𝑑</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num>
                              <m:den>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den>
                            </m:f>
                          </m:e>
                        </m:d>
                      </m:e>
                    </m:d>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zh-TW" sz="2000" i="1">
                                <a:solidFill>
                                  <a:prstClr val="black"/>
                                </a:solidFill>
                                <a:latin typeface="Cambria Math" panose="02040503050406030204" pitchFamily="18" charset="0"/>
                                <a:cs typeface="Times New Roman" panose="02020603050405020304" pitchFamily="18" charset="0"/>
                              </a:rPr>
                            </m:ctrlPr>
                          </m:fPr>
                          <m:num>
                            <m:d>
                              <m:dPr>
                                <m:ctrlPr>
                                  <a:rPr lang="en-US" altLang="zh-TW" sz="2000" i="1">
                                    <a:solidFill>
                                      <a:prstClr val="black"/>
                                    </a:solidFill>
                                    <a:latin typeface="Cambria Math" panose="02040503050406030204" pitchFamily="18" charset="0"/>
                                    <a:cs typeface="Times New Roman" panose="02020603050405020304" pitchFamily="18" charset="0"/>
                                  </a:rPr>
                                </m:ctrlPr>
                              </m:dPr>
                              <m:e>
                                <m:r>
                                  <a:rPr lang="zh-TW" altLang="en-US" sz="2000" i="1">
                                    <a:solidFill>
                                      <a:prstClr val="black"/>
                                    </a:solidFill>
                                    <a:latin typeface="Cambria Math" panose="02040503050406030204" pitchFamily="18" charset="0"/>
                                    <a:cs typeface="Times New Roman" panose="02020603050405020304" pitchFamily="18" charset="0"/>
                                  </a:rPr>
                                  <m:t>𝛼</m:t>
                                </m:r>
                                <m:r>
                                  <a:rPr lang="en-US" altLang="zh-TW" sz="2000" i="1">
                                    <a:solidFill>
                                      <a:prstClr val="black"/>
                                    </a:solidFill>
                                    <a:latin typeface="Cambria Math" panose="02040503050406030204" pitchFamily="18" charset="0"/>
                                    <a:cs typeface="Times New Roman" panose="02020603050405020304" pitchFamily="18" charset="0"/>
                                  </a:rPr>
                                  <m:t>−1</m:t>
                                </m:r>
                              </m:e>
                            </m:d>
                            <m:r>
                              <a:rPr lang="en-US" altLang="zh-TW" sz="2000" b="0" i="1" smtClean="0">
                                <a:solidFill>
                                  <a:prstClr val="black"/>
                                </a:solidFill>
                                <a:latin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TW" altLang="en-US" sz="2000" i="1">
                                <a:solidFill>
                                  <a:prstClr val="black"/>
                                </a:solidFill>
                                <a:latin typeface="Cambria Math" panose="02040503050406030204" pitchFamily="18" charset="0"/>
                                <a:cs typeface="Times New Roman" panose="02020603050405020304" pitchFamily="18" charset="0"/>
                              </a:rPr>
                              <m:t>𝛼</m:t>
                            </m:r>
                            <m:r>
                              <a:rPr lang="en-US" altLang="zh-TW" sz="2000" b="0" i="1" smtClean="0">
                                <a:solidFill>
                                  <a:prstClr val="black"/>
                                </a:solidFill>
                                <a:latin typeface="Cambria Math" panose="02040503050406030204" pitchFamily="18" charset="0"/>
                                <a:cs typeface="Times New Roman" panose="02020603050405020304" pitchFamily="18" charset="0"/>
                              </a:rPr>
                              <m:t>+</m:t>
                            </m:r>
                            <m:r>
                              <a:rPr lang="en-US" altLang="zh-TW"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0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num>
                          <m:den>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𝑘𝑑</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den>
                        </m:f>
                      </m:e>
                    </m:d>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en-US" altLang="zh-TW" sz="2000" i="1"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TW" sz="2400" dirty="0">
                    <a:ea typeface="Cambria Math" panose="02040503050406030204" pitchFamily="18" charset="0"/>
                    <a:cs typeface="Times New Roman" panose="02020603050405020304" pitchFamily="18" charset="0"/>
                  </a:rPr>
                  <a:t>                   </a:t>
                </a:r>
                <a:endParaRPr lang="en-US" altLang="zh-TW" sz="2400" dirty="0" smtClean="0">
                  <a:ea typeface="Cambria Math" panose="02040503050406030204" pitchFamily="18" charset="0"/>
                  <a:cs typeface="Times New Roman" panose="02020603050405020304" pitchFamily="18" charset="0"/>
                </a:endParaRPr>
              </a:p>
              <a:p>
                <a:r>
                  <a:rPr lang="en-US" altLang="zh-TW" sz="2400" dirty="0">
                    <a:ea typeface="Cambria Math" panose="02040503050406030204" pitchFamily="18" charset="0"/>
                    <a:cs typeface="Times New Roman" panose="02020603050405020304" pitchFamily="18" charset="0"/>
                  </a:rPr>
                  <a:t> </a:t>
                </a:r>
                <a:r>
                  <a:rPr lang="en-US" altLang="zh-TW" sz="2400" dirty="0" smtClean="0">
                    <a:ea typeface="Cambria Math" panose="020405030504060302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cs typeface="Times New Roman" panose="02020603050405020304" pitchFamily="18" charset="0"/>
                          </a:rPr>
                          <m:t>𝑘𝑑</m:t>
                        </m:r>
                      </m:sub>
                    </m:sSub>
                    <m:r>
                      <a:rPr lang="en-US" altLang="zh-TW" sz="2800" b="0" i="1" smtClean="0">
                        <a:solidFill>
                          <a:srgbClr val="C00000"/>
                        </a:solidFill>
                        <a:latin typeface="Cambria Math" panose="02040503050406030204" pitchFamily="18" charset="0"/>
                        <a:cs typeface="Times New Roman" panose="02020603050405020304" pitchFamily="18" charset="0"/>
                      </a:rPr>
                      <m:t>=</m:t>
                    </m:r>
                    <m:f>
                      <m:fPr>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zh-TW" altLang="en-US" sz="2800" i="1">
                            <a:solidFill>
                              <a:prstClr val="black"/>
                            </a:solidFill>
                            <a:latin typeface="Cambria Math" panose="02040503050406030204" pitchFamily="18" charset="0"/>
                            <a:cs typeface="Times New Roman" panose="02020603050405020304" pitchFamily="18" charset="0"/>
                          </a:rPr>
                          <m:t>𝛼</m:t>
                        </m:r>
                        <m:r>
                          <a:rPr lang="en-US" altLang="zh-TW" sz="2800" i="1">
                            <a:solidFill>
                              <a:prstClr val="black"/>
                            </a:solidFill>
                            <a:latin typeface="Cambria Math" panose="02040503050406030204" pitchFamily="18" charset="0"/>
                            <a:cs typeface="Times New Roman" panose="02020603050405020304" pitchFamily="18" charset="0"/>
                          </a:rPr>
                          <m:t>−1</m:t>
                        </m:r>
                        <m:r>
                          <a:rPr lang="en-US" altLang="zh-TW" sz="2800" b="0" i="1" smtClean="0">
                            <a:solidFill>
                              <a:prstClr val="black"/>
                            </a:solidFill>
                            <a:latin typeface="Cambria Math" panose="02040503050406030204" pitchFamily="18" charset="0"/>
                            <a:cs typeface="Times New Roman" panose="02020603050405020304" pitchFamily="18" charset="0"/>
                          </a:rPr>
                          <m:t>+</m:t>
                        </m:r>
                        <m:nary>
                          <m:naryPr>
                            <m:chr m:val="∑"/>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𝑛𝑑</m:t>
                            </m:r>
                          </m:sub>
                        </m:sSub>
                      </m:num>
                      <m:den>
                        <m:r>
                          <a:rPr lang="zh-TW" altLang="en-US" sz="2800" i="1">
                            <a:solidFill>
                              <a:prstClr val="black"/>
                            </a:solidFill>
                            <a:latin typeface="Cambria Math" panose="02040503050406030204" pitchFamily="18" charset="0"/>
                            <a:cs typeface="Times New Roman" panose="02020603050405020304" pitchFamily="18" charset="0"/>
                          </a:rPr>
                          <m:t>𝛼</m:t>
                        </m:r>
                        <m:r>
                          <a:rPr lang="en-US" altLang="zh-TW" sz="2800" i="1">
                            <a:solidFill>
                              <a:prstClr val="black"/>
                            </a:solidFill>
                            <a:latin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nary>
                          <m:naryPr>
                            <m:chr m:val="∑"/>
                            <m:limLoc m:val="subSup"/>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8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den>
                    </m:f>
                  </m:oMath>
                </a14:m>
                <a:endParaRPr lang="en-US" altLang="zh-TW" sz="2800" dirty="0">
                  <a:solidFill>
                    <a:srgbClr val="FF0000"/>
                  </a:solidFill>
                  <a:ea typeface="Cambria Math" panose="02040503050406030204" pitchFamily="18" charset="0"/>
                  <a:cs typeface="Times New Roman" panose="02020603050405020304" pitchFamily="18" charset="0"/>
                </a:endParaRPr>
              </a:p>
              <a:p>
                <a:endParaRPr lang="zh-TW" alt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1" y="473939"/>
                <a:ext cx="11942618" cy="5926174"/>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52240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9415" y="27709"/>
            <a:ext cx="6396112" cy="584775"/>
          </a:xfrm>
          <a:prstGeom prst="rect">
            <a:avLst/>
          </a:prstGeom>
        </p:spPr>
        <p:txBody>
          <a:bodyPr wrap="square">
            <a:spAutoFit/>
          </a:bodyPr>
          <a:lstStyle/>
          <a:p>
            <a:r>
              <a:rPr lang="en-US" altLang="zh-TW" sz="3200" b="1" dirty="0" smtClean="0">
                <a:latin typeface="Times New Roman" panose="02020603050405020304" pitchFamily="18" charset="0"/>
                <a:cs typeface="Times New Roman" panose="02020603050405020304" pitchFamily="18" charset="0"/>
              </a:rPr>
              <a:t>Regularizing Effect of Adding Prior</a:t>
            </a:r>
            <a:endParaRPr lang="zh-TW" altLang="en-US" sz="3200" b="1" dirty="0">
              <a:latin typeface="Times New Roman" panose="02020603050405020304" pitchFamily="18" charset="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533714" y="612484"/>
                <a:ext cx="11510504" cy="5525102"/>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solidFill>
                      <a:prstClr val="black"/>
                    </a:solidFill>
                    <a:latin typeface="Times New Roman" panose="02020603050405020304" pitchFamily="18" charset="0"/>
                    <a:cs typeface="Times New Roman" panose="02020603050405020304" pitchFamily="18" charset="0"/>
                  </a:rPr>
                  <a:t>If</a:t>
                </a:r>
                <a:r>
                  <a:rPr lang="en-US" altLang="zh-TW" sz="2800" dirty="0" smtClean="0">
                    <a:solidFill>
                      <a:prstClr val="black"/>
                    </a:solidFill>
                    <a:cs typeface="Times New Roman" panose="02020603050405020304" pitchFamily="18" charset="0"/>
                  </a:rPr>
                  <a:t> </a:t>
                </a:r>
                <a14:m>
                  <m:oMath xmlns:m="http://schemas.openxmlformats.org/officeDocument/2006/math">
                    <m:r>
                      <a:rPr lang="zh-TW" altLang="en-US" sz="2800" i="1" smtClean="0">
                        <a:solidFill>
                          <a:prstClr val="black"/>
                        </a:solidFill>
                        <a:latin typeface="Cambria Math" panose="02040503050406030204" pitchFamily="18" charset="0"/>
                        <a:cs typeface="Times New Roman" panose="02020603050405020304" pitchFamily="18" charset="0"/>
                      </a:rPr>
                      <m:t>𝛼</m:t>
                    </m:r>
                    <m:r>
                      <a:rPr lang="en-US" altLang="zh-TW" sz="2800" b="0" i="1" smtClean="0">
                        <a:solidFill>
                          <a:prstClr val="black"/>
                        </a:solidFill>
                        <a:latin typeface="Cambria Math" panose="02040503050406030204" pitchFamily="18" charset="0"/>
                        <a:cs typeface="Times New Roman" panose="02020603050405020304" pitchFamily="18" charset="0"/>
                      </a:rPr>
                      <m:t>=</m:t>
                    </m:r>
                    <m:r>
                      <a:rPr lang="zh-TW" altLang="en-US" sz="2800" i="1">
                        <a:solidFill>
                          <a:prstClr val="black"/>
                        </a:solidFill>
                        <a:latin typeface="Cambria Math" panose="02040503050406030204" pitchFamily="18" charset="0"/>
                        <a:cs typeface="Times New Roman" panose="02020603050405020304" pitchFamily="18" charset="0"/>
                      </a:rPr>
                      <m:t>𝛽</m:t>
                    </m:r>
                    <m:r>
                      <a:rPr lang="en-US" altLang="zh-TW" sz="2800" b="0" i="1" smtClean="0">
                        <a:solidFill>
                          <a:prstClr val="black"/>
                        </a:solidFill>
                        <a:latin typeface="Cambria Math" panose="02040503050406030204" pitchFamily="18" charset="0"/>
                        <a:cs typeface="Times New Roman" panose="02020603050405020304" pitchFamily="18" charset="0"/>
                      </a:rPr>
                      <m:t>=1</m:t>
                    </m:r>
                  </m:oMath>
                </a14:m>
                <a:r>
                  <a:rPr lang="en-US" altLang="zh-TW" sz="2800" dirty="0" smtClean="0"/>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cs typeface="Times New Roman" panose="02020603050405020304" pitchFamily="18" charset="0"/>
                          </a:rPr>
                          <m:t>𝑘𝑑</m:t>
                        </m:r>
                      </m:sub>
                    </m:sSub>
                    <m:r>
                      <a:rPr lang="en-US" altLang="zh-TW" sz="2800" i="1">
                        <a:solidFill>
                          <a:srgbClr val="C00000"/>
                        </a:solidFill>
                        <a:latin typeface="Cambria Math" panose="02040503050406030204" pitchFamily="18" charset="0"/>
                        <a:cs typeface="Times New Roman" panose="02020603050405020304" pitchFamily="18" charset="0"/>
                      </a:rPr>
                      <m:t>=</m:t>
                    </m:r>
                    <m:f>
                      <m:fPr>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zh-TW" altLang="en-US" sz="2800" i="1">
                            <a:solidFill>
                              <a:prstClr val="black"/>
                            </a:solidFill>
                            <a:latin typeface="Cambria Math" panose="02040503050406030204" pitchFamily="18" charset="0"/>
                            <a:cs typeface="Times New Roman" panose="02020603050405020304" pitchFamily="18" charset="0"/>
                          </a:rPr>
                          <m:t>𝛼</m:t>
                        </m:r>
                        <m:r>
                          <a:rPr lang="en-US" altLang="zh-TW" sz="2800" i="1">
                            <a:solidFill>
                              <a:prstClr val="black"/>
                            </a:solidFill>
                            <a:latin typeface="Cambria Math" panose="02040503050406030204" pitchFamily="18" charset="0"/>
                            <a:cs typeface="Times New Roman" panose="02020603050405020304" pitchFamily="18" charset="0"/>
                          </a:rPr>
                          <m:t>−1+</m:t>
                        </m:r>
                        <m:nary>
                          <m:naryPr>
                            <m:chr m:val="∑"/>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𝑛𝑑</m:t>
                            </m:r>
                          </m:sub>
                        </m:sSub>
                      </m:num>
                      <m:den>
                        <m:r>
                          <a:rPr lang="zh-TW" altLang="en-US" sz="2800" i="1">
                            <a:solidFill>
                              <a:prstClr val="black"/>
                            </a:solidFill>
                            <a:latin typeface="Cambria Math" panose="02040503050406030204" pitchFamily="18" charset="0"/>
                            <a:cs typeface="Times New Roman" panose="02020603050405020304" pitchFamily="18" charset="0"/>
                          </a:rPr>
                          <m:t>𝛼</m:t>
                        </m:r>
                        <m:r>
                          <a:rPr lang="en-US" altLang="zh-TW" sz="2800" i="1">
                            <a:solidFill>
                              <a:prstClr val="black"/>
                            </a:solidFill>
                            <a:latin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nary>
                          <m:naryPr>
                            <m:chr m:val="∑"/>
                            <m:limLoc m:val="subSup"/>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den>
                    </m:f>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𝑛𝑑</m:t>
                            </m:r>
                          </m:sub>
                        </m:sSub>
                      </m:num>
                      <m:den>
                        <m:nary>
                          <m:naryPr>
                            <m:chr m:val="∑"/>
                            <m:limLoc m:val="subSup"/>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den>
                    </m:f>
                  </m:oMath>
                </a14:m>
                <a:r>
                  <a:rPr lang="zh-TW" altLang="en-US" sz="2800" dirty="0" smtClean="0"/>
                  <a:t>    </a:t>
                </a:r>
                <a:r>
                  <a:rPr lang="zh-TW" altLang="en-US" sz="2800" dirty="0" smtClean="0">
                    <a:latin typeface="Cambria Math" panose="02040503050406030204" pitchFamily="18" charset="0"/>
                  </a:rPr>
                  <a:t>⇒ </a:t>
                </a:r>
                <a:r>
                  <a:rPr lang="en-US" altLang="zh-TW" sz="2800" dirty="0" smtClean="0">
                    <a:latin typeface="Times New Roman" panose="02020603050405020304" pitchFamily="18" charset="0"/>
                    <a:cs typeface="Times New Roman" panose="02020603050405020304" pitchFamily="18" charset="0"/>
                  </a:rPr>
                  <a:t>no prior</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Without prior, if  </a:t>
                </a:r>
                <a14:m>
                  <m:oMath xmlns:m="http://schemas.openxmlformats.org/officeDocument/2006/math">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𝑛𝑑</m:t>
                        </m:r>
                      </m:sub>
                    </m:sSub>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 </m:t>
                    </m:r>
                  </m:oMath>
                </a14:m>
                <a:r>
                  <a:rPr lang="en-US" altLang="zh-TW" sz="2800" dirty="0" smtClean="0">
                    <a:latin typeface="Times New Roman" panose="02020603050405020304" pitchFamily="18" charset="0"/>
                    <a:cs typeface="Times New Roman" panose="02020603050405020304" pitchFamily="18" charset="0"/>
                  </a:rPr>
                  <a:t>(or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smtClean="0">
                    <a:latin typeface="Times New Roman" panose="02020603050405020304" pitchFamily="18" charset="0"/>
                    <a:cs typeface="Times New Roman" panose="02020603050405020304" pitchFamily="18" charset="0"/>
                  </a:rPr>
                  <a:t> )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oMath>
                </a14:m>
                <a:r>
                  <a:rPr lang="zh-TW" altLang="en-US" sz="2800" dirty="0">
                    <a:latin typeface="Times New Roman" panose="02020603050405020304" pitchFamily="18" charset="0"/>
                    <a:cs typeface="Times New Roman" panose="02020603050405020304" pitchFamily="18" charset="0"/>
                  </a:rPr>
                  <a:t> </a:t>
                </a:r>
                <a:r>
                  <a:rPr lang="zh-TW" altLang="en-US" sz="2800" dirty="0" smtClean="0">
                    <a:latin typeface="Cambria Math" panose="02040503050406030204" pitchFamily="18" charset="0"/>
                  </a:rPr>
                  <a:t>⇒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cs typeface="Times New Roman" panose="02020603050405020304" pitchFamily="18" charset="0"/>
                          </a:rPr>
                          <m:t>𝑘𝑑</m:t>
                        </m:r>
                      </m:sub>
                    </m:sSub>
                    <m:r>
                      <a:rPr lang="en-US" altLang="zh-TW" sz="2800" i="1">
                        <a:solidFill>
                          <a:srgbClr val="C00000"/>
                        </a:solidFill>
                        <a:latin typeface="Cambria Math" panose="02040503050406030204" pitchFamily="18" charset="0"/>
                        <a:cs typeface="Times New Roman" panose="02020603050405020304" pitchFamily="18" charset="0"/>
                      </a:rPr>
                      <m:t>=</m:t>
                    </m:r>
                    <m:f>
                      <m:fPr>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𝑛𝑑</m:t>
                            </m:r>
                          </m:sub>
                        </m:sSub>
                      </m:num>
                      <m:den>
                        <m:nary>
                          <m:naryPr>
                            <m:chr m:val="∑"/>
                            <m:limLoc m:val="subSup"/>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den>
                    </m:f>
                    <m:r>
                      <a:rPr lang="en-US" altLang="zh-TW" sz="2800" b="0" i="1" smtClean="0">
                        <a:solidFill>
                          <a:schemeClr val="tx1"/>
                        </a:solidFill>
                        <a:latin typeface="Cambria Math" panose="02040503050406030204" pitchFamily="18" charset="0"/>
                        <a:cs typeface="Times New Roman" panose="02020603050405020304" pitchFamily="18" charset="0"/>
                      </a:rPr>
                      <m:t>=1</m:t>
                    </m:r>
                  </m:oMath>
                </a14:m>
                <a:r>
                  <a:rPr lang="zh-TW" altLang="en-US"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(or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t>
                </a:r>
              </a:p>
              <a:p>
                <a:pPr lvl="1"/>
                <a:r>
                  <a:rPr lang="zh-TW" altLang="en-US" sz="2800" dirty="0">
                    <a:latin typeface="Cambria Math" panose="02040503050406030204" pitchFamily="18" charset="0"/>
                  </a:rPr>
                  <a:t>⇒</a:t>
                </a:r>
                <a:r>
                  <a:rPr lang="en-US" altLang="zh-TW" sz="2800" dirty="0" smtClean="0">
                    <a:latin typeface="Times New Roman" panose="02020603050405020304" pitchFamily="18" charset="0"/>
                    <a:cs typeface="Times New Roman" panose="02020603050405020304" pitchFamily="18" charset="0"/>
                  </a:rPr>
                  <a:t>  likelihood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sub>
                        </m:sSub>
                      </m:e>
                      <m:e>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b="1" i="1">
                                <a:latin typeface="Cambria Math" panose="02040503050406030204" pitchFamily="18" charset="0"/>
                                <a:ea typeface="Cambria Math" panose="02040503050406030204" pitchFamily="18" charset="0"/>
                                <a:cs typeface="Times New Roman" panose="02020603050405020304" pitchFamily="18" charset="0"/>
                              </a:rPr>
                              <m:t>𝒑</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𝑘</m:t>
                            </m:r>
                          </m:sub>
                        </m:sSub>
                      </m:e>
                    </m:d>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800" i="1">
                            <a:latin typeface="Cambria Math" panose="02040503050406030204" pitchFamily="18" charset="0"/>
                            <a:ea typeface="Cambria Math" panose="02040503050406030204" pitchFamily="18" charset="0"/>
                            <a:cs typeface="Times New Roman" panose="02020603050405020304" pitchFamily="18" charset="0"/>
                          </a:rPr>
                          <m:t>𝑑</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𝐷</m:t>
                        </m:r>
                      </m:sup>
                      <m:e>
                        <m:sSubSup>
                          <m:sSubSup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𝑘𝑑</m:t>
                            </m:r>
                          </m:sub>
                          <m:sup>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𝑛𝑑</m:t>
                                </m:r>
                              </m:sub>
                            </m:sSub>
                          </m:sup>
                        </m:sSubSup>
                      </m:e>
                    </m:nary>
                    <m:sSup>
                      <m:sSup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𝑘𝑑</m:t>
                                </m:r>
                              </m:sub>
                            </m:sSub>
                          </m:e>
                        </m:d>
                      </m:e>
                      <m:sup>
                        <m:r>
                          <a:rPr lang="en-US" altLang="zh-TW" sz="28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𝑛𝑑</m:t>
                            </m:r>
                          </m:sub>
                        </m:sSub>
                      </m:sup>
                    </m:sSup>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zh-TW" altLang="en-US" sz="2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m:t>
                    </m:r>
                  </m:oMath>
                </a14:m>
                <a:r>
                  <a:rPr lang="zh-TW" altLang="en-US" sz="2800" dirty="0">
                    <a:latin typeface="Times New Roman" panose="02020603050405020304" pitchFamily="18" charset="0"/>
                    <a:cs typeface="Times New Roman" panose="02020603050405020304" pitchFamily="18" charset="0"/>
                  </a:rPr>
                  <a:t> </a:t>
                </a:r>
                <a:endParaRPr lang="en-US" altLang="zh-TW" sz="2800" dirty="0" smtClean="0">
                  <a:latin typeface="Times New Roman" panose="02020603050405020304" pitchFamily="18" charset="0"/>
                  <a:cs typeface="Times New Roman" panose="02020603050405020304" pitchFamily="18" charset="0"/>
                </a:endParaRPr>
              </a:p>
              <a:p>
                <a:pPr lvl="1"/>
                <a:r>
                  <a:rPr lang="zh-TW" altLang="en-US" sz="2800" dirty="0">
                    <a:latin typeface="Cambria Math" panose="02040503050406030204" pitchFamily="18" charset="0"/>
                  </a:rPr>
                  <a:t>⇒ </a:t>
                </a:r>
                <a:r>
                  <a:rPr lang="zh-TW" altLang="en-US" sz="2800" dirty="0" smtClean="0">
                    <a:latin typeface="Cambria Math" panose="02040503050406030204" pitchFamily="18" charset="0"/>
                  </a:rPr>
                  <a:t> </a:t>
                </a:r>
                <a:r>
                  <a:rPr lang="en-US" altLang="zh-TW" sz="2800" dirty="0" smtClean="0">
                    <a:latin typeface="Times New Roman" panose="02020603050405020304" pitchFamily="18" charset="0"/>
                    <a:cs typeface="Times New Roman" panose="02020603050405020304" pitchFamily="18" charset="0"/>
                  </a:rPr>
                  <a:t>If </a:t>
                </a:r>
                <a:r>
                  <a:rPr lang="en-US" altLang="zh-TW" sz="2800" dirty="0">
                    <a:latin typeface="Times New Roman" panose="02020603050405020304" pitchFamily="18" charset="0"/>
                    <a:cs typeface="Times New Roman" panose="02020603050405020304" pitchFamily="18" charset="0"/>
                  </a:rPr>
                  <a:t>a new data object did not have </a:t>
                </a:r>
                <a14:m>
                  <m:oMath xmlns:m="http://schemas.openxmlformats.org/officeDocument/2006/math">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𝑛𝑑</m:t>
                        </m:r>
                      </m:sub>
                    </m:sSub>
                  </m:oMath>
                </a14:m>
                <a:r>
                  <a:rPr lang="en-US" altLang="zh-TW"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=1 </m:t>
                    </m:r>
                  </m:oMath>
                </a14:m>
                <a:r>
                  <a:rPr lang="en-US" altLang="zh-TW" sz="2800" dirty="0">
                    <a:latin typeface="Times New Roman" panose="02020603050405020304" pitchFamily="18" charset="0"/>
                    <a:cs typeface="Times New Roman" panose="02020603050405020304" pitchFamily="18" charset="0"/>
                  </a:rPr>
                  <a:t>(or </a:t>
                </a:r>
                <a14:m>
                  <m:oMath xmlns:m="http://schemas.openxmlformats.org/officeDocument/2006/math">
                    <m:r>
                      <a:rPr lang="en-US" altLang="zh-TW" sz="28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altLang="zh-TW" sz="2800" dirty="0">
                    <a:latin typeface="Times New Roman" panose="02020603050405020304" pitchFamily="18" charset="0"/>
                    <a:cs typeface="Times New Roman" panose="02020603050405020304" pitchFamily="18" charset="0"/>
                  </a:rPr>
                  <a:t> ) </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it would have a </a:t>
                </a:r>
                <a:r>
                  <a:rPr lang="en-US" altLang="zh-TW" sz="2800" dirty="0" smtClean="0">
                    <a:latin typeface="Times New Roman" panose="02020603050405020304" pitchFamily="18" charset="0"/>
                    <a:cs typeface="Times New Roman" panose="02020603050405020304" pitchFamily="18" charset="0"/>
                  </a:rPr>
                  <a:t>  </a:t>
                </a:r>
              </a:p>
              <a:p>
                <a:pPr lvl="1"/>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likelihood </a:t>
                </a:r>
                <a:r>
                  <a:rPr lang="en-US" altLang="zh-TW" sz="2800" dirty="0">
                    <a:latin typeface="Times New Roman" panose="02020603050405020304" pitchFamily="18" charset="0"/>
                    <a:cs typeface="Times New Roman" panose="02020603050405020304" pitchFamily="18" charset="0"/>
                  </a:rPr>
                  <a:t>of </a:t>
                </a:r>
                <a:r>
                  <a:rPr lang="en-US" altLang="zh-TW" sz="2800" dirty="0" smtClean="0">
                    <a:latin typeface="Times New Roman" panose="02020603050405020304" pitchFamily="18" charset="0"/>
                    <a:cs typeface="Times New Roman" panose="02020603050405020304" pitchFamily="18" charset="0"/>
                  </a:rPr>
                  <a:t>zero of </a:t>
                </a:r>
                <a:r>
                  <a:rPr lang="en-US" altLang="zh-TW" sz="2800" dirty="0">
                    <a:latin typeface="Times New Roman" panose="02020603050405020304" pitchFamily="18" charset="0"/>
                    <a:cs typeface="Times New Roman" panose="02020603050405020304" pitchFamily="18" charset="0"/>
                  </a:rPr>
                  <a:t>belonging to this cluster regardless of its values in </a:t>
                </a:r>
                <a:endParaRPr lang="en-US" altLang="zh-TW" sz="2800" dirty="0" smtClean="0">
                  <a:latin typeface="Times New Roman" panose="02020603050405020304" pitchFamily="18" charset="0"/>
                  <a:cs typeface="Times New Roman" panose="02020603050405020304" pitchFamily="18" charset="0"/>
                </a:endParaRPr>
              </a:p>
              <a:p>
                <a:pPr lvl="1"/>
                <a:r>
                  <a:rPr lang="en-US" altLang="zh-TW" sz="2800" dirty="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    the </a:t>
                </a:r>
                <a:r>
                  <a:rPr lang="en-US" altLang="zh-TW" sz="2800" dirty="0">
                    <a:latin typeface="Times New Roman" panose="02020603050405020304" pitchFamily="18" charset="0"/>
                    <a:cs typeface="Times New Roman" panose="02020603050405020304" pitchFamily="18" charset="0"/>
                  </a:rPr>
                  <a:t>other </a:t>
                </a:r>
                <a14:m>
                  <m:oMath xmlns:m="http://schemas.openxmlformats.org/officeDocument/2006/math">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𝐷</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dimensions.</a:t>
                </a:r>
              </a:p>
              <a:p>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With prior, </a:t>
                </a:r>
                <a14:m>
                  <m:oMath xmlns:m="http://schemas.openxmlformats.org/officeDocument/2006/math">
                    <m:r>
                      <a:rPr lang="en-US" altLang="zh-TW" sz="28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zh-TW" altLang="en-US" sz="2800" i="1">
                            <a:solidFill>
                              <a:schemeClr val="tx1"/>
                            </a:solidFill>
                            <a:latin typeface="Cambria Math" panose="02040503050406030204" pitchFamily="18" charset="0"/>
                            <a:cs typeface="Times New Roman" panose="02020603050405020304" pitchFamily="18" charset="0"/>
                          </a:rPr>
                          <m:t>𝛼</m:t>
                        </m:r>
                        <m:r>
                          <a:rPr lang="en-US" altLang="zh-TW" sz="2800" i="1">
                            <a:solidFill>
                              <a:schemeClr val="tx1"/>
                            </a:solidFill>
                            <a:latin typeface="Cambria Math" panose="02040503050406030204" pitchFamily="18" charset="0"/>
                            <a:cs typeface="Times New Roman" panose="02020603050405020304" pitchFamily="18" charset="0"/>
                          </a:rPr>
                          <m:t>−1</m:t>
                        </m:r>
                      </m:num>
                      <m:den>
                        <m:r>
                          <a:rPr lang="zh-TW" altLang="en-US" sz="2800" i="1">
                            <a:solidFill>
                              <a:schemeClr val="tx1"/>
                            </a:solidFill>
                            <a:latin typeface="Cambria Math" panose="02040503050406030204" pitchFamily="18" charset="0"/>
                            <a:cs typeface="Times New Roman" panose="02020603050405020304" pitchFamily="18" charset="0"/>
                          </a:rPr>
                          <m:t>𝛼</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altLang="zh-TW" sz="28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cs typeface="Times New Roman" panose="02020603050405020304" pitchFamily="18" charset="0"/>
                          </a:rPr>
                          <m:t>𝑘𝑑</m:t>
                        </m:r>
                      </m:sub>
                    </m:sSub>
                    <m:r>
                      <a:rPr lang="en-US" altLang="zh-TW" sz="2800" i="1">
                        <a:solidFill>
                          <a:srgbClr val="C00000"/>
                        </a:solidFill>
                        <a:latin typeface="Cambria Math" panose="02040503050406030204" pitchFamily="18" charset="0"/>
                        <a:cs typeface="Times New Roman" panose="02020603050405020304" pitchFamily="18" charset="0"/>
                      </a:rPr>
                      <m:t>=</m:t>
                    </m:r>
                    <m:f>
                      <m:fPr>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zh-TW" altLang="en-US" sz="2800" i="1">
                            <a:solidFill>
                              <a:prstClr val="black"/>
                            </a:solidFill>
                            <a:latin typeface="Cambria Math" panose="02040503050406030204" pitchFamily="18" charset="0"/>
                            <a:cs typeface="Times New Roman" panose="02020603050405020304" pitchFamily="18" charset="0"/>
                          </a:rPr>
                          <m:t>𝛼</m:t>
                        </m:r>
                        <m:r>
                          <a:rPr lang="en-US" altLang="zh-TW" sz="2800" i="1">
                            <a:solidFill>
                              <a:prstClr val="black"/>
                            </a:solidFill>
                            <a:latin typeface="Cambria Math" panose="02040503050406030204" pitchFamily="18" charset="0"/>
                            <a:cs typeface="Times New Roman" panose="02020603050405020304" pitchFamily="18" charset="0"/>
                          </a:rPr>
                          <m:t>−1+</m:t>
                        </m:r>
                        <m:nary>
                          <m:naryPr>
                            <m:chr m:val="∑"/>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sSub>
                          <m:sSub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𝑛𝑑</m:t>
                            </m:r>
                          </m:sub>
                        </m:sSub>
                      </m:num>
                      <m:den>
                        <m:r>
                          <a:rPr lang="zh-TW" altLang="en-US" sz="2800" i="1">
                            <a:solidFill>
                              <a:prstClr val="black"/>
                            </a:solidFill>
                            <a:latin typeface="Cambria Math" panose="02040503050406030204" pitchFamily="18" charset="0"/>
                            <a:cs typeface="Times New Roman" panose="02020603050405020304" pitchFamily="18" charset="0"/>
                          </a:rPr>
                          <m:t>𝛼</m:t>
                        </m:r>
                        <m:r>
                          <a:rPr lang="en-US" altLang="zh-TW" sz="2800" i="1">
                            <a:solidFill>
                              <a:prstClr val="black"/>
                            </a:solidFill>
                            <a:latin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nary>
                          <m:naryPr>
                            <m:chr m:val="∑"/>
                            <m:limLoc m:val="subSup"/>
                            <m:ctrl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1"/>
                              </m:rP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8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800" i="1">
                                    <a:solidFill>
                                      <a:srgbClr val="C00000"/>
                                    </a:solidFill>
                                    <a:latin typeface="Cambria Math" panose="02040503050406030204" pitchFamily="18" charset="0"/>
                                    <a:cs typeface="Times New Roman" panose="02020603050405020304" pitchFamily="18" charset="0"/>
                                  </a:rPr>
                                </m:ctrlPr>
                              </m:sSubPr>
                              <m:e>
                                <m:r>
                                  <a:rPr lang="en-US" altLang="zh-TW" sz="2800" i="1">
                                    <a:solidFill>
                                      <a:srgbClr val="C00000"/>
                                    </a:solidFill>
                                    <a:latin typeface="Cambria Math" panose="02040503050406030204" pitchFamily="18" charset="0"/>
                                    <a:cs typeface="Times New Roman" panose="02020603050405020304" pitchFamily="18" charset="0"/>
                                  </a:rPr>
                                  <m:t>𝑞</m:t>
                                </m:r>
                              </m:e>
                              <m:sub>
                                <m:r>
                                  <a:rPr lang="en-US" altLang="zh-TW" sz="2800" i="1">
                                    <a:solidFill>
                                      <a:srgbClr val="C00000"/>
                                    </a:solidFill>
                                    <a:latin typeface="Cambria Math" panose="02040503050406030204" pitchFamily="18" charset="0"/>
                                    <a:cs typeface="Times New Roman" panose="02020603050405020304" pitchFamily="18" charset="0"/>
                                  </a:rPr>
                                  <m:t>𝑛𝑘</m:t>
                                </m:r>
                              </m:sub>
                            </m:sSub>
                          </m:e>
                        </m:nary>
                      </m:den>
                    </m:f>
                    <m:r>
                      <a:rPr lang="en-US" altLang="zh-TW"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800" i="1">
                            <a:latin typeface="Cambria Math" panose="02040503050406030204" pitchFamily="18" charset="0"/>
                            <a:ea typeface="Cambria Math" panose="02040503050406030204" pitchFamily="18" charset="0"/>
                            <a:cs typeface="Times New Roman" panose="02020603050405020304" pitchFamily="18" charset="0"/>
                          </a:rPr>
                        </m:ctrlPr>
                      </m:fPr>
                      <m:num>
                        <m:r>
                          <a:rPr lang="zh-TW" altLang="en-US" sz="2800" i="1">
                            <a:latin typeface="Cambria Math" panose="02040503050406030204" pitchFamily="18" charset="0"/>
                            <a:cs typeface="Times New Roman" panose="02020603050405020304" pitchFamily="18" charset="0"/>
                          </a:rPr>
                          <m:t>𝛼</m:t>
                        </m:r>
                        <m:r>
                          <a:rPr lang="en-US" altLang="zh-TW" sz="2800" i="1">
                            <a:latin typeface="Cambria Math" panose="02040503050406030204" pitchFamily="18" charset="0"/>
                            <a:cs typeface="Times New Roman" panose="02020603050405020304" pitchFamily="18" charset="0"/>
                          </a:rPr>
                          <m:t>−1</m:t>
                        </m:r>
                        <m:r>
                          <a:rPr lang="en-US" altLang="zh-TW" sz="2800" b="0" i="1" smtClean="0">
                            <a:latin typeface="Cambria Math" panose="02040503050406030204" pitchFamily="18" charset="0"/>
                            <a:cs typeface="Times New Roman" panose="02020603050405020304" pitchFamily="18" charset="0"/>
                          </a:rPr>
                          <m:t>+</m:t>
                        </m:r>
                        <m:r>
                          <a:rPr lang="en-US" altLang="zh-TW" sz="2800" b="0" i="1" smtClean="0">
                            <a:latin typeface="Cambria Math" panose="02040503050406030204" pitchFamily="18" charset="0"/>
                            <a:cs typeface="Times New Roman" panose="02020603050405020304" pitchFamily="18" charset="0"/>
                          </a:rPr>
                          <m:t>𝑁</m:t>
                        </m:r>
                      </m:num>
                      <m:den>
                        <m:r>
                          <a:rPr lang="zh-TW" altLang="en-US" sz="2800" i="1">
                            <a:latin typeface="Cambria Math" panose="02040503050406030204" pitchFamily="18" charset="0"/>
                            <a:cs typeface="Times New Roman" panose="02020603050405020304" pitchFamily="18" charset="0"/>
                          </a:rPr>
                          <m:t>𝛼</m:t>
                        </m:r>
                        <m:r>
                          <a:rPr lang="en-US" altLang="zh-TW" sz="2800" i="1">
                            <a:latin typeface="Cambria Math" panose="02040503050406030204" pitchFamily="18" charset="0"/>
                            <a:cs typeface="Times New Roman" panose="02020603050405020304" pitchFamily="18" charset="0"/>
                          </a:rPr>
                          <m:t>+</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𝛽</m:t>
                        </m:r>
                        <m:r>
                          <a:rPr lang="en-US" altLang="zh-TW" sz="2800" i="1">
                            <a:latin typeface="Cambria Math" panose="02040503050406030204" pitchFamily="18" charset="0"/>
                            <a:ea typeface="Cambria Math" panose="02040503050406030204" pitchFamily="18" charset="0"/>
                            <a:cs typeface="Times New Roman" panose="02020603050405020304" pitchFamily="18" charset="0"/>
                          </a:rPr>
                          <m:t>−2+</m:t>
                        </m:r>
                        <m:r>
                          <a:rPr lang="en-US" altLang="zh-TW" sz="2800" b="0" i="1" smtClean="0">
                            <a:latin typeface="Cambria Math" panose="02040503050406030204" pitchFamily="18" charset="0"/>
                            <a:ea typeface="Cambria Math" panose="02040503050406030204" pitchFamily="18" charset="0"/>
                            <a:cs typeface="Times New Roman" panose="02020603050405020304" pitchFamily="18" charset="0"/>
                          </a:rPr>
                          <m:t>𝑁</m:t>
                        </m:r>
                      </m:den>
                    </m:f>
                  </m:oMath>
                </a14:m>
                <a:r>
                  <a:rPr lang="en-US" altLang="zh-TW" sz="2800" dirty="0" smtClean="0">
                    <a:latin typeface="Times New Roman" panose="02020603050405020304" pitchFamily="18" charset="0"/>
                    <a:cs typeface="Times New Roman" panose="02020603050405020304" pitchFamily="18" charset="0"/>
                  </a:rPr>
                  <a:t>, i.e., </a:t>
                </a:r>
                <a14:m>
                  <m:oMath xmlns:m="http://schemas.openxmlformats.org/officeDocument/2006/math">
                    <m:sSub>
                      <m:sSubPr>
                        <m:ctrlPr>
                          <a:rPr lang="en-US" altLang="zh-TW" sz="2800" i="1">
                            <a:latin typeface="Cambria Math" panose="02040503050406030204" pitchFamily="18" charset="0"/>
                            <a:cs typeface="Times New Roman" panose="02020603050405020304" pitchFamily="18" charset="0"/>
                          </a:rPr>
                        </m:ctrlPr>
                      </m:sSubPr>
                      <m:e>
                        <m:r>
                          <a:rPr lang="en-US" altLang="zh-TW" sz="2800" i="1">
                            <a:latin typeface="Cambria Math" panose="02040503050406030204" pitchFamily="18" charset="0"/>
                            <a:cs typeface="Times New Roman" panose="02020603050405020304" pitchFamily="18" charset="0"/>
                          </a:rPr>
                          <m:t>𝑝</m:t>
                        </m:r>
                      </m:e>
                      <m:sub>
                        <m:r>
                          <a:rPr lang="en-US" altLang="zh-TW" sz="2800" i="1">
                            <a:latin typeface="Cambria Math" panose="02040503050406030204" pitchFamily="18" charset="0"/>
                            <a:cs typeface="Times New Roman" panose="02020603050405020304" pitchFamily="18" charset="0"/>
                          </a:rPr>
                          <m:t>𝑘𝑑</m:t>
                        </m:r>
                      </m:sub>
                    </m:sSub>
                  </m:oMath>
                </a14:m>
                <a:r>
                  <a:rPr lang="zh-TW" altLang="en-US" sz="2800" dirty="0" smtClean="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will not be 1 or 0 </a:t>
                </a:r>
                <a:r>
                  <a:rPr lang="zh-TW" altLang="en-US" sz="2800" dirty="0" smtClean="0">
                    <a:latin typeface="Cambria Math" panose="02040503050406030204" pitchFamily="18" charset="0"/>
                  </a:rPr>
                  <a:t>⇒ </a:t>
                </a:r>
                <a:r>
                  <a:rPr lang="en-US" altLang="zh-TW" sz="2800" dirty="0" smtClean="0">
                    <a:latin typeface="Times New Roman" panose="02020603050405020304" pitchFamily="18" charset="0"/>
                    <a:cs typeface="Times New Roman" panose="02020603050405020304" pitchFamily="18" charset="0"/>
                  </a:rPr>
                  <a:t>regularizing </a:t>
                </a:r>
                <a:r>
                  <a:rPr lang="en-US" altLang="zh-TW" sz="2800" dirty="0">
                    <a:latin typeface="Times New Roman" panose="02020603050405020304" pitchFamily="18" charset="0"/>
                    <a:cs typeface="Times New Roman" panose="02020603050405020304" pitchFamily="18" charset="0"/>
                  </a:rPr>
                  <a:t>e</a:t>
                </a:r>
                <a:r>
                  <a:rPr lang="en-US" altLang="zh-TW" sz="2800" dirty="0" smtClean="0">
                    <a:latin typeface="Times New Roman" panose="02020603050405020304" pitchFamily="18" charset="0"/>
                    <a:cs typeface="Times New Roman" panose="02020603050405020304" pitchFamily="18" charset="0"/>
                  </a:rPr>
                  <a:t>ffect </a:t>
                </a:r>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33714" y="612484"/>
                <a:ext cx="11510504" cy="5525102"/>
              </a:xfrm>
              <a:prstGeom prst="rect">
                <a:avLst/>
              </a:prstGeom>
              <a:blipFill>
                <a:blip r:embed="rId2"/>
                <a:stretch>
                  <a:fillRect l="-953" b="-9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66148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2787437" y="0"/>
            <a:ext cx="586250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Summary: EM versus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K-Means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80453" y="584775"/>
                <a:ext cx="11896437" cy="6555641"/>
              </a:xfrm>
              <a:prstGeom prst="rect">
                <a:avLst/>
              </a:prstGeom>
            </p:spPr>
            <p:txBody>
              <a:bodyPr wrap="square">
                <a:spAutoFit/>
              </a:bodyPr>
              <a:lstStyle/>
              <a:p>
                <a:pPr marL="457200" lvl="0" indent="-457200">
                  <a:buFont typeface="Arial" panose="020B0604020202020204" pitchFamily="34" charset="0"/>
                  <a:buChar char="•"/>
                  <a:defRPr/>
                </a:pPr>
                <a:r>
                  <a:rPr lang="en-US" altLang="zh-TW" sz="2800" dirty="0">
                    <a:solidFill>
                      <a:srgbClr val="000000"/>
                    </a:solidFill>
                    <a:latin typeface="Times New Roman" panose="02020603050405020304" pitchFamily="18" charset="0"/>
                    <a:cs typeface="Times New Roman" panose="02020603050405020304" pitchFamily="18" charset="0"/>
                  </a:rPr>
                  <a:t>The K-Means Algorithm:</a:t>
                </a:r>
              </a:p>
              <a:p>
                <a:pPr lvl="1">
                  <a:defRPr/>
                </a:pPr>
                <a:r>
                  <a:rPr lang="en-US" altLang="zh-TW" sz="2800" dirty="0">
                    <a:solidFill>
                      <a:srgbClr val="3333B3"/>
                    </a:solidFill>
                    <a:latin typeface="Times New Roman" panose="02020603050405020304" pitchFamily="18" charset="0"/>
                    <a:cs typeface="Times New Roman" panose="02020603050405020304" pitchFamily="18" charset="0"/>
                  </a:rPr>
                  <a:t>1. </a:t>
                </a:r>
                <a:r>
                  <a:rPr lang="en-US" altLang="zh-TW" sz="2800" dirty="0">
                    <a:solidFill>
                      <a:srgbClr val="0000FF"/>
                    </a:solidFill>
                    <a:latin typeface="Times New Roman" panose="02020603050405020304" pitchFamily="18" charset="0"/>
                    <a:cs typeface="Times New Roman" panose="02020603050405020304" pitchFamily="18" charset="0"/>
                  </a:rPr>
                  <a:t>Assignment step</a:t>
                </a:r>
                <a:r>
                  <a:rPr lang="en-US" altLang="zh-TW" sz="2800" dirty="0">
                    <a:solidFill>
                      <a:srgbClr val="000000"/>
                    </a:solidFill>
                    <a:latin typeface="Times New Roman" panose="02020603050405020304" pitchFamily="18" charset="0"/>
                    <a:cs typeface="Times New Roman" panose="02020603050405020304" pitchFamily="18" charset="0"/>
                  </a:rPr>
                  <a:t>: Assign each data point to the closest cluster</a:t>
                </a:r>
              </a:p>
              <a:p>
                <a:pPr lvl="1">
                  <a:defRPr/>
                </a:pPr>
                <a:r>
                  <a:rPr lang="en-US" altLang="zh-TW" sz="2800" dirty="0">
                    <a:solidFill>
                      <a:srgbClr val="3333B3"/>
                    </a:solidFill>
                    <a:latin typeface="Times New Roman" panose="02020603050405020304" pitchFamily="18" charset="0"/>
                    <a:cs typeface="Times New Roman" panose="02020603050405020304" pitchFamily="18" charset="0"/>
                  </a:rPr>
                  <a:t>2. </a:t>
                </a:r>
                <a:r>
                  <a:rPr lang="en-US" altLang="zh-TW" sz="2800" dirty="0">
                    <a:solidFill>
                      <a:srgbClr val="0000FF"/>
                    </a:solidFill>
                    <a:latin typeface="Times New Roman" panose="02020603050405020304" pitchFamily="18" charset="0"/>
                    <a:cs typeface="Times New Roman" panose="02020603050405020304" pitchFamily="18" charset="0"/>
                  </a:rPr>
                  <a:t>Refitting step</a:t>
                </a:r>
                <a:r>
                  <a:rPr lang="en-US" altLang="zh-TW" sz="2800" dirty="0">
                    <a:solidFill>
                      <a:srgbClr val="000000"/>
                    </a:solidFill>
                    <a:latin typeface="Times New Roman" panose="02020603050405020304" pitchFamily="18" charset="0"/>
                    <a:cs typeface="Times New Roman" panose="02020603050405020304" pitchFamily="18" charset="0"/>
                  </a:rPr>
                  <a:t>: Move each cluster center to the center of gravity of the</a:t>
                </a:r>
              </a:p>
              <a:p>
                <a:pPr lvl="1">
                  <a:defRPr/>
                </a:pPr>
                <a:r>
                  <a:rPr lang="en-US" altLang="zh-TW" sz="2800" dirty="0">
                    <a:solidFill>
                      <a:srgbClr val="000000"/>
                    </a:solidFill>
                    <a:latin typeface="Times New Roman" panose="02020603050405020304" pitchFamily="18" charset="0"/>
                    <a:cs typeface="Times New Roman" panose="02020603050405020304" pitchFamily="18" charset="0"/>
                  </a:rPr>
                  <a:t>data assigned to it</a:t>
                </a:r>
              </a:p>
              <a:p>
                <a:pPr lvl="1">
                  <a:defRPr/>
                </a:pPr>
                <a:endParaRPr lang="en-US" altLang="zh-TW" sz="2800" dirty="0">
                  <a:solidFill>
                    <a:srgbClr val="000000"/>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defRPr/>
                </a:pPr>
                <a:r>
                  <a:rPr lang="en-US" altLang="zh-TW" sz="2800" dirty="0">
                    <a:solidFill>
                      <a:srgbClr val="000000"/>
                    </a:solidFill>
                    <a:latin typeface="Times New Roman" panose="02020603050405020304" pitchFamily="18" charset="0"/>
                    <a:cs typeface="Times New Roman" panose="02020603050405020304" pitchFamily="18" charset="0"/>
                  </a:rPr>
                  <a:t>The EM Algorithm:</a:t>
                </a:r>
              </a:p>
              <a:p>
                <a:pPr lvl="1">
                  <a:defRPr/>
                </a:pPr>
                <a:r>
                  <a:rPr lang="en-US" altLang="zh-TW" sz="2800" dirty="0">
                    <a:solidFill>
                      <a:srgbClr val="3333B3"/>
                    </a:solidFill>
                    <a:latin typeface="Times New Roman" panose="02020603050405020304" pitchFamily="18" charset="0"/>
                    <a:cs typeface="Times New Roman" panose="02020603050405020304" pitchFamily="18" charset="0"/>
                  </a:rPr>
                  <a:t>1. </a:t>
                </a:r>
                <a:r>
                  <a:rPr lang="en-US" altLang="zh-TW" sz="2800" dirty="0">
                    <a:solidFill>
                      <a:srgbClr val="0000FF"/>
                    </a:solidFill>
                    <a:latin typeface="Times New Roman" panose="02020603050405020304" pitchFamily="18" charset="0"/>
                    <a:cs typeface="Times New Roman" panose="02020603050405020304" pitchFamily="18" charset="0"/>
                  </a:rPr>
                  <a:t>E-step</a:t>
                </a:r>
                <a:r>
                  <a:rPr lang="en-US" altLang="zh-TW" sz="2800" dirty="0">
                    <a:solidFill>
                      <a:srgbClr val="000000"/>
                    </a:solidFill>
                    <a:latin typeface="Times New Roman" panose="02020603050405020304" pitchFamily="18" charset="0"/>
                    <a:cs typeface="Times New Roman" panose="02020603050405020304" pitchFamily="18" charset="0"/>
                  </a:rPr>
                  <a:t>: Compute the posterior probability over </a:t>
                </a:r>
                <a14:m>
                  <m:oMath xmlns:m="http://schemas.openxmlformats.org/officeDocument/2006/math">
                    <m:sSub>
                      <m:sSubPr>
                        <m:ctrlP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TW"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𝑛𝑘</m:t>
                        </m:r>
                      </m:sub>
                    </m:sSub>
                  </m:oMath>
                </a14:m>
                <a:r>
                  <a:rPr lang="en-US" altLang="zh-TW" sz="2800" dirty="0">
                    <a:solidFill>
                      <a:srgbClr val="000000"/>
                    </a:solidFill>
                    <a:latin typeface="Times New Roman" panose="02020603050405020304" pitchFamily="18" charset="0"/>
                    <a:cs typeface="Times New Roman" panose="02020603050405020304" pitchFamily="18" charset="0"/>
                  </a:rPr>
                  <a:t> given our current model</a:t>
                </a:r>
              </a:p>
              <a:p>
                <a:pPr lvl="1">
                  <a:defRPr/>
                </a:pPr>
                <a:r>
                  <a:rPr lang="en-US" altLang="zh-TW" sz="2800" dirty="0">
                    <a:solidFill>
                      <a:srgbClr val="3333B3"/>
                    </a:solidFill>
                    <a:latin typeface="Times New Roman" panose="02020603050405020304" pitchFamily="18" charset="0"/>
                    <a:cs typeface="Times New Roman" panose="02020603050405020304" pitchFamily="18" charset="0"/>
                  </a:rPr>
                  <a:t>2. </a:t>
                </a:r>
                <a:r>
                  <a:rPr lang="en-US" altLang="zh-TW" sz="2800" dirty="0">
                    <a:solidFill>
                      <a:srgbClr val="0000FF"/>
                    </a:solidFill>
                    <a:latin typeface="Times New Roman" panose="02020603050405020304" pitchFamily="18" charset="0"/>
                    <a:cs typeface="Times New Roman" panose="02020603050405020304" pitchFamily="18" charset="0"/>
                  </a:rPr>
                  <a:t>M-step</a:t>
                </a:r>
                <a:r>
                  <a:rPr lang="en-US" altLang="zh-TW" sz="2800" dirty="0">
                    <a:solidFill>
                      <a:srgbClr val="000000"/>
                    </a:solidFill>
                    <a:latin typeface="Times New Roman" panose="02020603050405020304" pitchFamily="18" charset="0"/>
                    <a:cs typeface="Times New Roman" panose="02020603050405020304" pitchFamily="18" charset="0"/>
                  </a:rPr>
                  <a:t>: Maximize the probability that it would generate the data it is currently responsible for.</a:t>
                </a:r>
                <a:endParaRPr lang="zh-TW" altLang="en-US" sz="2800" dirty="0">
                  <a:solidFill>
                    <a:prstClr val="black"/>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defRPr/>
                </a:pPr>
                <a:endParaRPr lang="en-US" altLang="zh-TW" sz="2800" dirty="0" smtClean="0">
                  <a:solidFill>
                    <a:srgbClr val="000000"/>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defRPr/>
                </a:pPr>
                <a:r>
                  <a:rPr lang="en-US" altLang="zh-TW" sz="2800" dirty="0" smtClean="0">
                    <a:solidFill>
                      <a:srgbClr val="000000"/>
                    </a:solidFill>
                    <a:latin typeface="Times New Roman" panose="02020603050405020304" pitchFamily="18" charset="0"/>
                    <a:cs typeface="Times New Roman" panose="02020603050405020304" pitchFamily="18" charset="0"/>
                  </a:rPr>
                  <a:t>The </a:t>
                </a:r>
                <a:r>
                  <a:rPr lang="en-US" altLang="zh-TW" sz="2800" dirty="0">
                    <a:solidFill>
                      <a:srgbClr val="000000"/>
                    </a:solidFill>
                    <a:latin typeface="Times New Roman" panose="02020603050405020304" pitchFamily="18" charset="0"/>
                    <a:cs typeface="Times New Roman" panose="02020603050405020304" pitchFamily="18" charset="0"/>
                  </a:rPr>
                  <a:t>K-means algorithm </a:t>
                </a:r>
                <a:r>
                  <a:rPr lang="en-US" altLang="zh-TW" sz="2800" dirty="0" smtClean="0">
                    <a:solidFill>
                      <a:srgbClr val="000000"/>
                    </a:solidFill>
                    <a:latin typeface="Times New Roman" panose="02020603050405020304" pitchFamily="18" charset="0"/>
                    <a:cs typeface="Times New Roman" panose="02020603050405020304" pitchFamily="18" charset="0"/>
                  </a:rPr>
                  <a:t>and the </a:t>
                </a:r>
                <a:r>
                  <a:rPr lang="en-US" altLang="zh-TW" sz="2800" dirty="0">
                    <a:solidFill>
                      <a:srgbClr val="000000"/>
                    </a:solidFill>
                    <a:latin typeface="Times New Roman" panose="02020603050405020304" pitchFamily="18" charset="0"/>
                    <a:cs typeface="Times New Roman" panose="02020603050405020304" pitchFamily="18" charset="0"/>
                  </a:rPr>
                  <a:t>EM algorithm for mixture models are both only guaranteed to reach </a:t>
                </a:r>
                <a:r>
                  <a:rPr lang="en-US" altLang="zh-TW" sz="2800" dirty="0">
                    <a:solidFill>
                      <a:srgbClr val="FF0000"/>
                    </a:solidFill>
                    <a:latin typeface="Times New Roman" panose="02020603050405020304" pitchFamily="18" charset="0"/>
                    <a:cs typeface="Times New Roman" panose="02020603050405020304" pitchFamily="18" charset="0"/>
                  </a:rPr>
                  <a:t>local optima</a:t>
                </a:r>
                <a:r>
                  <a:rPr lang="en-US" altLang="zh-TW" sz="2800" dirty="0" smtClean="0">
                    <a:solidFill>
                      <a:srgbClr val="000000"/>
                    </a:solidFill>
                    <a:latin typeface="Times New Roman" panose="02020603050405020304" pitchFamily="18" charset="0"/>
                    <a:cs typeface="Times New Roman" panose="02020603050405020304" pitchFamily="18" charset="0"/>
                  </a:rPr>
                  <a:t>.</a:t>
                </a:r>
              </a:p>
              <a:p>
                <a:pPr marL="457200" lvl="0" indent="-457200">
                  <a:buFont typeface="Arial" panose="020B0604020202020204" pitchFamily="34" charset="0"/>
                  <a:buChar char="•"/>
                  <a:defRPr/>
                </a:pPr>
                <a:endParaRPr lang="en-US" altLang="zh-TW" sz="2800" dirty="0">
                  <a:solidFill>
                    <a:srgbClr val="000000"/>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defRPr/>
                </a:pPr>
                <a:r>
                  <a:rPr lang="en-US" altLang="zh-TW" sz="2800" dirty="0">
                    <a:solidFill>
                      <a:srgbClr val="000000"/>
                    </a:solidFill>
                    <a:latin typeface="Times New Roman" panose="02020603050405020304" pitchFamily="18" charset="0"/>
                    <a:cs typeface="Times New Roman" panose="02020603050405020304" pitchFamily="18" charset="0"/>
                  </a:rPr>
                  <a:t>T</a:t>
                </a:r>
                <a:r>
                  <a:rPr lang="en-US" altLang="zh-TW" sz="2800" dirty="0" smtClean="0">
                    <a:solidFill>
                      <a:srgbClr val="000000"/>
                    </a:solidFill>
                    <a:latin typeface="Times New Roman" panose="02020603050405020304" pitchFamily="18" charset="0"/>
                    <a:cs typeface="Times New Roman" panose="02020603050405020304" pitchFamily="18" charset="0"/>
                  </a:rPr>
                  <a:t>he </a:t>
                </a:r>
                <a:r>
                  <a:rPr lang="en-US" altLang="zh-TW" sz="2800" dirty="0">
                    <a:solidFill>
                      <a:srgbClr val="000000"/>
                    </a:solidFill>
                    <a:latin typeface="Times New Roman" panose="02020603050405020304" pitchFamily="18" charset="0"/>
                    <a:cs typeface="Times New Roman" panose="02020603050405020304" pitchFamily="18" charset="0"/>
                  </a:rPr>
                  <a:t>particular solution that is reached depends on the </a:t>
                </a:r>
                <a:r>
                  <a:rPr lang="en-US" altLang="zh-TW" sz="2800" dirty="0" smtClean="0">
                    <a:solidFill>
                      <a:srgbClr val="FF0000"/>
                    </a:solidFill>
                    <a:latin typeface="Times New Roman" panose="02020603050405020304" pitchFamily="18" charset="0"/>
                    <a:cs typeface="Times New Roman" panose="02020603050405020304" pitchFamily="18" charset="0"/>
                  </a:rPr>
                  <a:t>initialization</a:t>
                </a:r>
                <a:endParaRPr lang="en-US" altLang="zh-TW" sz="2800" dirty="0">
                  <a:solidFill>
                    <a:srgbClr val="FF0000"/>
                  </a:solidFill>
                  <a:latin typeface="Times New Roman" panose="02020603050405020304" pitchFamily="18"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28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80453" y="584775"/>
                <a:ext cx="11896437" cy="6555641"/>
              </a:xfrm>
              <a:prstGeom prst="rect">
                <a:avLst/>
              </a:prstGeom>
              <a:blipFill>
                <a:blip r:embed="rId2"/>
                <a:stretch>
                  <a:fillRect l="-923" t="-102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48819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5266" y="38573"/>
            <a:ext cx="880619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Summary: Mixture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of Gaussians versus K-means</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5" name="直線接點 2">
            <a:extLst>
              <a:ext uri="{FF2B5EF4-FFF2-40B4-BE49-F238E27FC236}">
                <a16:creationId xmlns:a16="http://schemas.microsoft.com/office/drawing/2014/main" id="{D569E218-6E49-47EF-B38C-18DB020E5916}"/>
              </a:ext>
            </a:extLst>
          </p:cNvPr>
          <p:cNvCxnSpPr/>
          <p:nvPr/>
        </p:nvCxnSpPr>
        <p:spPr>
          <a:xfrm>
            <a:off x="1735266" y="57716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782600" y="749975"/>
            <a:ext cx="10692143" cy="483209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EM for mixtures of Gaussians is just like a soft version of K-means, with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fixed priors and covariance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Instead of hard assignments in the E-step, we do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soft assignments </a:t>
            </a: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based on the </a:t>
            </a:r>
            <a:r>
              <a:rPr kumimoji="0" lang="en-US" altLang="zh-TW" sz="28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softmax</a:t>
            </a: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squared </a:t>
            </a:r>
            <a:r>
              <a:rPr kumimoji="0" lang="en-US" altLang="zh-TW" sz="28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Mahalanobis</a:t>
            </a: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distance from each point to each cluster.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Each center moved by </a:t>
            </a:r>
            <a:r>
              <a:rPr kumimoji="0" lang="en-US" altLang="zh-TW" sz="2800" b="0" i="0" u="none" strike="noStrike" kern="1200" cap="none" spc="0" normalizeH="0" baseline="0" noProof="0" dirty="0">
                <a:ln>
                  <a:noFill/>
                </a:ln>
                <a:solidFill>
                  <a:srgbClr val="0000FF"/>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weighted means </a:t>
            </a: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of the data, with weights given by soft assignments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 K-means, weights are 0 or 1</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726098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標題 1">
            <a:extLst>
              <a:ext uri="{FF2B5EF4-FFF2-40B4-BE49-F238E27FC236}">
                <a16:creationId xmlns:a16="http://schemas.microsoft.com/office/drawing/2014/main" id="{8858E315-B05F-45B5-B88C-2F1F652B5145}"/>
              </a:ext>
            </a:extLst>
          </p:cNvPr>
          <p:cNvSpPr>
            <a:spLocks noGrp="1"/>
          </p:cNvSpPr>
          <p:nvPr>
            <p:ph type="title"/>
          </p:nvPr>
        </p:nvSpPr>
        <p:spPr>
          <a:xfrm>
            <a:off x="4284557" y="229696"/>
            <a:ext cx="3362645" cy="718608"/>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Homework #11</a:t>
            </a:r>
            <a:endParaRPr lang="zh-TW" altLang="en-US" sz="3600" dirty="0">
              <a:latin typeface="Times New Roman" panose="02020603050405020304" pitchFamily="18" charset="0"/>
              <a:cs typeface="Times New Roman" panose="02020603050405020304" pitchFamily="18" charset="0"/>
            </a:endParaRPr>
          </a:p>
        </p:txBody>
      </p:sp>
      <p:sp>
        <p:nvSpPr>
          <p:cNvPr id="22" name="矩形 21"/>
          <p:cNvSpPr/>
          <p:nvPr/>
        </p:nvSpPr>
        <p:spPr>
          <a:xfrm>
            <a:off x="995423" y="1070252"/>
            <a:ext cx="10382491" cy="2000548"/>
          </a:xfrm>
          <a:prstGeom prst="rect">
            <a:avLst/>
          </a:prstGeom>
        </p:spPr>
        <p:txBody>
          <a:bodyPr wrap="square">
            <a:spAutoFit/>
          </a:bodyPr>
          <a:lstStyle/>
          <a:p>
            <a:pPr marL="457200" lvl="0" indent="-457200">
              <a:buFont typeface="Arial" panose="020B0604020202020204" pitchFamily="34" charset="0"/>
              <a:buChar char="•"/>
            </a:pPr>
            <a:r>
              <a:rPr lang="en-US" altLang="zh-TW" sz="2800" dirty="0">
                <a:solidFill>
                  <a:prstClr val="black"/>
                </a:solidFill>
                <a:latin typeface="Times New Roman" panose="02020603050405020304" pitchFamily="18" charset="0"/>
                <a:cs typeface="Times New Roman" panose="02020603050405020304" pitchFamily="18" charset="0"/>
              </a:rPr>
              <a:t>Modify the code Lecture 11 </a:t>
            </a:r>
            <a:r>
              <a:rPr lang="en-US" altLang="zh-TW" sz="2800" dirty="0" err="1" smtClean="0">
                <a:solidFill>
                  <a:prstClr val="black"/>
                </a:solidFill>
                <a:latin typeface="Times New Roman" panose="02020603050405020304" pitchFamily="18" charset="0"/>
                <a:cs typeface="Times New Roman" panose="02020603050405020304" pitchFamily="18" charset="0"/>
              </a:rPr>
              <a:t>EM_oop.jpynb</a:t>
            </a:r>
            <a:r>
              <a:rPr lang="en-US" altLang="zh-TW" sz="2800" dirty="0" smtClean="0">
                <a:solidFill>
                  <a:prstClr val="black"/>
                </a:solidFill>
                <a:latin typeface="Times New Roman" panose="02020603050405020304" pitchFamily="18" charset="0"/>
                <a:cs typeface="Times New Roman" panose="02020603050405020304" pitchFamily="18" charset="0"/>
              </a:rPr>
              <a:t> to implement the clustering of two-dimensional </a:t>
            </a:r>
            <a:r>
              <a:rPr lang="en-US" altLang="zh-TW" sz="2800" dirty="0">
                <a:solidFill>
                  <a:prstClr val="black"/>
                </a:solidFill>
                <a:latin typeface="Times New Roman" panose="02020603050405020304" pitchFamily="18" charset="0"/>
                <a:cs typeface="Times New Roman" panose="02020603050405020304" pitchFamily="18" charset="0"/>
              </a:rPr>
              <a:t>datasets in Lecture 05_1 </a:t>
            </a:r>
            <a:r>
              <a:rPr lang="en-US" altLang="zh-TW" sz="2800" dirty="0" err="1" smtClean="0">
                <a:solidFill>
                  <a:prstClr val="black"/>
                </a:solidFill>
                <a:latin typeface="Times New Roman" panose="02020603050405020304" pitchFamily="18" charset="0"/>
                <a:cs typeface="Times New Roman" panose="02020603050405020304" pitchFamily="18" charset="0"/>
              </a:rPr>
              <a:t>kmeans_oop.jpynb</a:t>
            </a:r>
            <a:r>
              <a:rPr kumimoji="0" lang="en-US" altLang="zh-TW"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2800" dirty="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Hint: see Homework 11_todo.jpynb</a:t>
            </a:r>
            <a:endParaRPr kumimoji="0" lang="zh-TW"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矩形 1"/>
          <p:cNvSpPr/>
          <p:nvPr/>
        </p:nvSpPr>
        <p:spPr>
          <a:xfrm>
            <a:off x="1239003" y="3853934"/>
            <a:ext cx="7198894" cy="523220"/>
          </a:xfrm>
          <a:prstGeom prst="rect">
            <a:avLst/>
          </a:prstGeom>
        </p:spPr>
        <p:txBody>
          <a:bodyPr wrap="none">
            <a:spAutoFit/>
          </a:bodyPr>
          <a:lstStyle/>
          <a:p>
            <a:r>
              <a:rPr lang="en-US" altLang="zh-TW" sz="2800" dirty="0">
                <a:solidFill>
                  <a:srgbClr val="C00000"/>
                </a:solidFill>
                <a:latin typeface="Times New Roman" panose="02020603050405020304" pitchFamily="18" charset="0"/>
                <a:cs typeface="Times New Roman" panose="02020603050405020304" pitchFamily="18" charset="0"/>
              </a:rPr>
              <a:t>Deadline of Homework </a:t>
            </a:r>
            <a:r>
              <a:rPr lang="en-US" altLang="zh-TW" sz="2800">
                <a:solidFill>
                  <a:srgbClr val="C00000"/>
                </a:solidFill>
                <a:latin typeface="Times New Roman" panose="02020603050405020304" pitchFamily="18" charset="0"/>
                <a:cs typeface="Times New Roman" panose="02020603050405020304" pitchFamily="18" charset="0"/>
              </a:rPr>
              <a:t>#</a:t>
            </a:r>
            <a:r>
              <a:rPr lang="en-US" altLang="zh-TW" sz="2800" smtClean="0">
                <a:solidFill>
                  <a:srgbClr val="C00000"/>
                </a:solidFill>
                <a:latin typeface="Times New Roman" panose="02020603050405020304" pitchFamily="18" charset="0"/>
                <a:cs typeface="Times New Roman" panose="02020603050405020304" pitchFamily="18" charset="0"/>
              </a:rPr>
              <a:t>11: 2022/12/19 </a:t>
            </a:r>
            <a:r>
              <a:rPr lang="en-US" altLang="zh-TW" sz="2800" dirty="0">
                <a:solidFill>
                  <a:srgbClr val="C00000"/>
                </a:solidFill>
                <a:latin typeface="Times New Roman" panose="02020603050405020304" pitchFamily="18" charset="0"/>
                <a:cs typeface="Times New Roman" panose="02020603050405020304" pitchFamily="18" charset="0"/>
              </a:rPr>
              <a:t>3:30pm</a:t>
            </a:r>
            <a:endParaRPr lang="zh-TW" altLang="en-US" sz="2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01421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37096" y="521947"/>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540613" y="-55418"/>
            <a:ext cx="3775393" cy="584775"/>
          </a:xfrm>
          <a:prstGeom prst="rect">
            <a:avLst/>
          </a:prstGeom>
        </p:spPr>
        <p:txBody>
          <a:bodyPr wrap="none">
            <a:spAutoFit/>
          </a:bodyPr>
          <a:lstStyle/>
          <a:p>
            <a:r>
              <a:rPr lang="en-US" altLang="zh-TW" sz="3200" b="1" dirty="0" err="1" smtClean="0">
                <a:latin typeface="Times New Roman" panose="02020603050405020304" pitchFamily="18" charset="0"/>
                <a:cs typeface="Times New Roman" panose="02020603050405020304" pitchFamily="18" charset="0"/>
              </a:rPr>
              <a:t>Kernelized</a:t>
            </a:r>
            <a:r>
              <a:rPr lang="en-US" altLang="zh-TW" sz="3200" b="1" dirty="0" smtClean="0">
                <a:latin typeface="Times New Roman" panose="02020603050405020304" pitchFamily="18" charset="0"/>
                <a:cs typeface="Times New Roman" panose="02020603050405020304" pitchFamily="18" charset="0"/>
              </a:rPr>
              <a:t> </a:t>
            </a:r>
            <a:r>
              <a:rPr lang="en-US" altLang="zh-TW" sz="3200" b="1" dirty="0">
                <a:latin typeface="Times New Roman" panose="02020603050405020304" pitchFamily="18" charset="0"/>
                <a:cs typeface="Times New Roman" panose="02020603050405020304" pitchFamily="18" charset="0"/>
              </a:rPr>
              <a:t>K-means</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49382" y="521947"/>
                <a:ext cx="11711709" cy="6274666"/>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a:t>
                </a:r>
                <a:r>
                  <a:rPr lang="en-US" altLang="zh-TW" sz="2800" dirty="0">
                    <a:latin typeface="Times New Roman" panose="02020603050405020304" pitchFamily="18" charset="0"/>
                    <a:cs typeface="Times New Roman" panose="02020603050405020304" pitchFamily="18" charset="0"/>
                  </a:rPr>
                  <a:t>will transform the data into a space </a:t>
                </a:r>
                <a:r>
                  <a:rPr lang="en-US" altLang="zh-TW" sz="2800" dirty="0" smtClean="0">
                    <a:latin typeface="Times New Roman" panose="02020603050405020304" pitchFamily="18" charset="0"/>
                    <a:cs typeface="Times New Roman" panose="02020603050405020304" pitchFamily="18" charset="0"/>
                  </a:rPr>
                  <a:t>where our simple </a:t>
                </a:r>
                <a:r>
                  <a:rPr lang="en-US" altLang="zh-TW" sz="2800" dirty="0">
                    <a:latin typeface="Times New Roman" panose="02020603050405020304" pitchFamily="18" charset="0"/>
                    <a:cs typeface="Times New Roman" panose="02020603050405020304" pitchFamily="18" charset="0"/>
                  </a:rPr>
                  <a:t>algorithm works</a:t>
                </a:r>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Kernel </a:t>
                </a:r>
                <a:r>
                  <a:rPr lang="en-US" altLang="zh-TW" sz="2800" dirty="0">
                    <a:latin typeface="Times New Roman" panose="02020603050405020304" pitchFamily="18" charset="0"/>
                    <a:cs typeface="Times New Roman" panose="02020603050405020304" pitchFamily="18" charset="0"/>
                  </a:rPr>
                  <a:t>methods use kernel functions to directly compute </a:t>
                </a:r>
                <a:r>
                  <a:rPr lang="en-US" altLang="zh-TW" sz="2800" dirty="0" smtClean="0">
                    <a:latin typeface="Times New Roman" panose="02020603050405020304" pitchFamily="18" charset="0"/>
                    <a:cs typeface="Times New Roman" panose="02020603050405020304" pitchFamily="18" charset="0"/>
                  </a:rPr>
                  <a:t>inner products in </a:t>
                </a:r>
                <a:r>
                  <a:rPr lang="en-US" altLang="zh-TW" sz="2800" dirty="0">
                    <a:latin typeface="Times New Roman" panose="02020603050405020304" pitchFamily="18" charset="0"/>
                    <a:cs typeface="Times New Roman" panose="02020603050405020304" pitchFamily="18" charset="0"/>
                  </a:rPr>
                  <a:t>the transformed space</a:t>
                </a:r>
                <a:r>
                  <a:rPr lang="en-US" altLang="zh-TW"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zh-TW"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The </a:t>
                </a:r>
                <a:r>
                  <a:rPr lang="en-US" altLang="zh-TW" sz="2800" dirty="0">
                    <a:latin typeface="Times New Roman" panose="02020603050405020304" pitchFamily="18" charset="0"/>
                    <a:cs typeface="Times New Roman" panose="02020603050405020304" pitchFamily="18" charset="0"/>
                  </a:rPr>
                  <a:t>distance between the </a:t>
                </a:r>
                <a:r>
                  <a:rPr lang="en-US" altLang="zh-TW" sz="2800" i="1" dirty="0">
                    <a:latin typeface="Times New Roman" panose="02020603050405020304" pitchFamily="18" charset="0"/>
                    <a:cs typeface="Times New Roman" panose="02020603050405020304" pitchFamily="18" charset="0"/>
                  </a:rPr>
                  <a:t>n</a:t>
                </a:r>
                <a:r>
                  <a:rPr lang="en-US" altLang="zh-TW" sz="2800" dirty="0">
                    <a:latin typeface="Times New Roman" panose="02020603050405020304" pitchFamily="18" charset="0"/>
                    <a:cs typeface="Times New Roman" panose="02020603050405020304" pitchFamily="18" charset="0"/>
                  </a:rPr>
                  <a:t>th object and the </a:t>
                </a:r>
                <a:r>
                  <a:rPr lang="en-US" altLang="zh-TW" sz="2800" i="1" dirty="0">
                    <a:latin typeface="Times New Roman" panose="02020603050405020304" pitchFamily="18" charset="0"/>
                    <a:cs typeface="Times New Roman" panose="02020603050405020304" pitchFamily="18" charset="0"/>
                  </a:rPr>
                  <a:t>k</a:t>
                </a:r>
                <a:r>
                  <a:rPr lang="en-US" altLang="zh-TW" sz="2800" dirty="0">
                    <a:latin typeface="Times New Roman" panose="02020603050405020304" pitchFamily="18" charset="0"/>
                    <a:cs typeface="Times New Roman" panose="02020603050405020304" pitchFamily="18" charset="0"/>
                  </a:rPr>
                  <a:t>th </a:t>
                </a:r>
                <a:r>
                  <a:rPr lang="en-US" altLang="zh-TW" sz="2800" dirty="0" smtClean="0">
                    <a:latin typeface="Times New Roman" panose="02020603050405020304" pitchFamily="18" charset="0"/>
                    <a:cs typeface="Times New Roman" panose="02020603050405020304" pitchFamily="18" charset="0"/>
                  </a:rPr>
                  <a:t>mean</a:t>
                </a:r>
              </a:p>
              <a:p>
                <a:pPr/>
                <a14:m>
                  <m:oMathPara xmlns:m="http://schemas.openxmlformats.org/officeDocument/2006/math">
                    <m:oMathParaPr>
                      <m:jc m:val="centerGroup"/>
                    </m:oMathParaPr>
                    <m:oMath xmlns:m="http://schemas.openxmlformats.org/officeDocument/2006/math">
                      <m:sSup>
                        <m:sSup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zh-TW" sz="2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𝑑</m:t>
                              </m:r>
                            </m:e>
                            <m:sub>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400" b="1" i="1">
                                      <a:solidFill>
                                        <a:srgbClr val="000000"/>
                                      </a:solidFill>
                                      <a:latin typeface="Cambria Math" panose="02040503050406030204" pitchFamily="18" charset="0"/>
                                      <a:ea typeface="Cambria Math" panose="02040503050406030204" pitchFamily="18" charset="0"/>
                                    </a:rPr>
                                    <m:t>𝝁</m:t>
                                  </m:r>
                                </m:e>
                                <m:sub>
                                  <m:r>
                                    <a:rPr lang="en-US" altLang="zh-TW" sz="2400" i="1">
                                      <a:solidFill>
                                        <a:srgbClr val="000000"/>
                                      </a:solidFill>
                                      <a:latin typeface="Cambria Math" panose="02040503050406030204" pitchFamily="18" charset="0"/>
                                      <a:ea typeface="Cambria Math" panose="02040503050406030204" pitchFamily="18" charset="0"/>
                                    </a:rPr>
                                    <m:t>𝑘</m:t>
                                  </m:r>
                                </m:sub>
                              </m:sSub>
                            </m:e>
                          </m:d>
                        </m:e>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𝑇</m:t>
                          </m:r>
                        </m:sup>
                      </m:sSup>
                      <m:d>
                        <m:d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400" b="1" i="1">
                                  <a:solidFill>
                                    <a:srgbClr val="000000"/>
                                  </a:solidFill>
                                  <a:latin typeface="Cambria Math" panose="02040503050406030204" pitchFamily="18" charset="0"/>
                                  <a:ea typeface="Cambria Math" panose="02040503050406030204" pitchFamily="18" charset="0"/>
                                </a:rPr>
                                <m:t>𝝁</m:t>
                              </m:r>
                            </m:e>
                            <m:sub>
                              <m:r>
                                <a:rPr lang="en-US" altLang="zh-TW" sz="2400" i="1">
                                  <a:solidFill>
                                    <a:srgbClr val="000000"/>
                                  </a:solidFill>
                                  <a:latin typeface="Cambria Math" panose="02040503050406030204" pitchFamily="18" charset="0"/>
                                  <a:ea typeface="Cambria Math" panose="02040503050406030204" pitchFamily="18" charset="0"/>
                                </a:rPr>
                                <m:t>𝑘</m:t>
                              </m:r>
                            </m:sub>
                          </m:sSub>
                        </m:e>
                      </m:d>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𝑚𝑘</m:t>
                                          </m:r>
                                        </m:sub>
                                      </m:sSub>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sub>
                                      </m:sSub>
                                    </m:e>
                                  </m:nary>
                                </m:num>
                                <m:den>
                                  <m:nary>
                                    <m:naryPr>
                                      <m:chr m:val="∑"/>
                                      <m:supHide m:val="on"/>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𝑛𝑘</m:t>
                                          </m:r>
                                        </m:sub>
                                      </m:sSub>
                                    </m:e>
                                  </m:nary>
                                  <m:r>
                                    <a:rPr lang="en-US" altLang="zh-TW" sz="2400" i="1" smtClean="0">
                                      <a:solidFill>
                                        <a:srgbClr val="FF0000"/>
                                      </a:solidFill>
                                      <a:latin typeface="Cambria Math" panose="02040503050406030204" pitchFamily="18" charset="0"/>
                                      <a:ea typeface="Cambria Math" panose="02040503050406030204" pitchFamily="18" charset="0"/>
                                    </a:rPr>
                                    <m:t>≡</m:t>
                                  </m:r>
                                  <m:sSub>
                                    <m:sSubPr>
                                      <m:ctrlPr>
                                        <a:rPr lang="en-US" altLang="zh-TW" sz="2400" i="1" smtClean="0">
                                          <a:solidFill>
                                            <a:srgbClr val="FF0000"/>
                                          </a:solidFill>
                                          <a:latin typeface="Cambria Math" panose="02040503050406030204" pitchFamily="18" charset="0"/>
                                          <a:ea typeface="Cambria Math" panose="02040503050406030204" pitchFamily="18" charset="0"/>
                                        </a:rPr>
                                      </m:ctrlPr>
                                    </m:sSubPr>
                                    <m:e>
                                      <m:r>
                                        <a:rPr lang="en-US" altLang="zh-TW" sz="2400" b="0" i="1" smtClean="0">
                                          <a:solidFill>
                                            <a:srgbClr val="FF0000"/>
                                          </a:solidFill>
                                          <a:latin typeface="Cambria Math" panose="02040503050406030204" pitchFamily="18" charset="0"/>
                                          <a:ea typeface="Cambria Math" panose="02040503050406030204" pitchFamily="18" charset="0"/>
                                        </a:rPr>
                                        <m:t>𝑁</m:t>
                                      </m:r>
                                    </m:e>
                                    <m:sub>
                                      <m:r>
                                        <a:rPr lang="en-US" altLang="zh-TW" sz="2400" b="0" i="1" smtClean="0">
                                          <a:solidFill>
                                            <a:srgbClr val="FF0000"/>
                                          </a:solidFill>
                                          <a:latin typeface="Cambria Math" panose="02040503050406030204" pitchFamily="18" charset="0"/>
                                          <a:ea typeface="Cambria Math" panose="02040503050406030204" pitchFamily="18" charset="0"/>
                                        </a:rPr>
                                        <m:t>𝑘</m:t>
                                      </m:r>
                                    </m:sub>
                                  </m:sSub>
                                </m:den>
                              </m:f>
                            </m:e>
                          </m:d>
                        </m:e>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𝑇</m:t>
                          </m:r>
                        </m:sup>
                      </m:sSup>
                      <m:d>
                        <m:d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b="0" i="1" smtClean="0">
                                          <a:solidFill>
                                            <a:srgbClr val="000000"/>
                                          </a:solidFill>
                                          <a:latin typeface="Cambria Math" panose="02040503050406030204" pitchFamily="18" charset="0"/>
                                          <a:ea typeface="Cambria Math" panose="02040503050406030204" pitchFamily="18" charset="0"/>
                                        </a:rPr>
                                        <m:t>𝑟</m:t>
                                      </m:r>
                                      <m:r>
                                        <a:rPr lang="en-US" altLang="zh-TW" sz="2400" i="1">
                                          <a:solidFill>
                                            <a:srgbClr val="000000"/>
                                          </a:solidFill>
                                          <a:latin typeface="Cambria Math" panose="02040503050406030204" pitchFamily="18" charset="0"/>
                                          <a:ea typeface="Cambria Math" panose="02040503050406030204" pitchFamily="18" charset="0"/>
                                        </a:rPr>
                                        <m:t>𝑘</m:t>
                                      </m:r>
                                    </m:sub>
                                  </m:sSub>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sub>
                                  </m:sSub>
                                </m:e>
                              </m:nary>
                            </m:num>
                            <m:den>
                              <m:nary>
                                <m:naryPr>
                                  <m:chr m:val="∑"/>
                                  <m:supHide m:val="on"/>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sub>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b="0" i="1" smtClean="0">
                                          <a:solidFill>
                                            <a:srgbClr val="000000"/>
                                          </a:solidFill>
                                          <a:latin typeface="Cambria Math" panose="02040503050406030204" pitchFamily="18" charset="0"/>
                                          <a:ea typeface="Cambria Math" panose="02040503050406030204" pitchFamily="18" charset="0"/>
                                        </a:rPr>
                                        <m:t>𝑟</m:t>
                                      </m:r>
                                      <m:r>
                                        <a:rPr lang="en-US" altLang="zh-TW" sz="2400" i="1">
                                          <a:solidFill>
                                            <a:srgbClr val="000000"/>
                                          </a:solidFill>
                                          <a:latin typeface="Cambria Math" panose="02040503050406030204" pitchFamily="18" charset="0"/>
                                          <a:ea typeface="Cambria Math" panose="02040503050406030204" pitchFamily="18" charset="0"/>
                                        </a:rPr>
                                        <m:t>𝑘</m:t>
                                      </m:r>
                                    </m:sub>
                                  </m:sSub>
                                </m:e>
                              </m:nary>
                            </m:den>
                          </m:f>
                        </m:e>
                      </m:d>
                      <m:r>
                        <a:rPr lang="en-US" altLang="zh-TW" sz="2400" b="0" i="1" smtClean="0">
                          <a:solidFill>
                            <a:prstClr val="black"/>
                          </a:solidFill>
                          <a:latin typeface="Cambria Math" panose="02040503050406030204" pitchFamily="18" charset="0"/>
                          <a:ea typeface="Cambria Math" panose="02040503050406030204" pitchFamily="18" charset="0"/>
                        </a:rPr>
                        <m:t>=</m:t>
                      </m:r>
                      <m:sSubSup>
                        <m:sSubSupPr>
                          <m:ctrlPr>
                            <a:rPr lang="en-US" altLang="zh-TW" sz="2400" b="0" i="1" smtClean="0">
                              <a:solidFill>
                                <a:prstClr val="black"/>
                              </a:solidFill>
                              <a:latin typeface="Cambria Math" panose="02040503050406030204" pitchFamily="18" charset="0"/>
                              <a:ea typeface="Cambria Math" panose="02040503050406030204" pitchFamily="18" charset="0"/>
                            </a:rPr>
                          </m:ctrlPr>
                        </m:sSubSupPr>
                        <m:e>
                          <m:r>
                            <a:rPr lang="en-US" altLang="zh-TW" sz="2400" b="1" i="1" smtClean="0">
                              <a:solidFill>
                                <a:prstClr val="black"/>
                              </a:solidFill>
                              <a:latin typeface="Cambria Math" panose="02040503050406030204" pitchFamily="18" charset="0"/>
                              <a:ea typeface="Cambria Math" panose="02040503050406030204" pitchFamily="18" charset="0"/>
                            </a:rPr>
                            <m:t>𝒙</m:t>
                          </m:r>
                        </m:e>
                        <m:sub>
                          <m:r>
                            <a:rPr lang="en-US" altLang="zh-TW" sz="2400" b="0" i="1" smtClean="0">
                              <a:solidFill>
                                <a:prstClr val="black"/>
                              </a:solidFill>
                              <a:latin typeface="Cambria Math" panose="02040503050406030204" pitchFamily="18" charset="0"/>
                              <a:ea typeface="Cambria Math" panose="02040503050406030204" pitchFamily="18" charset="0"/>
                            </a:rPr>
                            <m:t>𝑛</m:t>
                          </m:r>
                        </m:sub>
                        <m:sup>
                          <m:r>
                            <a:rPr lang="en-US" altLang="zh-TW" sz="2400" b="0" i="1" smtClean="0">
                              <a:solidFill>
                                <a:prstClr val="black"/>
                              </a:solidFill>
                              <a:latin typeface="Cambria Math" panose="02040503050406030204" pitchFamily="18" charset="0"/>
                              <a:ea typeface="Cambria Math" panose="02040503050406030204" pitchFamily="18" charset="0"/>
                            </a:rPr>
                            <m:t>𝑇</m:t>
                          </m:r>
                        </m:sup>
                      </m:sSubSup>
                      <m:sSub>
                        <m:sSubPr>
                          <m:ctrlPr>
                            <a:rPr lang="en-US" altLang="zh-TW" sz="2400" b="0" i="1" smtClean="0">
                              <a:solidFill>
                                <a:prstClr val="black"/>
                              </a:solidFill>
                              <a:latin typeface="Cambria Math" panose="02040503050406030204" pitchFamily="18" charset="0"/>
                              <a:ea typeface="Cambria Math" panose="02040503050406030204" pitchFamily="18" charset="0"/>
                            </a:rPr>
                          </m:ctrlPr>
                        </m:sSubPr>
                        <m:e>
                          <m:r>
                            <a:rPr lang="en-US" altLang="zh-TW" sz="2400" b="1" i="1" smtClean="0">
                              <a:solidFill>
                                <a:prstClr val="black"/>
                              </a:solidFill>
                              <a:latin typeface="Cambria Math" panose="02040503050406030204" pitchFamily="18" charset="0"/>
                              <a:ea typeface="Cambria Math" panose="02040503050406030204" pitchFamily="18" charset="0"/>
                            </a:rPr>
                            <m:t>𝒙</m:t>
                          </m:r>
                        </m:e>
                        <m:sub>
                          <m:r>
                            <a:rPr lang="en-US" altLang="zh-TW" sz="2400" b="0" i="1" smtClean="0">
                              <a:solidFill>
                                <a:prstClr val="black"/>
                              </a:solidFill>
                              <a:latin typeface="Cambria Math" panose="02040503050406030204" pitchFamily="18" charset="0"/>
                              <a:ea typeface="Cambria Math" panose="02040503050406030204" pitchFamily="18" charset="0"/>
                            </a:rPr>
                            <m:t>𝑛</m:t>
                          </m:r>
                        </m:sub>
                      </m:sSub>
                      <m:r>
                        <a:rPr lang="en-US" altLang="zh-TW" sz="2400" b="0" i="1" smtClean="0">
                          <a:solidFill>
                            <a:prstClr val="black"/>
                          </a:solidFill>
                          <a:latin typeface="Cambria Math" panose="02040503050406030204" pitchFamily="18" charset="0"/>
                          <a:ea typeface="Cambria Math" panose="02040503050406030204" pitchFamily="18" charset="0"/>
                        </a:rPr>
                        <m:t>−</m:t>
                      </m:r>
                      <m:f>
                        <m:fPr>
                          <m:ctrlPr>
                            <a:rPr lang="en-US" altLang="zh-TW" sz="2400" b="0" i="1" smtClean="0">
                              <a:solidFill>
                                <a:prstClr val="black"/>
                              </a:solidFill>
                              <a:latin typeface="Cambria Math" panose="02040503050406030204" pitchFamily="18" charset="0"/>
                              <a:ea typeface="Cambria Math" panose="02040503050406030204" pitchFamily="18" charset="0"/>
                            </a:rPr>
                          </m:ctrlPr>
                        </m:fPr>
                        <m:num>
                          <m:r>
                            <a:rPr lang="en-US" altLang="zh-TW" sz="2400" b="0" i="1" smtClean="0">
                              <a:solidFill>
                                <a:prstClr val="black"/>
                              </a:solidFill>
                              <a:latin typeface="Cambria Math" panose="02040503050406030204" pitchFamily="18" charset="0"/>
                              <a:ea typeface="Cambria Math" panose="02040503050406030204" pitchFamily="18" charset="0"/>
                            </a:rPr>
                            <m:t>2</m:t>
                          </m:r>
                        </m:num>
                        <m:den>
                          <m:sSub>
                            <m:sSubPr>
                              <m:ctrlPr>
                                <a:rPr lang="en-US" altLang="zh-TW" sz="2400" b="0" i="1" smtClean="0">
                                  <a:solidFill>
                                    <a:prstClr val="black"/>
                                  </a:solidFill>
                                  <a:latin typeface="Cambria Math" panose="02040503050406030204" pitchFamily="18" charset="0"/>
                                  <a:ea typeface="Cambria Math" panose="02040503050406030204" pitchFamily="18" charset="0"/>
                                </a:rPr>
                              </m:ctrlPr>
                            </m:sSubPr>
                            <m:e>
                              <m:r>
                                <a:rPr lang="en-US" altLang="zh-TW" sz="2400" b="0" i="1" smtClean="0">
                                  <a:solidFill>
                                    <a:prstClr val="black"/>
                                  </a:solidFill>
                                  <a:latin typeface="Cambria Math" panose="02040503050406030204" pitchFamily="18" charset="0"/>
                                  <a:ea typeface="Cambria Math" panose="02040503050406030204" pitchFamily="18" charset="0"/>
                                </a:rPr>
                                <m:t>𝑁</m:t>
                              </m:r>
                            </m:e>
                            <m:sub>
                              <m:r>
                                <a:rPr lang="en-US" altLang="zh-TW" sz="2400" b="0" i="1" smtClean="0">
                                  <a:solidFill>
                                    <a:prstClr val="black"/>
                                  </a:solidFill>
                                  <a:latin typeface="Cambria Math" panose="02040503050406030204" pitchFamily="18" charset="0"/>
                                  <a:ea typeface="Cambria Math" panose="02040503050406030204" pitchFamily="18" charset="0"/>
                                </a:rPr>
                                <m:t>𝑘</m:t>
                              </m:r>
                            </m:sub>
                          </m:sSub>
                        </m:den>
                      </m:f>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𝑚𝑘</m:t>
                              </m:r>
                            </m:sub>
                          </m:sSub>
                          <m:sSubSup>
                            <m:sSubSupPr>
                              <m:ctrlPr>
                                <a:rPr lang="en-US" altLang="zh-TW" sz="2400" i="1">
                                  <a:solidFill>
                                    <a:prstClr val="black"/>
                                  </a:solidFill>
                                  <a:latin typeface="Cambria Math" panose="02040503050406030204" pitchFamily="18" charset="0"/>
                                  <a:ea typeface="Cambria Math" panose="02040503050406030204" pitchFamily="18" charset="0"/>
                                </a:rPr>
                              </m:ctrlPr>
                            </m:sSubSup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𝑛</m:t>
                              </m:r>
                            </m:sub>
                            <m:sup>
                              <m:r>
                                <a:rPr lang="en-US" altLang="zh-TW" sz="2400" i="1">
                                  <a:solidFill>
                                    <a:prstClr val="black"/>
                                  </a:solidFill>
                                  <a:latin typeface="Cambria Math" panose="02040503050406030204" pitchFamily="18" charset="0"/>
                                  <a:ea typeface="Cambria Math" panose="02040503050406030204" pitchFamily="18" charset="0"/>
                                </a:rPr>
                                <m:t>𝑇</m:t>
                              </m:r>
                            </m:sup>
                          </m:sSubSup>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sub>
                          </m:sSub>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bSup>
                                <m:sSubSupPr>
                                  <m:ctrl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nary>
                            <m:naryPr>
                              <m:chr m:val="∑"/>
                              <m:ctrl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𝑚𝑘</m:t>
                                      </m:r>
                                    </m:sub>
                                  </m:sSub>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𝑟𝑘</m:t>
                                      </m:r>
                                    </m:sub>
                                  </m:sSub>
                                  <m:sSubSup>
                                    <m:sSubSupPr>
                                      <m:ctrlPr>
                                        <a:rPr lang="en-US" altLang="zh-TW" sz="2400" i="1">
                                          <a:solidFill>
                                            <a:prstClr val="black"/>
                                          </a:solidFill>
                                          <a:latin typeface="Cambria Math" panose="02040503050406030204" pitchFamily="18" charset="0"/>
                                          <a:ea typeface="Cambria Math" panose="02040503050406030204" pitchFamily="18" charset="0"/>
                                        </a:rPr>
                                      </m:ctrlPr>
                                    </m:sSubSup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b="0" i="1" smtClean="0">
                                          <a:solidFill>
                                            <a:prstClr val="black"/>
                                          </a:solidFill>
                                          <a:latin typeface="Cambria Math" panose="02040503050406030204" pitchFamily="18" charset="0"/>
                                          <a:ea typeface="Cambria Math" panose="02040503050406030204" pitchFamily="18" charset="0"/>
                                        </a:rPr>
                                        <m:t>𝑚</m:t>
                                      </m:r>
                                    </m:sub>
                                    <m:sup>
                                      <m:r>
                                        <a:rPr lang="en-US" altLang="zh-TW" sz="2400" i="1">
                                          <a:solidFill>
                                            <a:prstClr val="black"/>
                                          </a:solidFill>
                                          <a:latin typeface="Cambria Math" panose="02040503050406030204" pitchFamily="18" charset="0"/>
                                          <a:ea typeface="Cambria Math" panose="02040503050406030204" pitchFamily="18" charset="0"/>
                                        </a:rPr>
                                        <m:t>𝑇</m:t>
                                      </m:r>
                                    </m:sup>
                                  </m:sSubSup>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TW"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sub>
                                  </m:sSub>
                                </m:e>
                              </m:nary>
                            </m:e>
                          </m:nary>
                        </m:e>
                      </m:nary>
                    </m:oMath>
                  </m:oMathPara>
                </a14:m>
                <a:endParaRPr lang="en-US" altLang="zh-TW" sz="2400" dirty="0"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Replace </a:t>
                </a:r>
                <a:r>
                  <a:rPr lang="en-US" altLang="zh-TW" sz="2800" dirty="0">
                    <a:latin typeface="Times New Roman" panose="02020603050405020304" pitchFamily="18" charset="0"/>
                    <a:cs typeface="Times New Roman" panose="02020603050405020304" pitchFamily="18" charset="0"/>
                  </a:rPr>
                  <a:t>the inner products with kernel functions to give </a:t>
                </a:r>
                <a:r>
                  <a:rPr lang="en-US" altLang="zh-TW" sz="2800" dirty="0" smtClean="0">
                    <a:latin typeface="Times New Roman" panose="02020603050405020304" pitchFamily="18" charset="0"/>
                    <a:cs typeface="Times New Roman" panose="02020603050405020304" pitchFamily="18" charset="0"/>
                  </a:rPr>
                  <a:t>a </a:t>
                </a:r>
                <a:r>
                  <a:rPr lang="en-US" altLang="zh-TW" sz="2800" dirty="0" err="1" smtClean="0">
                    <a:latin typeface="Times New Roman" panose="02020603050405020304" pitchFamily="18" charset="0"/>
                    <a:cs typeface="Times New Roman" panose="02020603050405020304" pitchFamily="18" charset="0"/>
                  </a:rPr>
                  <a:t>kernelized</a:t>
                </a:r>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distance</a:t>
                </a:r>
              </a:p>
              <a:p>
                <a:pPr/>
                <a14:m>
                  <m:oMathPara xmlns:m="http://schemas.openxmlformats.org/officeDocument/2006/math">
                    <m:oMathParaPr>
                      <m:jc m:val="centerGroup"/>
                    </m:oMathParaPr>
                    <m:oMath xmlns:m="http://schemas.openxmlformats.org/officeDocument/2006/math">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𝑑</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b="1" i="1" smtClean="0">
                          <a:solidFill>
                            <a:prstClr val="black"/>
                          </a:solidFill>
                          <a:latin typeface="Cambria Math" panose="02040503050406030204" pitchFamily="18" charset="0"/>
                          <a:ea typeface="Cambria Math" panose="02040503050406030204" pitchFamily="18" charset="0"/>
                        </a:rPr>
                        <m:t>𝑲</m:t>
                      </m:r>
                      <m:r>
                        <a:rPr lang="en-US" altLang="zh-TW" sz="2400" b="0" i="1" smtClean="0">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𝑛</m:t>
                          </m:r>
                        </m:sub>
                      </m:sSub>
                      <m:r>
                        <a:rPr lang="en-US" altLang="zh-TW" sz="2400" b="0" i="1" smtClean="0">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𝑛</m:t>
                          </m:r>
                        </m:sub>
                      </m:sSub>
                      <m:r>
                        <a:rPr lang="en-US" altLang="zh-TW" sz="2400" b="0" i="1" smtClean="0">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m:t>
                      </m:r>
                      <m:f>
                        <m:fPr>
                          <m:ctrlPr>
                            <a:rPr lang="en-US" altLang="zh-TW" sz="2400" i="1">
                              <a:solidFill>
                                <a:prstClr val="black"/>
                              </a:solidFill>
                              <a:latin typeface="Cambria Math" panose="02040503050406030204" pitchFamily="18" charset="0"/>
                              <a:ea typeface="Cambria Math" panose="02040503050406030204" pitchFamily="18" charset="0"/>
                            </a:rPr>
                          </m:ctrlPr>
                        </m:fPr>
                        <m:num>
                          <m:r>
                            <a:rPr lang="en-US" altLang="zh-TW" sz="2400" i="1">
                              <a:solidFill>
                                <a:prstClr val="black"/>
                              </a:solidFill>
                              <a:latin typeface="Cambria Math" panose="02040503050406030204" pitchFamily="18" charset="0"/>
                              <a:ea typeface="Cambria Math" panose="02040503050406030204" pitchFamily="18" charset="0"/>
                            </a:rPr>
                            <m:t>2</m:t>
                          </m:r>
                        </m:num>
                        <m:den>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𝑁</m:t>
                              </m:r>
                            </m:e>
                            <m:sub>
                              <m:r>
                                <a:rPr lang="en-US" altLang="zh-TW" sz="2400" i="1">
                                  <a:solidFill>
                                    <a:prstClr val="black"/>
                                  </a:solidFill>
                                  <a:latin typeface="Cambria Math" panose="02040503050406030204" pitchFamily="18" charset="0"/>
                                  <a:ea typeface="Cambria Math" panose="02040503050406030204" pitchFamily="18" charset="0"/>
                                </a:rPr>
                                <m:t>𝑘</m:t>
                              </m:r>
                            </m:sub>
                          </m:sSub>
                        </m:den>
                      </m:f>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𝑚𝑘</m:t>
                              </m:r>
                            </m:sub>
                          </m:sSub>
                          <m:r>
                            <a:rPr lang="en-US" altLang="zh-TW" sz="2400" b="1" i="1">
                              <a:solidFill>
                                <a:prstClr val="black"/>
                              </a:solidFill>
                              <a:latin typeface="Cambria Math" panose="02040503050406030204" pitchFamily="18" charset="0"/>
                              <a:ea typeface="Cambria Math" panose="02040503050406030204" pitchFamily="18" charset="0"/>
                            </a:rPr>
                            <m:t>𝑲</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𝑛</m:t>
                              </m:r>
                            </m:sub>
                          </m:sSub>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b="0" i="1" smtClean="0">
                                  <a:solidFill>
                                    <a:prstClr val="black"/>
                                  </a:solidFill>
                                  <a:latin typeface="Cambria Math" panose="02040503050406030204" pitchFamily="18" charset="0"/>
                                  <a:ea typeface="Cambria Math" panose="02040503050406030204" pitchFamily="18" charset="0"/>
                                </a:rPr>
                                <m:t>𝑚</m:t>
                              </m:r>
                            </m:sub>
                          </m:sSub>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bSup>
                                <m:sSubSup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𝑚𝑘</m:t>
                                      </m:r>
                                    </m:sub>
                                  </m:sSub>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𝑟𝑘</m:t>
                                      </m:r>
                                    </m:sub>
                                  </m:sSub>
                                  <m:r>
                                    <a:rPr lang="en-US" altLang="zh-TW" sz="2400" b="1" i="1">
                                      <a:solidFill>
                                        <a:prstClr val="black"/>
                                      </a:solidFill>
                                      <a:latin typeface="Cambria Math" panose="02040503050406030204" pitchFamily="18" charset="0"/>
                                      <a:ea typeface="Cambria Math" panose="02040503050406030204" pitchFamily="18" charset="0"/>
                                    </a:rPr>
                                    <m:t>𝑲</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b="0" i="1" smtClean="0">
                                          <a:solidFill>
                                            <a:prstClr val="black"/>
                                          </a:solidFill>
                                          <a:latin typeface="Cambria Math" panose="02040503050406030204" pitchFamily="18" charset="0"/>
                                          <a:ea typeface="Cambria Math" panose="02040503050406030204" pitchFamily="18" charset="0"/>
                                        </a:rPr>
                                        <m:t>𝑚</m:t>
                                      </m:r>
                                    </m:sub>
                                  </m:sSub>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b="0" i="1" smtClean="0">
                                          <a:solidFill>
                                            <a:prstClr val="black"/>
                                          </a:solidFill>
                                          <a:latin typeface="Cambria Math" panose="02040503050406030204" pitchFamily="18" charset="0"/>
                                          <a:ea typeface="Cambria Math" panose="02040503050406030204" pitchFamily="18" charset="0"/>
                                        </a:rPr>
                                        <m:t>𝑟</m:t>
                                      </m:r>
                                    </m:sub>
                                  </m:sSub>
                                  <m:r>
                                    <a:rPr lang="en-US" altLang="zh-TW" sz="2400" i="1">
                                      <a:solidFill>
                                        <a:prstClr val="black"/>
                                      </a:solidFill>
                                      <a:latin typeface="Cambria Math" panose="02040503050406030204" pitchFamily="18" charset="0"/>
                                      <a:ea typeface="Cambria Math" panose="02040503050406030204" pitchFamily="18" charset="0"/>
                                    </a:rPr>
                                    <m:t>)</m:t>
                                  </m:r>
                                </m:e>
                              </m:nary>
                            </m:e>
                          </m:nary>
                        </m:e>
                      </m:nary>
                    </m:oMath>
                  </m:oMathPara>
                </a14:m>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49382" y="521947"/>
                <a:ext cx="11711709" cy="6274666"/>
              </a:xfrm>
              <a:prstGeom prst="rect">
                <a:avLst/>
              </a:prstGeom>
              <a:blipFill>
                <a:blip r:embed="rId2"/>
                <a:stretch>
                  <a:fillRect l="-937" t="-1069" r="-62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8395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2623128" y="65184"/>
            <a:ext cx="6640945" cy="584775"/>
          </a:xfrm>
          <a:prstGeom prst="rect">
            <a:avLst/>
          </a:prstGeom>
        </p:spPr>
        <p:txBody>
          <a:bodyPr wrap="square">
            <a:spAutoFit/>
          </a:bodyPr>
          <a:lstStyle/>
          <a:p>
            <a:pPr lvl="0">
              <a:defRPr/>
            </a:pPr>
            <a:r>
              <a:rPr lang="en-US" altLang="zh-TW" sz="3200" b="1" dirty="0" err="1" smtClean="0">
                <a:solidFill>
                  <a:prstClr val="black"/>
                </a:solidFill>
                <a:latin typeface="Times New Roman" panose="02020603050405020304" pitchFamily="18" charset="0"/>
                <a:cs typeface="Times New Roman" panose="02020603050405020304" pitchFamily="18" charset="0"/>
              </a:rPr>
              <a:t>Kernelized</a:t>
            </a:r>
            <a:r>
              <a:rPr lang="en-US" altLang="zh-TW" sz="3200" b="1" dirty="0" smtClean="0">
                <a:solidFill>
                  <a:prstClr val="black"/>
                </a:solidFill>
                <a:latin typeface="Times New Roman" panose="02020603050405020304" pitchFamily="18" charset="0"/>
                <a:cs typeface="Times New Roman" panose="02020603050405020304" pitchFamily="18" charset="0"/>
              </a:rPr>
              <a:t> K-Means </a:t>
            </a:r>
            <a:r>
              <a:rPr kumimoji="0" lang="en-US" altLang="zh-TW"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Algorithm</a:t>
            </a:r>
            <a:endParaRPr kumimoji="0" lang="zh-TW"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452582" y="649959"/>
                <a:ext cx="11268363" cy="5809026"/>
              </a:xfrm>
              <a:prstGeom prst="rect">
                <a:avLst/>
              </a:prstGeom>
            </p:spPr>
            <p:txBody>
              <a:bodyPr wrap="square">
                <a:spAutoFit/>
              </a:bodyPr>
              <a:lstStyle/>
              <a:p>
                <a:pPr marL="514350" indent="-514350">
                  <a:buAutoNum type="arabicPeriod"/>
                </a:pPr>
                <a:r>
                  <a:rPr lang="en-US" altLang="zh-TW" sz="2800" dirty="0" smtClean="0">
                    <a:latin typeface="Times New Roman" panose="02020603050405020304" pitchFamily="18" charset="0"/>
                    <a:cs typeface="Times New Roman" panose="02020603050405020304" pitchFamily="18" charset="0"/>
                  </a:rPr>
                  <a:t>Randomly initialize </a:t>
                </a:r>
                <a14:m>
                  <m:oMath xmlns:m="http://schemas.openxmlformats.org/officeDocument/2006/math">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b="0" i="1" smtClean="0">
                            <a:solidFill>
                              <a:srgbClr val="000000"/>
                            </a:solidFill>
                            <a:latin typeface="Cambria Math" panose="02040503050406030204" pitchFamily="18" charset="0"/>
                            <a:ea typeface="Cambria Math" panose="02040503050406030204" pitchFamily="18" charset="0"/>
                          </a:rPr>
                          <m:t>𝑛</m:t>
                        </m:r>
                        <m:r>
                          <a:rPr lang="en-US" altLang="zh-TW" sz="2800" i="1">
                            <a:solidFill>
                              <a:srgbClr val="000000"/>
                            </a:solidFill>
                            <a:latin typeface="Cambria Math" panose="02040503050406030204" pitchFamily="18" charset="0"/>
                            <a:ea typeface="Cambria Math" panose="02040503050406030204" pitchFamily="18" charset="0"/>
                          </a:rPr>
                          <m:t>𝑘</m:t>
                        </m:r>
                      </m:sub>
                    </m:sSub>
                  </m:oMath>
                </a14:m>
                <a:r>
                  <a:rPr lang="en-US" altLang="zh-TW" sz="2800" dirty="0">
                    <a:latin typeface="Times New Roman" panose="02020603050405020304" pitchFamily="18" charset="0"/>
                    <a:cs typeface="Times New Roman" panose="02020603050405020304" pitchFamily="18" charset="0"/>
                  </a:rPr>
                  <a:t> for each </a:t>
                </a:r>
                <a14:m>
                  <m:oMath xmlns:m="http://schemas.openxmlformats.org/officeDocument/2006/math">
                    <m:r>
                      <a:rPr lang="en-US" altLang="zh-TW" sz="2800" i="1">
                        <a:solidFill>
                          <a:srgbClr val="000000"/>
                        </a:solidFill>
                        <a:latin typeface="Cambria Math" panose="02040503050406030204" pitchFamily="18" charset="0"/>
                        <a:ea typeface="Cambria Math" panose="02040503050406030204" pitchFamily="18" charset="0"/>
                      </a:rPr>
                      <m:t>𝑛</m:t>
                    </m:r>
                  </m:oMath>
                </a14:m>
                <a:r>
                  <a:rPr lang="en-US" altLang="zh-TW" sz="2800" dirty="0" smtClean="0">
                    <a:latin typeface="Times New Roman" panose="02020603050405020304" pitchFamily="18" charset="0"/>
                    <a:cs typeface="Times New Roman" panose="02020603050405020304" pitchFamily="18" charset="0"/>
                  </a:rPr>
                  <a:t>.</a:t>
                </a:r>
              </a:p>
              <a:p>
                <a:pPr marL="971550" lvl="1" indent="-51435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For </a:t>
                </a:r>
                <a:r>
                  <a:rPr lang="en-US" altLang="zh-TW" sz="2800" dirty="0">
                    <a:latin typeface="Times New Roman" panose="02020603050405020304" pitchFamily="18" charset="0"/>
                    <a:cs typeface="Times New Roman" panose="02020603050405020304" pitchFamily="18" charset="0"/>
                  </a:rPr>
                  <a:t>each </a:t>
                </a:r>
                <a14:m>
                  <m:oMath xmlns:m="http://schemas.openxmlformats.org/officeDocument/2006/math">
                    <m:r>
                      <a:rPr lang="en-US" altLang="zh-TW" sz="2800" i="1">
                        <a:solidFill>
                          <a:srgbClr val="000000"/>
                        </a:solidFill>
                        <a:latin typeface="Cambria Math" panose="02040503050406030204" pitchFamily="18" charset="0"/>
                        <a:ea typeface="Cambria Math" panose="02040503050406030204" pitchFamily="18" charset="0"/>
                      </a:rPr>
                      <m:t>𝑛</m:t>
                    </m:r>
                  </m:oMath>
                </a14:m>
                <a:r>
                  <a:rPr lang="en-US" altLang="zh-TW" sz="2800" dirty="0">
                    <a:latin typeface="Times New Roman" panose="02020603050405020304" pitchFamily="18" charset="0"/>
                    <a:cs typeface="Times New Roman" panose="02020603050405020304" pitchFamily="18" charset="0"/>
                  </a:rPr>
                  <a:t> set one </a:t>
                </a:r>
                <a14:m>
                  <m:oMath xmlns:m="http://schemas.openxmlformats.org/officeDocument/2006/math">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oMath>
                </a14:m>
                <a:r>
                  <a:rPr lang="en-US" altLang="zh-TW" sz="2800" dirty="0">
                    <a:latin typeface="Times New Roman" panose="02020603050405020304" pitchFamily="18" charset="0"/>
                    <a:cs typeface="Times New Roman" panose="02020603050405020304" pitchFamily="18" charset="0"/>
                  </a:rPr>
                  <a:t> to 1 and all of the others (</a:t>
                </a:r>
                <a14:m>
                  <m:oMath xmlns:m="http://schemas.openxmlformats.org/officeDocument/2006/math">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m:t>
                        </m:r>
                        <m:r>
                          <a:rPr lang="en-US" altLang="zh-TW" sz="2800" b="0" i="1" smtClean="0">
                            <a:solidFill>
                              <a:srgbClr val="000000"/>
                            </a:solidFill>
                            <a:latin typeface="Cambria Math" panose="02040503050406030204" pitchFamily="18" charset="0"/>
                            <a:ea typeface="Cambria Math" panose="02040503050406030204" pitchFamily="18" charset="0"/>
                          </a:rPr>
                          <m:t>𝑙</m:t>
                        </m:r>
                      </m:sub>
                    </m:sSub>
                    <m:r>
                      <a:rPr lang="en-US" altLang="zh-TW" sz="2800" b="0" i="0" smtClean="0">
                        <a:solidFill>
                          <a:srgbClr val="000000"/>
                        </a:solidFill>
                        <a:latin typeface="Cambria Math" panose="02040503050406030204" pitchFamily="18" charset="0"/>
                        <a:ea typeface="Cambria Math" panose="02040503050406030204" pitchFamily="18" charset="0"/>
                      </a:rPr>
                      <m:t>, </m:t>
                    </m:r>
                    <m:r>
                      <a:rPr lang="en-US" altLang="zh-TW" sz="2800" b="0" i="1" smtClean="0">
                        <a:solidFill>
                          <a:srgbClr val="000000"/>
                        </a:solidFill>
                        <a:latin typeface="Cambria Math" panose="02040503050406030204" pitchFamily="18" charset="0"/>
                        <a:ea typeface="Cambria Math" panose="02040503050406030204" pitchFamily="18" charset="0"/>
                      </a:rPr>
                      <m:t>𝑙</m:t>
                    </m:r>
                    <m:r>
                      <a:rPr lang="en-US" altLang="zh-TW" sz="2800" b="0" i="1" smtClean="0">
                        <a:solidFill>
                          <a:srgbClr val="000000"/>
                        </a:solidFill>
                        <a:latin typeface="Cambria Math" panose="02040503050406030204" pitchFamily="18" charset="0"/>
                        <a:ea typeface="Cambria Math" panose="02040503050406030204" pitchFamily="18" charset="0"/>
                      </a:rPr>
                      <m:t>≠</m:t>
                    </m:r>
                    <m:r>
                      <a:rPr lang="en-US" altLang="zh-TW" sz="2800" b="0" i="1" smtClean="0">
                        <a:solidFill>
                          <a:srgbClr val="000000"/>
                        </a:solidFill>
                        <a:latin typeface="Cambria Math" panose="02040503050406030204" pitchFamily="18" charset="0"/>
                        <a:ea typeface="Cambria Math" panose="02040503050406030204" pitchFamily="18" charset="0"/>
                      </a:rPr>
                      <m:t>𝑘</m:t>
                    </m:r>
                  </m:oMath>
                </a14:m>
                <a:r>
                  <a:rPr lang="en-US" altLang="zh-TW" sz="2800" dirty="0" smtClean="0">
                    <a:latin typeface="Times New Roman" panose="02020603050405020304" pitchFamily="18" charset="0"/>
                    <a:cs typeface="Times New Roman" panose="02020603050405020304" pitchFamily="18" charset="0"/>
                  </a:rPr>
                  <a:t>) to 0.</a:t>
                </a:r>
              </a:p>
              <a:p>
                <a:pPr marL="971550" lvl="1" indent="-51435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Or we </a:t>
                </a:r>
                <a:r>
                  <a:rPr lang="en-US" altLang="zh-TW" sz="2800" dirty="0">
                    <a:latin typeface="Times New Roman" panose="02020603050405020304" pitchFamily="18" charset="0"/>
                    <a:cs typeface="Times New Roman" panose="02020603050405020304" pitchFamily="18" charset="0"/>
                  </a:rPr>
                  <a:t>run standard K-means and </a:t>
                </a:r>
                <a:r>
                  <a:rPr lang="en-US" altLang="zh-TW" sz="2800" dirty="0" smtClean="0">
                    <a:latin typeface="Times New Roman" panose="02020603050405020304" pitchFamily="18" charset="0"/>
                    <a:cs typeface="Times New Roman" panose="02020603050405020304" pitchFamily="18" charset="0"/>
                  </a:rPr>
                  <a:t>use the </a:t>
                </a:r>
                <a:r>
                  <a:rPr lang="en-US" altLang="zh-TW" sz="2800" dirty="0">
                    <a:latin typeface="Times New Roman" panose="02020603050405020304" pitchFamily="18" charset="0"/>
                    <a:cs typeface="Times New Roman" panose="02020603050405020304" pitchFamily="18" charset="0"/>
                  </a:rPr>
                  <a:t>values of </a:t>
                </a:r>
                <a14:m>
                  <m:oMath xmlns:m="http://schemas.openxmlformats.org/officeDocument/2006/math">
                    <m:sSub>
                      <m:sSubPr>
                        <m:ctrlPr>
                          <a:rPr lang="en-US" altLang="zh-TW" sz="2800" i="1">
                            <a:solidFill>
                              <a:srgbClr val="000000"/>
                            </a:solidFill>
                            <a:latin typeface="Cambria Math" panose="02040503050406030204" pitchFamily="18" charset="0"/>
                            <a:ea typeface="Cambria Math" panose="02040503050406030204"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rPr>
                          <m:t>𝑧</m:t>
                        </m:r>
                      </m:e>
                      <m:sub>
                        <m:r>
                          <a:rPr lang="en-US" altLang="zh-TW" sz="2800" i="1">
                            <a:solidFill>
                              <a:srgbClr val="000000"/>
                            </a:solidFill>
                            <a:latin typeface="Cambria Math" panose="02040503050406030204" pitchFamily="18" charset="0"/>
                            <a:ea typeface="Cambria Math" panose="02040503050406030204" pitchFamily="18" charset="0"/>
                          </a:rPr>
                          <m:t>𝑛𝑘</m:t>
                        </m:r>
                      </m:sub>
                    </m:sSub>
                  </m:oMath>
                </a14:m>
                <a:r>
                  <a:rPr lang="en-US" altLang="zh-TW" sz="2800" dirty="0">
                    <a:latin typeface="Times New Roman" panose="02020603050405020304" pitchFamily="18" charset="0"/>
                    <a:cs typeface="Times New Roman" panose="02020603050405020304" pitchFamily="18" charset="0"/>
                  </a:rPr>
                  <a:t> at </a:t>
                </a:r>
                <a:r>
                  <a:rPr lang="en-US" altLang="zh-TW" sz="2800" dirty="0" smtClean="0">
                    <a:latin typeface="Times New Roman" panose="02020603050405020304" pitchFamily="18" charset="0"/>
                    <a:cs typeface="Times New Roman" panose="02020603050405020304" pitchFamily="18" charset="0"/>
                  </a:rPr>
                  <a:t>convergence</a:t>
                </a:r>
              </a:p>
              <a:p>
                <a:pPr marL="971550" lvl="1" indent="-51435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Or assign </a:t>
                </a:r>
                <a14:m>
                  <m:oMath xmlns:m="http://schemas.openxmlformats.org/officeDocument/2006/math">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+1 </m:t>
                    </m:r>
                  </m:oMath>
                </a14:m>
                <a:r>
                  <a:rPr lang="en-US" altLang="zh-TW" sz="2800" dirty="0">
                    <a:latin typeface="Times New Roman" panose="02020603050405020304" pitchFamily="18" charset="0"/>
                    <a:cs typeface="Times New Roman" panose="02020603050405020304" pitchFamily="18" charset="0"/>
                  </a:rPr>
                  <a:t>objects to cluster 1 and the remaining </a:t>
                </a:r>
                <a14:m>
                  <m:oMath xmlns:m="http://schemas.openxmlformats.org/officeDocument/2006/math">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1 </m:t>
                    </m:r>
                  </m:oMath>
                </a14:m>
                <a:r>
                  <a:rPr lang="en-US" altLang="zh-TW" sz="2800" dirty="0" smtClean="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objects to </a:t>
                </a:r>
                <a:r>
                  <a:rPr lang="en-US" altLang="zh-TW" sz="2800" dirty="0" smtClean="0">
                    <a:latin typeface="Times New Roman" panose="02020603050405020304" pitchFamily="18" charset="0"/>
                    <a:cs typeface="Times New Roman" panose="02020603050405020304" pitchFamily="18" charset="0"/>
                  </a:rPr>
                  <a:t>their own </a:t>
                </a:r>
                <a:r>
                  <a:rPr lang="en-US" altLang="zh-TW" sz="2800" dirty="0">
                    <a:latin typeface="Times New Roman" panose="02020603050405020304" pitchFamily="18" charset="0"/>
                    <a:cs typeface="Times New Roman" panose="02020603050405020304" pitchFamily="18" charset="0"/>
                  </a:rPr>
                  <a:t>individual clusters</a:t>
                </a:r>
              </a:p>
              <a:p>
                <a:pPr marL="514350" indent="-514350">
                  <a:buAutoNum type="arabicPeriod"/>
                </a:pPr>
                <a:endParaRPr lang="en-US" altLang="zh-TW" sz="2800" dirty="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2. Compute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𝑑</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𝑑</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𝐾</m:t>
                        </m:r>
                      </m:sub>
                    </m:sSub>
                  </m:oMath>
                </a14:m>
                <a:r>
                  <a:rPr lang="en-US" altLang="zh-TW" sz="2800" dirty="0" smtClean="0">
                    <a:latin typeface="Times New Roman" panose="02020603050405020304" pitchFamily="18" charset="0"/>
                    <a:cs typeface="Times New Roman" panose="02020603050405020304" pitchFamily="18" charset="0"/>
                  </a:rPr>
                  <a:t>, for </a:t>
                </a:r>
                <a:r>
                  <a:rPr lang="en-US" altLang="zh-TW" sz="2800" dirty="0">
                    <a:latin typeface="Times New Roman" panose="02020603050405020304" pitchFamily="18" charset="0"/>
                    <a:cs typeface="Times New Roman" panose="02020603050405020304" pitchFamily="18" charset="0"/>
                  </a:rPr>
                  <a:t>each object </a:t>
                </a:r>
                <a:r>
                  <a:rPr lang="en-US" altLang="zh-TW" sz="2800" dirty="0" smtClean="0">
                    <a:latin typeface="Times New Roman" panose="02020603050405020304" pitchFamily="18" charset="0"/>
                    <a:cs typeface="Times New Roman" panose="02020603050405020304" pitchFamily="18" charset="0"/>
                  </a:rPr>
                  <a:t>using</a:t>
                </a:r>
              </a:p>
              <a:p>
                <a:pPr/>
                <a14:m>
                  <m:oMathPara xmlns:m="http://schemas.openxmlformats.org/officeDocument/2006/math">
                    <m:oMathParaPr>
                      <m:jc m:val="centerGroup"/>
                    </m:oMathParaPr>
                    <m:oMath xmlns:m="http://schemas.openxmlformats.org/officeDocument/2006/math">
                      <m:sSub>
                        <m:sSub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𝑑</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𝑛𝑘</m:t>
                          </m:r>
                        </m:sub>
                      </m:sSub>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b="1" i="1">
                          <a:solidFill>
                            <a:prstClr val="black"/>
                          </a:solidFill>
                          <a:latin typeface="Cambria Math" panose="02040503050406030204" pitchFamily="18" charset="0"/>
                          <a:ea typeface="Cambria Math" panose="02040503050406030204" pitchFamily="18" charset="0"/>
                        </a:rPr>
                        <m:t>𝑲</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𝑛</m:t>
                          </m:r>
                        </m:sub>
                      </m:sSub>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𝑛</m:t>
                          </m:r>
                        </m:sub>
                      </m:sSub>
                      <m:r>
                        <a:rPr lang="en-US" altLang="zh-TW" sz="2400" i="1">
                          <a:solidFill>
                            <a:prstClr val="black"/>
                          </a:solidFill>
                          <a:latin typeface="Cambria Math" panose="02040503050406030204" pitchFamily="18" charset="0"/>
                          <a:ea typeface="Cambria Math" panose="02040503050406030204" pitchFamily="18" charset="0"/>
                        </a:rPr>
                        <m:t>)−</m:t>
                      </m:r>
                      <m:f>
                        <m:fPr>
                          <m:ctrlPr>
                            <a:rPr lang="en-US" altLang="zh-TW" sz="2400" i="1">
                              <a:solidFill>
                                <a:prstClr val="black"/>
                              </a:solidFill>
                              <a:latin typeface="Cambria Math" panose="02040503050406030204" pitchFamily="18" charset="0"/>
                              <a:ea typeface="Cambria Math" panose="02040503050406030204" pitchFamily="18" charset="0"/>
                            </a:rPr>
                          </m:ctrlPr>
                        </m:fPr>
                        <m:num>
                          <m:r>
                            <a:rPr lang="en-US" altLang="zh-TW" sz="2400" i="1">
                              <a:solidFill>
                                <a:prstClr val="black"/>
                              </a:solidFill>
                              <a:latin typeface="Cambria Math" panose="02040503050406030204" pitchFamily="18" charset="0"/>
                              <a:ea typeface="Cambria Math" panose="02040503050406030204" pitchFamily="18" charset="0"/>
                            </a:rPr>
                            <m:t>2</m:t>
                          </m:r>
                        </m:num>
                        <m:den>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𝑁</m:t>
                              </m:r>
                            </m:e>
                            <m:sub>
                              <m:r>
                                <a:rPr lang="en-US" altLang="zh-TW" sz="2400" i="1">
                                  <a:solidFill>
                                    <a:prstClr val="black"/>
                                  </a:solidFill>
                                  <a:latin typeface="Cambria Math" panose="02040503050406030204" pitchFamily="18" charset="0"/>
                                  <a:ea typeface="Cambria Math" panose="02040503050406030204" pitchFamily="18" charset="0"/>
                                </a:rPr>
                                <m:t>𝑘</m:t>
                              </m:r>
                            </m:sub>
                          </m:sSub>
                        </m:den>
                      </m:f>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𝑚𝑘</m:t>
                              </m:r>
                            </m:sub>
                          </m:sSub>
                          <m:r>
                            <a:rPr lang="en-US" altLang="zh-TW" sz="2400" b="1" i="1">
                              <a:solidFill>
                                <a:prstClr val="black"/>
                              </a:solidFill>
                              <a:latin typeface="Cambria Math" panose="02040503050406030204" pitchFamily="18" charset="0"/>
                              <a:ea typeface="Cambria Math" panose="02040503050406030204" pitchFamily="18" charset="0"/>
                            </a:rPr>
                            <m:t>𝑲</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𝑛</m:t>
                              </m:r>
                            </m:sub>
                          </m:sSub>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𝑚</m:t>
                              </m:r>
                            </m:sub>
                          </m:sSub>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bSup>
                                <m:sSubSupPr>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nary>
                                <m:naryPr>
                                  <m:chr m:val="∑"/>
                                  <m:ctrl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𝑚𝑘</m:t>
                                      </m:r>
                                    </m:sub>
                                  </m:sSub>
                                  <m:sSub>
                                    <m:sSubPr>
                                      <m:ctrlPr>
                                        <a:rPr lang="en-US"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a:solidFill>
                                            <a:srgbClr val="000000"/>
                                          </a:solidFill>
                                          <a:latin typeface="Cambria Math" panose="02040503050406030204" pitchFamily="18" charset="0"/>
                                          <a:ea typeface="Cambria Math" panose="02040503050406030204" pitchFamily="18" charset="0"/>
                                        </a:rPr>
                                        <m:t>𝑧</m:t>
                                      </m:r>
                                    </m:e>
                                    <m:sub>
                                      <m:r>
                                        <a:rPr lang="en-US" altLang="zh-TW" sz="2400" i="1">
                                          <a:solidFill>
                                            <a:srgbClr val="000000"/>
                                          </a:solidFill>
                                          <a:latin typeface="Cambria Math" panose="02040503050406030204" pitchFamily="18" charset="0"/>
                                          <a:ea typeface="Cambria Math" panose="02040503050406030204" pitchFamily="18" charset="0"/>
                                        </a:rPr>
                                        <m:t>𝑟𝑘</m:t>
                                      </m:r>
                                    </m:sub>
                                  </m:sSub>
                                  <m:r>
                                    <a:rPr lang="en-US" altLang="zh-TW" sz="2400" b="1" i="1">
                                      <a:solidFill>
                                        <a:prstClr val="black"/>
                                      </a:solidFill>
                                      <a:latin typeface="Cambria Math" panose="02040503050406030204" pitchFamily="18" charset="0"/>
                                      <a:ea typeface="Cambria Math" panose="02040503050406030204" pitchFamily="18" charset="0"/>
                                    </a:rPr>
                                    <m:t>𝑲</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𝑚</m:t>
                                      </m:r>
                                    </m:sub>
                                  </m:sSub>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b="1" i="1">
                                          <a:solidFill>
                                            <a:prstClr val="black"/>
                                          </a:solidFill>
                                          <a:latin typeface="Cambria Math" panose="02040503050406030204" pitchFamily="18" charset="0"/>
                                          <a:ea typeface="Cambria Math" panose="02040503050406030204" pitchFamily="18" charset="0"/>
                                        </a:rPr>
                                        <m:t>𝒙</m:t>
                                      </m:r>
                                    </m:e>
                                    <m:sub>
                                      <m:r>
                                        <a:rPr lang="en-US" altLang="zh-TW" sz="2400" i="1">
                                          <a:solidFill>
                                            <a:prstClr val="black"/>
                                          </a:solidFill>
                                          <a:latin typeface="Cambria Math" panose="02040503050406030204" pitchFamily="18" charset="0"/>
                                          <a:ea typeface="Cambria Math" panose="02040503050406030204" pitchFamily="18" charset="0"/>
                                        </a:rPr>
                                        <m:t>𝑟</m:t>
                                      </m:r>
                                    </m:sub>
                                  </m:sSub>
                                  <m:r>
                                    <a:rPr lang="en-US" altLang="zh-TW" sz="2400" i="1">
                                      <a:solidFill>
                                        <a:prstClr val="black"/>
                                      </a:solidFill>
                                      <a:latin typeface="Cambria Math" panose="02040503050406030204" pitchFamily="18" charset="0"/>
                                      <a:ea typeface="Cambria Math" panose="02040503050406030204" pitchFamily="18" charset="0"/>
                                    </a:rPr>
                                    <m:t>)</m:t>
                                  </m:r>
                                </m:e>
                              </m:nary>
                            </m:e>
                          </m:nary>
                        </m:e>
                      </m:nary>
                    </m:oMath>
                  </m:oMathPara>
                </a14:m>
                <a:endParaRPr lang="en-US" altLang="zh-TW" sz="2400" dirty="0" smtClean="0">
                  <a:latin typeface="Times New Roman" panose="02020603050405020304" pitchFamily="18" charset="0"/>
                  <a:cs typeface="Times New Roman" panose="02020603050405020304" pitchFamily="18" charset="0"/>
                </a:endParaRPr>
              </a:p>
              <a:p>
                <a:endParaRPr lang="en-US" altLang="zh-TW" sz="2400" dirty="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3. Assign each object to the cluster with the lowest </a:t>
                </a:r>
                <a14:m>
                  <m:oMath xmlns:m="http://schemas.openxmlformats.org/officeDocument/2006/math">
                    <m:sSub>
                      <m:sSubPr>
                        <m:ctrlP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𝑑</m:t>
                        </m:r>
                      </m:e>
                      <m:sub>
                        <m:r>
                          <a:rPr lang="en-US" altLang="zh-TW"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𝑛𝑘</m:t>
                        </m:r>
                      </m:sub>
                    </m:sSub>
                  </m:oMath>
                </a14:m>
                <a:r>
                  <a:rPr lang="en-US" altLang="zh-TW" sz="2800" dirty="0" smtClean="0">
                    <a:latin typeface="Times New Roman" panose="02020603050405020304" pitchFamily="18" charset="0"/>
                    <a:cs typeface="Times New Roman" panose="02020603050405020304" pitchFamily="18" charset="0"/>
                  </a:rPr>
                  <a:t>.</a:t>
                </a:r>
              </a:p>
              <a:p>
                <a:endParaRPr lang="en-US" altLang="zh-TW" sz="2800" dirty="0">
                  <a:latin typeface="Times New Roman" panose="02020603050405020304" pitchFamily="18" charset="0"/>
                  <a:cs typeface="Times New Roman" panose="02020603050405020304" pitchFamily="18" charset="0"/>
                </a:endParaRPr>
              </a:p>
              <a:p>
                <a:r>
                  <a:rPr lang="en-US" altLang="zh-TW" sz="2800" dirty="0">
                    <a:latin typeface="Times New Roman" panose="02020603050405020304" pitchFamily="18" charset="0"/>
                    <a:cs typeface="Times New Roman" panose="02020603050405020304" pitchFamily="18" charset="0"/>
                  </a:rPr>
                  <a:t>4. If assignments have changed, return to step 2, otherwise stop</a:t>
                </a:r>
                <a:r>
                  <a:rPr lang="en-US" altLang="zh-TW" dirty="0">
                    <a:latin typeface="CMR9"/>
                  </a:rPr>
                  <a:t>.</a:t>
                </a:r>
                <a:endParaRPr lang="zh-TW" alt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2582" y="649959"/>
                <a:ext cx="11268363" cy="5809026"/>
              </a:xfrm>
              <a:prstGeom prst="rect">
                <a:avLst/>
              </a:prstGeom>
              <a:blipFill>
                <a:blip r:embed="rId2"/>
                <a:stretch>
                  <a:fillRect l="-1082" t="-1154" b="-19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44677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9261" y="164787"/>
            <a:ext cx="4168121" cy="3263879"/>
          </a:xfrm>
          <a:prstGeom prst="rect">
            <a:avLst/>
          </a:prstGeom>
        </p:spPr>
      </p:pic>
      <p:pic>
        <p:nvPicPr>
          <p:cNvPr id="3" name="Picture 2"/>
          <p:cNvPicPr>
            <a:picLocks noChangeAspect="1"/>
          </p:cNvPicPr>
          <p:nvPr/>
        </p:nvPicPr>
        <p:blipFill>
          <a:blip r:embed="rId3"/>
          <a:stretch>
            <a:fillRect/>
          </a:stretch>
        </p:blipFill>
        <p:spPr>
          <a:xfrm>
            <a:off x="5992167" y="164787"/>
            <a:ext cx="4134313" cy="3252668"/>
          </a:xfrm>
          <a:prstGeom prst="rect">
            <a:avLst/>
          </a:prstGeom>
        </p:spPr>
      </p:pic>
      <p:pic>
        <p:nvPicPr>
          <p:cNvPr id="5" name="Picture 4"/>
          <p:cNvPicPr>
            <a:picLocks noChangeAspect="1"/>
          </p:cNvPicPr>
          <p:nvPr/>
        </p:nvPicPr>
        <p:blipFill>
          <a:blip r:embed="rId4"/>
          <a:stretch>
            <a:fillRect/>
          </a:stretch>
        </p:blipFill>
        <p:spPr>
          <a:xfrm>
            <a:off x="1741402" y="3549873"/>
            <a:ext cx="4043072" cy="3146491"/>
          </a:xfrm>
          <a:prstGeom prst="rect">
            <a:avLst/>
          </a:prstGeom>
        </p:spPr>
      </p:pic>
      <p:pic>
        <p:nvPicPr>
          <p:cNvPr id="6" name="Picture 5"/>
          <p:cNvPicPr>
            <a:picLocks noChangeAspect="1"/>
          </p:cNvPicPr>
          <p:nvPr/>
        </p:nvPicPr>
        <p:blipFill>
          <a:blip r:embed="rId5"/>
          <a:stretch>
            <a:fillRect/>
          </a:stretch>
        </p:blipFill>
        <p:spPr>
          <a:xfrm>
            <a:off x="6035880" y="3417455"/>
            <a:ext cx="4090600" cy="3195781"/>
          </a:xfrm>
          <a:prstGeom prst="rect">
            <a:avLst/>
          </a:prstGeom>
        </p:spPr>
      </p:pic>
      <p:sp>
        <p:nvSpPr>
          <p:cNvPr id="7" name="Rectangle 6"/>
          <p:cNvSpPr/>
          <p:nvPr/>
        </p:nvSpPr>
        <p:spPr>
          <a:xfrm>
            <a:off x="117700" y="547315"/>
            <a:ext cx="1760418" cy="400110"/>
          </a:xfrm>
          <a:prstGeom prst="rect">
            <a:avLst/>
          </a:prstGeom>
        </p:spPr>
        <p:txBody>
          <a:bodyPr wrap="none">
            <a:spAutoFit/>
          </a:bodyPr>
          <a:lstStyle/>
          <a:p>
            <a:r>
              <a:rPr lang="en-US" altLang="zh-TW" sz="2000" dirty="0">
                <a:solidFill>
                  <a:srgbClr val="0000FF"/>
                </a:solidFill>
                <a:latin typeface="Times New Roman" panose="02020603050405020304" pitchFamily="18" charset="0"/>
                <a:cs typeface="Times New Roman" panose="02020603050405020304" pitchFamily="18" charset="0"/>
              </a:rPr>
              <a:t>after 1</a:t>
            </a:r>
            <a:r>
              <a:rPr lang="en-US" altLang="zh-TW" sz="2000" dirty="0" smtClean="0">
                <a:solidFill>
                  <a:srgbClr val="0000FF"/>
                </a:solidFill>
                <a:latin typeface="Times New Roman" panose="02020603050405020304" pitchFamily="18" charset="0"/>
                <a:cs typeface="Times New Roman" panose="02020603050405020304" pitchFamily="18" charset="0"/>
              </a:rPr>
              <a:t> </a:t>
            </a:r>
            <a:r>
              <a:rPr lang="en-US" altLang="zh-TW" sz="2000" dirty="0">
                <a:solidFill>
                  <a:srgbClr val="0000FF"/>
                </a:solidFill>
                <a:latin typeface="Times New Roman" panose="02020603050405020304" pitchFamily="18" charset="0"/>
                <a:cs typeface="Times New Roman" panose="02020603050405020304" pitchFamily="18" charset="0"/>
              </a:rPr>
              <a:t>iteration</a:t>
            </a:r>
            <a:endParaRPr lang="zh-TW" altLang="en-US" sz="2000" dirty="0">
              <a:solidFill>
                <a:srgbClr val="0000FF"/>
              </a:solidFill>
              <a:latin typeface="Times New Roman" panose="02020603050405020304" pitchFamily="18" charset="0"/>
              <a:cs typeface="Times New Roman" panose="02020603050405020304" pitchFamily="18" charset="0"/>
            </a:endParaRPr>
          </a:p>
        </p:txBody>
      </p:sp>
      <p:sp>
        <p:nvSpPr>
          <p:cNvPr id="8" name="Rectangle 7"/>
          <p:cNvSpPr/>
          <p:nvPr/>
        </p:nvSpPr>
        <p:spPr>
          <a:xfrm>
            <a:off x="10051437" y="598116"/>
            <a:ext cx="1859805" cy="400110"/>
          </a:xfrm>
          <a:prstGeom prst="rect">
            <a:avLst/>
          </a:prstGeom>
        </p:spPr>
        <p:txBody>
          <a:bodyPr wrap="none">
            <a:spAutoFit/>
          </a:bodyPr>
          <a:lstStyle/>
          <a:p>
            <a:r>
              <a:rPr lang="en-US" altLang="zh-TW" sz="2000" dirty="0">
                <a:solidFill>
                  <a:srgbClr val="0000FF"/>
                </a:solidFill>
                <a:latin typeface="Times New Roman" panose="02020603050405020304" pitchFamily="18" charset="0"/>
                <a:cs typeface="Times New Roman" panose="02020603050405020304" pitchFamily="18" charset="0"/>
              </a:rPr>
              <a:t>after </a:t>
            </a:r>
            <a:r>
              <a:rPr lang="en-US" altLang="zh-TW" sz="2000" dirty="0" smtClean="0">
                <a:solidFill>
                  <a:srgbClr val="0000FF"/>
                </a:solidFill>
                <a:latin typeface="Times New Roman" panose="02020603050405020304" pitchFamily="18" charset="0"/>
                <a:cs typeface="Times New Roman" panose="02020603050405020304" pitchFamily="18" charset="0"/>
              </a:rPr>
              <a:t>5 iterations</a:t>
            </a:r>
            <a:endParaRPr lang="zh-TW" altLang="en-US" sz="2000" dirty="0">
              <a:solidFill>
                <a:srgbClr val="0000FF"/>
              </a:solidFill>
              <a:latin typeface="Times New Roman" panose="02020603050405020304" pitchFamily="18" charset="0"/>
              <a:cs typeface="Times New Roman" panose="02020603050405020304" pitchFamily="18" charset="0"/>
            </a:endParaRPr>
          </a:p>
        </p:txBody>
      </p:sp>
      <p:sp>
        <p:nvSpPr>
          <p:cNvPr id="9" name="Rectangle 8"/>
          <p:cNvSpPr/>
          <p:nvPr/>
        </p:nvSpPr>
        <p:spPr>
          <a:xfrm>
            <a:off x="150028" y="4043284"/>
            <a:ext cx="1988045" cy="400110"/>
          </a:xfrm>
          <a:prstGeom prst="rect">
            <a:avLst/>
          </a:prstGeom>
        </p:spPr>
        <p:txBody>
          <a:bodyPr wrap="none">
            <a:spAutoFit/>
          </a:bodyPr>
          <a:lstStyle/>
          <a:p>
            <a:r>
              <a:rPr lang="en-US" altLang="zh-TW" sz="2000" dirty="0">
                <a:solidFill>
                  <a:srgbClr val="0000FF"/>
                </a:solidFill>
                <a:latin typeface="Times New Roman" panose="02020603050405020304" pitchFamily="18" charset="0"/>
                <a:cs typeface="Times New Roman" panose="02020603050405020304" pitchFamily="18" charset="0"/>
              </a:rPr>
              <a:t>after </a:t>
            </a:r>
            <a:r>
              <a:rPr lang="en-US" altLang="zh-TW" sz="2000" dirty="0" smtClean="0">
                <a:solidFill>
                  <a:srgbClr val="0000FF"/>
                </a:solidFill>
                <a:latin typeface="Times New Roman" panose="02020603050405020304" pitchFamily="18" charset="0"/>
                <a:cs typeface="Times New Roman" panose="02020603050405020304" pitchFamily="18" charset="0"/>
              </a:rPr>
              <a:t>10 iterations</a:t>
            </a:r>
            <a:endParaRPr lang="zh-TW" altLang="en-US" sz="2000" dirty="0">
              <a:solidFill>
                <a:srgbClr val="0000FF"/>
              </a:solidFill>
              <a:latin typeface="Times New Roman" panose="02020603050405020304" pitchFamily="18" charset="0"/>
              <a:cs typeface="Times New Roman" panose="02020603050405020304" pitchFamily="18" charset="0"/>
            </a:endParaRPr>
          </a:p>
        </p:txBody>
      </p:sp>
      <p:sp>
        <p:nvSpPr>
          <p:cNvPr id="10" name="Rectangle 9"/>
          <p:cNvSpPr/>
          <p:nvPr/>
        </p:nvSpPr>
        <p:spPr>
          <a:xfrm>
            <a:off x="10079147" y="3997099"/>
            <a:ext cx="1859996" cy="707886"/>
          </a:xfrm>
          <a:prstGeom prst="rect">
            <a:avLst/>
          </a:prstGeom>
        </p:spPr>
        <p:txBody>
          <a:bodyPr wrap="none">
            <a:spAutoFit/>
          </a:bodyPr>
          <a:lstStyle/>
          <a:p>
            <a:r>
              <a:rPr lang="en-US" altLang="zh-TW" sz="2000" dirty="0" smtClean="0">
                <a:solidFill>
                  <a:srgbClr val="0000FF"/>
                </a:solidFill>
                <a:latin typeface="Times New Roman" panose="02020603050405020304" pitchFamily="18" charset="0"/>
                <a:cs typeface="Times New Roman" panose="02020603050405020304" pitchFamily="18" charset="0"/>
              </a:rPr>
              <a:t>At convergence,</a:t>
            </a:r>
          </a:p>
          <a:p>
            <a:r>
              <a:rPr lang="en-US" altLang="zh-TW" sz="2000" dirty="0" smtClean="0">
                <a:solidFill>
                  <a:srgbClr val="0000FF"/>
                </a:solidFill>
                <a:latin typeface="Times New Roman" panose="02020603050405020304" pitchFamily="18" charset="0"/>
                <a:cs typeface="Times New Roman" panose="02020603050405020304" pitchFamily="18" charset="0"/>
              </a:rPr>
              <a:t>30 iterations</a:t>
            </a:r>
            <a:endParaRPr lang="zh-TW" altLang="en-US" sz="20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76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2">
            <a:extLst>
              <a:ext uri="{FF2B5EF4-FFF2-40B4-BE49-F238E27FC236}">
                <a16:creationId xmlns:a16="http://schemas.microsoft.com/office/drawing/2014/main" id="{D569E218-6E49-47EF-B38C-18DB020E5916}"/>
              </a:ext>
            </a:extLst>
          </p:cNvPr>
          <p:cNvCxnSpPr/>
          <p:nvPr/>
        </p:nvCxnSpPr>
        <p:spPr>
          <a:xfrm>
            <a:off x="1327860" y="631486"/>
            <a:ext cx="8786813" cy="1587"/>
          </a:xfrm>
          <a:prstGeom prst="line">
            <a:avLst/>
          </a:prstGeom>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1020329" y="700087"/>
            <a:ext cx="4591050" cy="4238625"/>
          </a:xfrm>
          <a:prstGeom prst="rect">
            <a:avLst/>
          </a:prstGeom>
        </p:spPr>
      </p:pic>
      <p:pic>
        <p:nvPicPr>
          <p:cNvPr id="3" name="Picture 2"/>
          <p:cNvPicPr>
            <a:picLocks noChangeAspect="1"/>
          </p:cNvPicPr>
          <p:nvPr/>
        </p:nvPicPr>
        <p:blipFill>
          <a:blip r:embed="rId3"/>
          <a:stretch>
            <a:fillRect/>
          </a:stretch>
        </p:blipFill>
        <p:spPr>
          <a:xfrm>
            <a:off x="5854555" y="700087"/>
            <a:ext cx="4689339" cy="4238625"/>
          </a:xfrm>
          <a:prstGeom prst="rect">
            <a:avLst/>
          </a:prstGeom>
        </p:spPr>
      </p:pic>
      <p:sp>
        <p:nvSpPr>
          <p:cNvPr id="5" name="Rectangle 4"/>
          <p:cNvSpPr/>
          <p:nvPr/>
        </p:nvSpPr>
        <p:spPr>
          <a:xfrm>
            <a:off x="1918221" y="81805"/>
            <a:ext cx="7872668" cy="584775"/>
          </a:xfrm>
          <a:prstGeom prst="rect">
            <a:avLst/>
          </a:prstGeom>
        </p:spPr>
        <p:txBody>
          <a:bodyPr wrap="none">
            <a:spAutoFit/>
          </a:bodyPr>
          <a:lstStyle/>
          <a:p>
            <a:r>
              <a:rPr lang="en-US" altLang="zh-TW" sz="3200" b="1" dirty="0" smtClean="0">
                <a:latin typeface="Times New Roman" panose="02020603050405020304" pitchFamily="18" charset="0"/>
                <a:cs typeface="Times New Roman" panose="02020603050405020304" pitchFamily="18" charset="0"/>
              </a:rPr>
              <a:t>Result of MATLAB </a:t>
            </a:r>
            <a:r>
              <a:rPr lang="en-US" altLang="zh-TW" sz="3200" b="1" dirty="0">
                <a:latin typeface="Times New Roman" panose="02020603050405020304" pitchFamily="18" charset="0"/>
                <a:cs typeface="Times New Roman" panose="02020603050405020304" pitchFamily="18" charset="0"/>
              </a:rPr>
              <a:t>script: </a:t>
            </a:r>
            <a:r>
              <a:rPr lang="en-US" altLang="zh-TW" sz="3200" b="1" dirty="0" err="1">
                <a:latin typeface="Times New Roman" panose="02020603050405020304" pitchFamily="18" charset="0"/>
                <a:cs typeface="Times New Roman" panose="02020603050405020304" pitchFamily="18" charset="0"/>
              </a:rPr>
              <a:t>kernelkmeans.m</a:t>
            </a:r>
            <a:endParaRPr lang="zh-TW"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895927" y="5005726"/>
                <a:ext cx="10566399" cy="1661993"/>
              </a:xfrm>
              <a:prstGeom prst="rect">
                <a:avLst/>
              </a:prstGeom>
            </p:spPr>
            <p:txBody>
              <a:bodyPr wrap="square">
                <a:spAutoFit/>
              </a:bodyPr>
              <a:lstStyle/>
              <a:p>
                <a:pPr marL="457200" indent="-457200">
                  <a:buFont typeface="Arial" panose="020B0604020202020204" pitchFamily="34" charset="0"/>
                  <a:buChar char="•"/>
                </a:pPr>
                <a:r>
                  <a:rPr lang="en-US" altLang="zh-TW" sz="2800" dirty="0" smtClean="0">
                    <a:latin typeface="Times New Roman" panose="02020603050405020304" pitchFamily="18" charset="0"/>
                    <a:cs typeface="Times New Roman" panose="02020603050405020304" pitchFamily="18" charset="0"/>
                  </a:rPr>
                  <a:t>We have initialized </a:t>
                </a:r>
                <a:r>
                  <a:rPr lang="en-US" altLang="zh-TW" sz="2800" dirty="0">
                    <a:latin typeface="Times New Roman" panose="02020603050405020304" pitchFamily="18" charset="0"/>
                    <a:cs typeface="Times New Roman" panose="02020603050405020304" pitchFamily="18" charset="0"/>
                  </a:rPr>
                  <a:t>by assigning all but one object to the `circle' cluster and the </a:t>
                </a:r>
                <a:r>
                  <a:rPr lang="en-US" altLang="zh-TW" sz="2800" dirty="0" smtClean="0">
                    <a:latin typeface="Times New Roman" panose="02020603050405020304" pitchFamily="18" charset="0"/>
                    <a:cs typeface="Times New Roman" panose="02020603050405020304" pitchFamily="18" charset="0"/>
                  </a:rPr>
                  <a:t>remaining object </a:t>
                </a:r>
                <a:r>
                  <a:rPr lang="en-US" altLang="zh-TW" sz="2800" dirty="0">
                    <a:latin typeface="Times New Roman" panose="02020603050405020304" pitchFamily="18" charset="0"/>
                    <a:cs typeface="Times New Roman" panose="02020603050405020304" pitchFamily="18" charset="0"/>
                  </a:rPr>
                  <a:t>to the `square' cluster</a:t>
                </a:r>
                <a:r>
                  <a:rPr lang="en-US" altLang="zh-TW" dirty="0" smtClean="0">
                    <a:latin typeface="CMR9"/>
                  </a:rPr>
                  <a:t>.</a:t>
                </a:r>
              </a:p>
              <a:p>
                <a:pPr marL="457200" indent="-457200">
                  <a:buFont typeface="Arial" panose="020B0604020202020204" pitchFamily="34" charset="0"/>
                  <a:buChar char="•"/>
                </a:pPr>
                <a:endParaRPr lang="en-US" altLang="zh-TW" dirty="0">
                  <a:latin typeface="CMR9"/>
                </a:endParaRPr>
              </a:p>
              <a:p>
                <a:pPr marL="457200" indent="-457200">
                  <a:buFont typeface="Arial" panose="020B0604020202020204" pitchFamily="34" charset="0"/>
                  <a:buChar char="•"/>
                </a:pPr>
                <a:r>
                  <a:rPr lang="en-US" altLang="zh-TW" sz="2800" dirty="0">
                    <a:latin typeface="Times New Roman" panose="02020603050405020304" pitchFamily="18" charset="0"/>
                    <a:cs typeface="Times New Roman" panose="02020603050405020304" pitchFamily="18" charset="0"/>
                  </a:rPr>
                  <a:t>A Gaussian kernel </a:t>
                </a:r>
                <a14:m>
                  <m:oMath xmlns:m="http://schemas.openxmlformats.org/officeDocument/2006/math">
                    <m:sSup>
                      <m:sSupPr>
                        <m:ctrlPr>
                          <a:rPr lang="en-US" altLang="zh-TW" sz="2400" b="1" i="1">
                            <a:latin typeface="Cambria Math" panose="02040503050406030204" pitchFamily="18" charset="0"/>
                            <a:cs typeface="Times New Roman" panose="02020603050405020304" pitchFamily="18" charset="0"/>
                          </a:rPr>
                        </m:ctrlPr>
                      </m:sSupPr>
                      <m:e>
                        <m:r>
                          <a:rPr lang="en-US" altLang="zh-TW" sz="2400" i="1">
                            <a:latin typeface="Cambria Math" panose="02040503050406030204" pitchFamily="18" charset="0"/>
                            <a:cs typeface="Times New Roman" panose="02020603050405020304" pitchFamily="18" charset="0"/>
                          </a:rPr>
                          <m:t>𝐾</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𝒙</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𝒙</m:t>
                        </m:r>
                      </m:e>
                      <m:sup>
                        <m:r>
                          <a:rPr lang="en-US" altLang="zh-TW" sz="2400" b="1" i="1">
                            <a:latin typeface="Cambria Math" panose="02040503050406030204" pitchFamily="18" charset="0"/>
                            <a:cs typeface="Times New Roman" panose="02020603050405020304" pitchFamily="18" charset="0"/>
                          </a:rPr>
                          <m:t>′</m:t>
                        </m:r>
                      </m:sup>
                    </m:sSup>
                    <m:r>
                      <a:rPr lang="en-US" altLang="zh-TW" sz="2400" b="1" i="1">
                        <a:latin typeface="Cambria Math" panose="02040503050406030204" pitchFamily="18" charset="0"/>
                        <a:cs typeface="Times New Roman" panose="02020603050405020304" pitchFamily="18" charset="0"/>
                      </a:rPr>
                      <m:t>)=</m:t>
                    </m:r>
                    <m:r>
                      <m:rPr>
                        <m:sty m:val="p"/>
                      </m:rPr>
                      <a:rPr lang="en-US" altLang="zh-TW" sz="2400">
                        <a:latin typeface="Cambria Math" panose="02040503050406030204" pitchFamily="18" charset="0"/>
                        <a:cs typeface="Times New Roman" panose="02020603050405020304" pitchFamily="18" charset="0"/>
                      </a:rPr>
                      <m:t>exp</m:t>
                    </m:r>
                    <m:r>
                      <a:rPr lang="en-US" altLang="zh-TW" sz="2400" b="1" i="1">
                        <a:latin typeface="Cambria Math" panose="02040503050406030204" pitchFamily="18" charset="0"/>
                        <a:cs typeface="Times New Roman" panose="02020603050405020304" pitchFamily="18" charset="0"/>
                      </a:rPr>
                      <m:t>(−</m:t>
                    </m:r>
                    <m:r>
                      <a:rPr lang="zh-TW" altLang="en-US" sz="2400" i="1">
                        <a:latin typeface="Cambria Math" panose="02040503050406030204" pitchFamily="18" charset="0"/>
                        <a:cs typeface="Times New Roman" panose="02020603050405020304" pitchFamily="18" charset="0"/>
                      </a:rPr>
                      <m:t>𝛾</m:t>
                    </m:r>
                    <m:sSup>
                      <m:sSupPr>
                        <m:ctrlPr>
                          <a:rPr lang="en-US" altLang="zh-TW" sz="2400" b="1" i="1">
                            <a:latin typeface="Cambria Math" panose="02040503050406030204" pitchFamily="18" charset="0"/>
                            <a:cs typeface="Times New Roman" panose="02020603050405020304" pitchFamily="18" charset="0"/>
                          </a:rPr>
                        </m:ctrlPr>
                      </m:sSupPr>
                      <m:e>
                        <m:sSup>
                          <m:sSupPr>
                            <m:ctrlPr>
                              <a:rPr lang="en-US" altLang="zh-TW" sz="2400" b="1" i="1">
                                <a:latin typeface="Cambria Math" panose="02040503050406030204" pitchFamily="18" charset="0"/>
                                <a:cs typeface="Times New Roman" panose="02020603050405020304" pitchFamily="18" charset="0"/>
                              </a:rPr>
                            </m:ctrlPr>
                          </m:sSupPr>
                          <m:e>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𝒙</m:t>
                            </m:r>
                            <m:r>
                              <a:rPr lang="en-US" altLang="zh-TW" sz="2400" b="1" i="1">
                                <a:latin typeface="Cambria Math" panose="02040503050406030204" pitchFamily="18" charset="0"/>
                                <a:cs typeface="Times New Roman" panose="02020603050405020304" pitchFamily="18" charset="0"/>
                              </a:rPr>
                              <m:t>−</m:t>
                            </m:r>
                            <m:r>
                              <a:rPr lang="en-US" altLang="zh-TW" sz="2400" b="1" i="1">
                                <a:latin typeface="Cambria Math" panose="02040503050406030204" pitchFamily="18" charset="0"/>
                                <a:cs typeface="Times New Roman" panose="02020603050405020304" pitchFamily="18" charset="0"/>
                              </a:rPr>
                              <m:t>𝒙</m:t>
                            </m:r>
                          </m:e>
                          <m:sup>
                            <m:r>
                              <a:rPr lang="en-US" altLang="zh-TW" sz="2400" b="1" i="1">
                                <a:latin typeface="Cambria Math" panose="02040503050406030204" pitchFamily="18" charset="0"/>
                                <a:cs typeface="Times New Roman" panose="02020603050405020304" pitchFamily="18" charset="0"/>
                              </a:rPr>
                              <m:t>′</m:t>
                            </m:r>
                          </m:sup>
                        </m:sSup>
                        <m:r>
                          <a:rPr lang="en-US" altLang="zh-TW" sz="2400" b="1" i="1">
                            <a:latin typeface="Cambria Math" panose="02040503050406030204" pitchFamily="18" charset="0"/>
                            <a:cs typeface="Times New Roman" panose="02020603050405020304" pitchFamily="18" charset="0"/>
                          </a:rPr>
                          <m:t>||</m:t>
                        </m:r>
                      </m:e>
                      <m:sup>
                        <m:r>
                          <a:rPr lang="en-US" altLang="zh-TW" sz="2400" i="1">
                            <a:latin typeface="Cambria Math" panose="02040503050406030204" pitchFamily="18" charset="0"/>
                            <a:cs typeface="Times New Roman" panose="02020603050405020304" pitchFamily="18" charset="0"/>
                          </a:rPr>
                          <m:t>2</m:t>
                        </m:r>
                      </m:sup>
                    </m:sSup>
                  </m:oMath>
                </a14:m>
                <a:r>
                  <a:rPr lang="en-US" altLang="zh-TW" sz="2400"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TW" sz="2400" i="1" dirty="0" smtClean="0">
                        <a:latin typeface="Cambria Math" panose="02040503050406030204" pitchFamily="18" charset="0"/>
                        <a:cs typeface="Times New Roman" panose="02020603050405020304" pitchFamily="18" charset="0"/>
                      </a:rPr>
                      <m:t> </m:t>
                    </m:r>
                  </m:oMath>
                </a14:m>
                <a:r>
                  <a:rPr lang="en-US" altLang="zh-TW" sz="2800" dirty="0" smtClean="0">
                    <a:latin typeface="Times New Roman" panose="02020603050405020304" pitchFamily="18" charset="0"/>
                    <a:cs typeface="Times New Roman" panose="02020603050405020304" pitchFamily="18" charset="0"/>
                  </a:rPr>
                  <a:t>was </a:t>
                </a:r>
                <a:r>
                  <a:rPr lang="en-US" altLang="zh-TW" sz="2800" dirty="0">
                    <a:latin typeface="Times New Roman" panose="02020603050405020304" pitchFamily="18" charset="0"/>
                    <a:cs typeface="Times New Roman" panose="02020603050405020304" pitchFamily="18" charset="0"/>
                  </a:rPr>
                  <a:t>used with </a:t>
                </a:r>
                <a14:m>
                  <m:oMath xmlns:m="http://schemas.openxmlformats.org/officeDocument/2006/math">
                    <m:r>
                      <a:rPr lang="zh-TW" altLang="en-U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𝛾</m:t>
                    </m:r>
                    <m:r>
                      <a:rPr lang="en-US" altLang="zh-TW"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oMath>
                </a14:m>
                <a:endParaRPr lang="zh-TW" alt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895927" y="5005726"/>
                <a:ext cx="10566399" cy="1661993"/>
              </a:xfrm>
              <a:prstGeom prst="rect">
                <a:avLst/>
              </a:prstGeom>
              <a:blipFill>
                <a:blip r:embed="rId4"/>
                <a:stretch>
                  <a:fillRect l="-1039" t="-3663" b="-915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95312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17797</TotalTime>
  <Words>13208</Words>
  <Application>Microsoft Office PowerPoint</Application>
  <PresentationFormat>寬螢幕</PresentationFormat>
  <Paragraphs>572</Paragraphs>
  <Slides>59</Slides>
  <Notes>8</Notes>
  <HiddenSlides>0</HiddenSlides>
  <MMClips>0</MMClips>
  <ScaleCrop>false</ScaleCrop>
  <HeadingPairs>
    <vt:vector size="8" baseType="variant">
      <vt:variant>
        <vt:lpstr>使用字型</vt:lpstr>
      </vt:variant>
      <vt:variant>
        <vt:i4>9</vt:i4>
      </vt:variant>
      <vt:variant>
        <vt:lpstr>佈景主題</vt:lpstr>
      </vt:variant>
      <vt:variant>
        <vt:i4>2</vt:i4>
      </vt:variant>
      <vt:variant>
        <vt:lpstr>內嵌 OLE 伺服程式</vt:lpstr>
      </vt:variant>
      <vt:variant>
        <vt:i4>1</vt:i4>
      </vt:variant>
      <vt:variant>
        <vt:lpstr>投影片標題</vt:lpstr>
      </vt:variant>
      <vt:variant>
        <vt:i4>59</vt:i4>
      </vt:variant>
    </vt:vector>
  </HeadingPairs>
  <TitlesOfParts>
    <vt:vector size="71" baseType="lpstr">
      <vt:lpstr>CMR9</vt:lpstr>
      <vt:lpstr>新細明體</vt:lpstr>
      <vt:lpstr>標楷體</vt:lpstr>
      <vt:lpstr>Arial</vt:lpstr>
      <vt:lpstr>Calibri</vt:lpstr>
      <vt:lpstr>Calibri Light</vt:lpstr>
      <vt:lpstr>Cambria Math</vt:lpstr>
      <vt:lpstr>Courier New</vt:lpstr>
      <vt:lpstr>Times New Roman</vt:lpstr>
      <vt:lpstr>Office Theme</vt:lpstr>
      <vt:lpstr>Office 佈景主題</vt:lpstr>
      <vt:lpstr>方程式</vt:lpstr>
      <vt:lpstr>Expectation-Maximization Algorithm 生醫光電所 吳育德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Homework #11</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YU-TE WU</dc:creator>
  <cp:lastModifiedBy>USER</cp:lastModifiedBy>
  <cp:revision>1714</cp:revision>
  <cp:lastPrinted>2020-12-06T02:35:34Z</cp:lastPrinted>
  <dcterms:created xsi:type="dcterms:W3CDTF">2019-08-27T12:18:52Z</dcterms:created>
  <dcterms:modified xsi:type="dcterms:W3CDTF">2022-09-09T05:29:44Z</dcterms:modified>
</cp:coreProperties>
</file>